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8288000" cy="10287000"/>
  <p:notesSz cx="6858000" cy="9144000"/>
  <p:embeddedFontLst>
    <p:embeddedFont>
      <p:font typeface="Anton" pitchFamily="2" charset="0"/>
      <p:regular r:id="rId32"/>
    </p:embeddedFont>
    <p:embeddedFont>
      <p:font typeface="Canva Sans" panose="02020500000000000000" charset="0"/>
      <p:regular r:id="rId33"/>
    </p:embeddedFont>
    <p:embeddedFont>
      <p:font typeface="Canva Sans Bold" panose="02020500000000000000" charset="0"/>
      <p:regular r:id="rId34"/>
    </p:embeddedFont>
    <p:embeddedFont>
      <p:font typeface="Gotham" panose="02020500000000000000" charset="0"/>
      <p:regular r:id="rId35"/>
    </p:embeddedFont>
    <p:embeddedFont>
      <p:font typeface="Poppins" panose="00000500000000000000" pitchFamily="2" charset="0"/>
      <p:regular r:id="rId36"/>
    </p:embeddedFont>
    <p:embeddedFont>
      <p:font typeface="Poppins Bold" panose="02020500000000000000" charset="0"/>
      <p:regular r:id="rId37"/>
    </p:embeddedFont>
    <p:embeddedFont>
      <p:font typeface="Poppins Medium" panose="00000600000000000000" pitchFamily="2" charset="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0" d="100"/>
          <a:sy n="30" d="100"/>
        </p:scale>
        <p:origin x="1005" y="4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sv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6095" r="-6392"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Freeform 3"/>
          <p:cNvSpPr/>
          <p:nvPr/>
        </p:nvSpPr>
        <p:spPr>
          <a:xfrm>
            <a:off x="0" y="-82289"/>
            <a:ext cx="18755205" cy="10451578"/>
          </a:xfrm>
          <a:custGeom>
            <a:avLst/>
            <a:gdLst/>
            <a:ahLst/>
            <a:cxnLst/>
            <a:rect l="l" t="t" r="r" b="b"/>
            <a:pathLst>
              <a:path w="18755205" h="10451578">
                <a:moveTo>
                  <a:pt x="0" y="0"/>
                </a:moveTo>
                <a:lnTo>
                  <a:pt x="18755205" y="0"/>
                </a:lnTo>
                <a:lnTo>
                  <a:pt x="18755205" y="10451578"/>
                </a:lnTo>
                <a:lnTo>
                  <a:pt x="0" y="10451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088" b="-121357"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4" name="TextBox 4"/>
          <p:cNvSpPr txBox="1"/>
          <p:nvPr/>
        </p:nvSpPr>
        <p:spPr>
          <a:xfrm>
            <a:off x="1741168" y="2430417"/>
            <a:ext cx="7433534" cy="1425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02"/>
              </a:lnSpc>
            </a:pPr>
            <a:r>
              <a:rPr lang="en-US" sz="10002" b="1" dirty="0" err="1">
                <a:solidFill>
                  <a:srgbClr val="131842"/>
                </a:solidFill>
                <a:latin typeface="Anton"/>
                <a:ea typeface="Anton"/>
                <a:cs typeface="Anton"/>
                <a:sym typeface="Anton"/>
              </a:rPr>
              <a:t>信徒的福音</a:t>
            </a:r>
            <a:endParaRPr lang="en-US" sz="10002" b="1" dirty="0">
              <a:solidFill>
                <a:srgbClr val="131842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864993" y="4241800"/>
            <a:ext cx="6676564" cy="90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1">
                <a:solidFill>
                  <a:srgbClr val="CF9500"/>
                </a:solidFill>
                <a:latin typeface="Poppins Bold"/>
                <a:ea typeface="Poppins Bold"/>
                <a:cs typeface="Poppins Bold"/>
                <a:sym typeface="Poppins Bold"/>
              </a:rPr>
              <a:t>歌羅西書3章1至17節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363200" y="1256971"/>
            <a:ext cx="7315200" cy="680181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40384" r="-9990"/>
              </a:stretch>
            </a:blipFill>
          </p:spPr>
          <p:txBody>
            <a:bodyPr/>
            <a:lstStyle/>
            <a:p>
              <a:endParaRPr lang="zh-HK" alt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046268" y="2141373"/>
            <a:ext cx="7043866" cy="2516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10"/>
              </a:lnSpc>
            </a:pPr>
            <a:r>
              <a:rPr lang="en-US" sz="9000" b="1" dirty="0" err="1">
                <a:solidFill>
                  <a:srgbClr val="131842"/>
                </a:solidFill>
                <a:latin typeface="Anton"/>
                <a:ea typeface="Anton"/>
                <a:cs typeface="Anton"/>
                <a:sym typeface="Anton"/>
              </a:rPr>
              <a:t>福音</a:t>
            </a:r>
            <a:endParaRPr lang="en-US" sz="9000" b="1" dirty="0">
              <a:solidFill>
                <a:srgbClr val="131842"/>
              </a:solidFill>
              <a:latin typeface="Anton"/>
              <a:ea typeface="Anton"/>
              <a:cs typeface="Anton"/>
              <a:sym typeface="Anton"/>
            </a:endParaRPr>
          </a:p>
          <a:p>
            <a:pPr algn="l">
              <a:lnSpc>
                <a:spcPts val="9810"/>
              </a:lnSpc>
            </a:pPr>
            <a:r>
              <a:rPr lang="en-US" sz="9000" dirty="0" err="1">
                <a:solidFill>
                  <a:srgbClr val="131842"/>
                </a:solidFill>
                <a:latin typeface="Gotham"/>
                <a:ea typeface="Gotham"/>
                <a:cs typeface="Gotham"/>
                <a:sym typeface="Gotham"/>
              </a:rPr>
              <a:t>εὐ</a:t>
            </a:r>
            <a:r>
              <a:rPr lang="en-US" sz="9000" dirty="0">
                <a:solidFill>
                  <a:srgbClr val="131842"/>
                </a:solidFill>
                <a:latin typeface="Gotham"/>
                <a:ea typeface="Gotham"/>
                <a:cs typeface="Gotham"/>
                <a:sym typeface="Gotham"/>
              </a:rPr>
              <a:t>αγγέλιον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46268" y="5167837"/>
            <a:ext cx="7097732" cy="1398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34"/>
              </a:lnSpc>
            </a:pPr>
            <a:r>
              <a:rPr lang="en-US" sz="5499" b="1">
                <a:gradFill>
                  <a:gsLst>
                    <a:gs pos="0">
                      <a:srgbClr val="FF3131">
                        <a:alpha val="100000"/>
                      </a:srgbClr>
                    </a:gs>
                    <a:gs pos="100000">
                      <a:srgbClr val="FF914D">
                        <a:alpha val="100000"/>
                      </a:srgbClr>
                    </a:gs>
                  </a:gsLst>
                  <a:lin ang="0"/>
                </a:gradFill>
                <a:latin typeface="Poppins Medium"/>
                <a:ea typeface="Poppins Medium"/>
                <a:cs typeface="Poppins Medium"/>
                <a:sym typeface="Poppins Medium"/>
              </a:rPr>
              <a:t>好消息 (Good news)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4003296" cy="10287000"/>
          </a:xfrm>
          <a:custGeom>
            <a:avLst/>
            <a:gdLst/>
            <a:ahLst/>
            <a:cxnLst/>
            <a:rect l="l" t="t" r="r" b="b"/>
            <a:pathLst>
              <a:path w="4003296" h="10287000">
                <a:moveTo>
                  <a:pt x="0" y="0"/>
                </a:moveTo>
                <a:lnTo>
                  <a:pt x="4003296" y="0"/>
                </a:lnTo>
                <a:lnTo>
                  <a:pt x="40032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2576" r="-219779" b="-2059"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Freeform 3"/>
          <p:cNvSpPr/>
          <p:nvPr/>
        </p:nvSpPr>
        <p:spPr>
          <a:xfrm>
            <a:off x="0" y="-7080012"/>
            <a:ext cx="18384792" cy="27237948"/>
          </a:xfrm>
          <a:custGeom>
            <a:avLst/>
            <a:gdLst/>
            <a:ahLst/>
            <a:cxnLst/>
            <a:rect l="l" t="t" r="r" b="b"/>
            <a:pathLst>
              <a:path w="20848379" h="27237948">
                <a:moveTo>
                  <a:pt x="0" y="0"/>
                </a:moveTo>
                <a:lnTo>
                  <a:pt x="20848380" y="0"/>
                </a:lnTo>
                <a:lnTo>
                  <a:pt x="20848380" y="27237948"/>
                </a:lnTo>
                <a:lnTo>
                  <a:pt x="0" y="272379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323" t="-1145" r="-23487" b="-37666"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4" name="Freeform 4"/>
          <p:cNvSpPr/>
          <p:nvPr/>
        </p:nvSpPr>
        <p:spPr>
          <a:xfrm flipV="1">
            <a:off x="16625864" y="8637797"/>
            <a:ext cx="1266872" cy="1241006"/>
          </a:xfrm>
          <a:custGeom>
            <a:avLst/>
            <a:gdLst/>
            <a:ahLst/>
            <a:cxnLst/>
            <a:rect l="l" t="t" r="r" b="b"/>
            <a:pathLst>
              <a:path w="1266872" h="1241006">
                <a:moveTo>
                  <a:pt x="0" y="1241006"/>
                </a:moveTo>
                <a:lnTo>
                  <a:pt x="1266872" y="1241006"/>
                </a:lnTo>
                <a:lnTo>
                  <a:pt x="1266872" y="0"/>
                </a:lnTo>
                <a:lnTo>
                  <a:pt x="0" y="0"/>
                </a:lnTo>
                <a:lnTo>
                  <a:pt x="0" y="124100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5" name="Freeform 5"/>
          <p:cNvSpPr/>
          <p:nvPr/>
        </p:nvSpPr>
        <p:spPr>
          <a:xfrm>
            <a:off x="-329481" y="7232392"/>
            <a:ext cx="4332777" cy="3054608"/>
          </a:xfrm>
          <a:custGeom>
            <a:avLst/>
            <a:gdLst/>
            <a:ahLst/>
            <a:cxnLst/>
            <a:rect l="l" t="t" r="r" b="b"/>
            <a:pathLst>
              <a:path w="4332777" h="3054608">
                <a:moveTo>
                  <a:pt x="0" y="0"/>
                </a:moveTo>
                <a:lnTo>
                  <a:pt x="4332777" y="0"/>
                </a:lnTo>
                <a:lnTo>
                  <a:pt x="4332777" y="3054608"/>
                </a:lnTo>
                <a:lnTo>
                  <a:pt x="0" y="30546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6" name="TextBox 6"/>
          <p:cNvSpPr txBox="1"/>
          <p:nvPr/>
        </p:nvSpPr>
        <p:spPr>
          <a:xfrm>
            <a:off x="5250359" y="1487533"/>
            <a:ext cx="7218699" cy="1130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20"/>
              </a:lnSpc>
            </a:pPr>
            <a:r>
              <a:rPr lang="en-US" sz="8000" b="1" dirty="0" err="1">
                <a:solidFill>
                  <a:srgbClr val="131842"/>
                </a:solidFill>
                <a:latin typeface="Anton"/>
                <a:ea typeface="Anton"/>
                <a:cs typeface="Anton"/>
                <a:sym typeface="Anton"/>
              </a:rPr>
              <a:t>與基督一同復活</a:t>
            </a:r>
            <a:endParaRPr lang="en-US" sz="8000" b="1" dirty="0">
              <a:solidFill>
                <a:srgbClr val="131842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250359" y="3614736"/>
            <a:ext cx="11375505" cy="3681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5499" spc="5" dirty="0" err="1">
                <a:solidFill>
                  <a:srgbClr val="13184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你們既受洗與他一同埋葬，也就在此與他一同復活，都因信那叫他從死裏復活上帝的功用</a:t>
            </a:r>
            <a:r>
              <a:rPr lang="en-US" sz="5499" spc="5" dirty="0">
                <a:solidFill>
                  <a:srgbClr val="13184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。(西2:12)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67644" y="65977"/>
            <a:ext cx="13437099" cy="5106098"/>
          </a:xfrm>
          <a:custGeom>
            <a:avLst/>
            <a:gdLst/>
            <a:ahLst/>
            <a:cxnLst/>
            <a:rect l="l" t="t" r="r" b="b"/>
            <a:pathLst>
              <a:path w="13437099" h="5106098">
                <a:moveTo>
                  <a:pt x="0" y="0"/>
                </a:moveTo>
                <a:lnTo>
                  <a:pt x="13437099" y="0"/>
                </a:lnTo>
                <a:lnTo>
                  <a:pt x="13437099" y="5106098"/>
                </a:lnTo>
                <a:lnTo>
                  <a:pt x="0" y="51060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TextBox 3"/>
          <p:cNvSpPr txBox="1"/>
          <p:nvPr/>
        </p:nvSpPr>
        <p:spPr>
          <a:xfrm>
            <a:off x="1967644" y="5839110"/>
            <a:ext cx="13437098" cy="3012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4500" dirty="0">
                <a:solidFill>
                  <a:srgbClr val="131842"/>
                </a:solidFill>
                <a:latin typeface="Poppins"/>
                <a:ea typeface="Poppins"/>
                <a:cs typeface="Poppins"/>
                <a:sym typeface="Poppins"/>
              </a:rPr>
              <a:t>我已經與基督同釘十字架，現在活著的不再是我，乃是基督在我裏面活著；並且我如今在肉身活著，是因信上帝的兒子而活；他是愛我，為我捨己</a:t>
            </a:r>
            <a:r>
              <a:rPr lang="en-US" sz="4500" b="1" dirty="0">
                <a:solidFill>
                  <a:srgbClr val="131842"/>
                </a:solidFill>
                <a:latin typeface="Poppins Bold"/>
                <a:ea typeface="Poppins Bold"/>
                <a:cs typeface="Poppins Bold"/>
                <a:sym typeface="Poppins Bold"/>
              </a:rPr>
              <a:t>。</a:t>
            </a:r>
            <a:r>
              <a:rPr lang="en-US" sz="4500" dirty="0">
                <a:solidFill>
                  <a:srgbClr val="131842"/>
                </a:solidFill>
                <a:latin typeface="Poppins"/>
                <a:ea typeface="Poppins"/>
                <a:cs typeface="Poppins"/>
                <a:sym typeface="Poppins"/>
              </a:rPr>
              <a:t> (加 2:20)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464357" y="2165319"/>
            <a:ext cx="12344065" cy="983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29"/>
              </a:lnSpc>
            </a:pPr>
            <a:r>
              <a:rPr lang="en-US" sz="699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基督是我們的生命 (西3:4上)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75188" y="0"/>
            <a:ext cx="22038375" cy="12396586"/>
          </a:xfrm>
          <a:custGeom>
            <a:avLst/>
            <a:gdLst/>
            <a:ahLst/>
            <a:cxnLst/>
            <a:rect l="l" t="t" r="r" b="b"/>
            <a:pathLst>
              <a:path w="22038375" h="12396586">
                <a:moveTo>
                  <a:pt x="0" y="0"/>
                </a:moveTo>
                <a:lnTo>
                  <a:pt x="22038376" y="0"/>
                </a:lnTo>
                <a:lnTo>
                  <a:pt x="22038376" y="12396586"/>
                </a:lnTo>
                <a:lnTo>
                  <a:pt x="0" y="123965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 t="-19333" b="-19333"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TextBox 3"/>
          <p:cNvSpPr txBox="1"/>
          <p:nvPr/>
        </p:nvSpPr>
        <p:spPr>
          <a:xfrm>
            <a:off x="1599033" y="1181100"/>
            <a:ext cx="15089932" cy="5386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5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所以，你們若真與基督一同復活，就</a:t>
            </a:r>
            <a:r>
              <a:rPr lang="en-US" sz="5999" b="1" dirty="0" err="1">
                <a:solidFill>
                  <a:srgbClr val="FF751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當求在上面的事</a:t>
            </a:r>
            <a:r>
              <a:rPr lang="en-US" sz="5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；那裏有基督坐在上帝的右邊</a:t>
            </a:r>
            <a:r>
              <a:rPr lang="en-US" sz="5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。</a:t>
            </a:r>
          </a:p>
          <a:p>
            <a:pPr algn="just">
              <a:lnSpc>
                <a:spcPct val="150000"/>
              </a:lnSpc>
            </a:pPr>
            <a:r>
              <a:rPr lang="en-US" sz="5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你們要</a:t>
            </a:r>
            <a:r>
              <a:rPr lang="en-US" sz="5999" b="1" dirty="0" err="1">
                <a:solidFill>
                  <a:srgbClr val="FF751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思念上面的事，不要思念地上的事</a:t>
            </a:r>
            <a:r>
              <a:rPr lang="en-US" sz="5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。</a:t>
            </a:r>
          </a:p>
          <a:p>
            <a:pPr algn="just">
              <a:lnSpc>
                <a:spcPct val="150000"/>
              </a:lnSpc>
            </a:pPr>
            <a:r>
              <a:rPr lang="en-US" sz="5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(西3:1-3)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9615" y="1028700"/>
            <a:ext cx="15508771" cy="8229600"/>
          </a:xfrm>
          <a:custGeom>
            <a:avLst/>
            <a:gdLst/>
            <a:ahLst/>
            <a:cxnLst/>
            <a:rect l="l" t="t" r="r" b="b"/>
            <a:pathLst>
              <a:path w="15508771" h="8229600">
                <a:moveTo>
                  <a:pt x="0" y="0"/>
                </a:moveTo>
                <a:lnTo>
                  <a:pt x="15508770" y="0"/>
                </a:lnTo>
                <a:lnTo>
                  <a:pt x="155087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9615" y="1028700"/>
            <a:ext cx="15508771" cy="8229600"/>
          </a:xfrm>
          <a:custGeom>
            <a:avLst/>
            <a:gdLst/>
            <a:ahLst/>
            <a:cxnLst/>
            <a:rect l="l" t="t" r="r" b="b"/>
            <a:pathLst>
              <a:path w="15508771" h="8229600">
                <a:moveTo>
                  <a:pt x="0" y="0"/>
                </a:moveTo>
                <a:lnTo>
                  <a:pt x="15508770" y="0"/>
                </a:lnTo>
                <a:lnTo>
                  <a:pt x="155087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grpSp>
        <p:nvGrpSpPr>
          <p:cNvPr id="3" name="Group 3"/>
          <p:cNvGrpSpPr/>
          <p:nvPr/>
        </p:nvGrpSpPr>
        <p:grpSpPr>
          <a:xfrm>
            <a:off x="2749356" y="1177942"/>
            <a:ext cx="11616662" cy="7931117"/>
            <a:chOff x="0" y="0"/>
            <a:chExt cx="1373770" cy="9379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73770" cy="937923"/>
            </a:xfrm>
            <a:custGeom>
              <a:avLst/>
              <a:gdLst/>
              <a:ahLst/>
              <a:cxnLst/>
              <a:rect l="l" t="t" r="r" b="b"/>
              <a:pathLst>
                <a:path w="1373770" h="937923">
                  <a:moveTo>
                    <a:pt x="1349525" y="155341"/>
                  </a:moveTo>
                  <a:lnTo>
                    <a:pt x="1238947" y="31728"/>
                  </a:lnTo>
                  <a:cubicBezTo>
                    <a:pt x="1220887" y="11539"/>
                    <a:pt x="1195081" y="0"/>
                    <a:pt x="1167992" y="0"/>
                  </a:cubicBezTo>
                  <a:lnTo>
                    <a:pt x="205781" y="10"/>
                  </a:lnTo>
                  <a:cubicBezTo>
                    <a:pt x="178693" y="10"/>
                    <a:pt x="152888" y="11550"/>
                    <a:pt x="134828" y="31739"/>
                  </a:cubicBezTo>
                  <a:lnTo>
                    <a:pt x="24247" y="155355"/>
                  </a:lnTo>
                  <a:cubicBezTo>
                    <a:pt x="8634" y="172808"/>
                    <a:pt x="1" y="195404"/>
                    <a:pt x="0" y="218821"/>
                  </a:cubicBezTo>
                  <a:lnTo>
                    <a:pt x="0" y="719111"/>
                  </a:lnTo>
                  <a:cubicBezTo>
                    <a:pt x="0" y="742530"/>
                    <a:pt x="8633" y="765128"/>
                    <a:pt x="24247" y="782583"/>
                  </a:cubicBezTo>
                  <a:lnTo>
                    <a:pt x="134824" y="906194"/>
                  </a:lnTo>
                  <a:cubicBezTo>
                    <a:pt x="152885" y="926384"/>
                    <a:pt x="178690" y="937923"/>
                    <a:pt x="205778" y="937923"/>
                  </a:cubicBezTo>
                  <a:lnTo>
                    <a:pt x="1167990" y="937914"/>
                  </a:lnTo>
                  <a:cubicBezTo>
                    <a:pt x="1195078" y="937914"/>
                    <a:pt x="1220883" y="926375"/>
                    <a:pt x="1238942" y="906186"/>
                  </a:cubicBezTo>
                  <a:lnTo>
                    <a:pt x="1349524" y="782570"/>
                  </a:lnTo>
                  <a:cubicBezTo>
                    <a:pt x="1365138" y="765116"/>
                    <a:pt x="1373771" y="742518"/>
                    <a:pt x="1373770" y="719098"/>
                  </a:cubicBezTo>
                  <a:lnTo>
                    <a:pt x="1373770" y="218812"/>
                  </a:lnTo>
                  <a:cubicBezTo>
                    <a:pt x="1373771" y="195393"/>
                    <a:pt x="1365139" y="172796"/>
                    <a:pt x="1349525" y="155341"/>
                  </a:cubicBezTo>
                  <a:close/>
                </a:path>
              </a:pathLst>
            </a:custGeom>
            <a:blipFill>
              <a:blip r:embed="rId3"/>
              <a:stretch>
                <a:fillRect t="-1264" b="-1264"/>
              </a:stretch>
            </a:blipFill>
          </p:spPr>
          <p:txBody>
            <a:bodyPr/>
            <a:lstStyle/>
            <a:p>
              <a:endParaRPr lang="zh-HK" alt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040880"/>
            <a:ext cx="18629151" cy="3246120"/>
          </a:xfrm>
          <a:custGeom>
            <a:avLst/>
            <a:gdLst/>
            <a:ahLst/>
            <a:cxnLst/>
            <a:rect l="l" t="t" r="r" b="b"/>
            <a:pathLst>
              <a:path w="18629151" h="3246120">
                <a:moveTo>
                  <a:pt x="0" y="0"/>
                </a:moveTo>
                <a:lnTo>
                  <a:pt x="18629151" y="0"/>
                </a:lnTo>
                <a:lnTo>
                  <a:pt x="18629151" y="3246120"/>
                </a:lnTo>
                <a:lnTo>
                  <a:pt x="0" y="32461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88" b="-7388"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TextBox 3"/>
          <p:cNvSpPr txBox="1"/>
          <p:nvPr/>
        </p:nvSpPr>
        <p:spPr>
          <a:xfrm>
            <a:off x="1769609" y="952500"/>
            <a:ext cx="15089932" cy="5386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5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所以，你們若真與基督一同復活，就當求在上面的事；那裏有基督坐在上帝的右邊</a:t>
            </a:r>
            <a:r>
              <a:rPr lang="en-US" sz="5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。</a:t>
            </a:r>
          </a:p>
          <a:p>
            <a:pPr algn="just">
              <a:lnSpc>
                <a:spcPct val="150000"/>
              </a:lnSpc>
            </a:pPr>
            <a:r>
              <a:rPr lang="en-US" sz="5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你們要</a:t>
            </a:r>
            <a:r>
              <a:rPr lang="en-US" sz="5999" b="1" dirty="0" err="1">
                <a:solidFill>
                  <a:srgbClr val="FF751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思念上面的事</a:t>
            </a:r>
            <a:r>
              <a:rPr lang="en-US" sz="5999" b="1" dirty="0">
                <a:solidFill>
                  <a:srgbClr val="FF751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(Set your mind on)</a:t>
            </a:r>
            <a:r>
              <a:rPr lang="en-US" sz="5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，</a:t>
            </a:r>
            <a:r>
              <a:rPr lang="en-US" sz="5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不要思念地上的事</a:t>
            </a:r>
            <a:r>
              <a:rPr lang="en-US" sz="5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。(西3:1-3)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040880"/>
            <a:ext cx="18629151" cy="3246120"/>
          </a:xfrm>
          <a:custGeom>
            <a:avLst/>
            <a:gdLst/>
            <a:ahLst/>
            <a:cxnLst/>
            <a:rect l="l" t="t" r="r" b="b"/>
            <a:pathLst>
              <a:path w="18629151" h="3246120">
                <a:moveTo>
                  <a:pt x="0" y="0"/>
                </a:moveTo>
                <a:lnTo>
                  <a:pt x="18629151" y="0"/>
                </a:lnTo>
                <a:lnTo>
                  <a:pt x="18629151" y="3246120"/>
                </a:lnTo>
                <a:lnTo>
                  <a:pt x="0" y="32461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88" b="-7388"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TextBox 3"/>
          <p:cNvSpPr txBox="1"/>
          <p:nvPr/>
        </p:nvSpPr>
        <p:spPr>
          <a:xfrm>
            <a:off x="1769609" y="1028700"/>
            <a:ext cx="15089932" cy="5386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5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所以，你們若真與基督一同復活，就當求在上面的事；</a:t>
            </a:r>
            <a:r>
              <a:rPr lang="en-US" sz="5999" b="1" dirty="0" err="1">
                <a:solidFill>
                  <a:srgbClr val="FF751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那裏有基督坐在上帝的右邊</a:t>
            </a:r>
            <a:r>
              <a:rPr lang="en-US" sz="5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。</a:t>
            </a:r>
          </a:p>
          <a:p>
            <a:pPr algn="just">
              <a:lnSpc>
                <a:spcPct val="150000"/>
              </a:lnSpc>
            </a:pPr>
            <a:r>
              <a:rPr lang="en-US" sz="5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你們要</a:t>
            </a:r>
            <a:r>
              <a:rPr lang="en-US" sz="59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思念上面的事</a:t>
            </a:r>
            <a:r>
              <a:rPr lang="en-US" sz="5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(Set your mind on)，</a:t>
            </a:r>
            <a:r>
              <a:rPr lang="en-US" sz="5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不要思念地上的事</a:t>
            </a:r>
            <a:r>
              <a:rPr lang="en-US" sz="5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。(西3:1-3)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22538" y="-663091"/>
            <a:ext cx="8477623" cy="11613183"/>
          </a:xfrm>
          <a:custGeom>
            <a:avLst/>
            <a:gdLst/>
            <a:ahLst/>
            <a:cxnLst/>
            <a:rect l="l" t="t" r="r" b="b"/>
            <a:pathLst>
              <a:path w="8477623" h="11613183">
                <a:moveTo>
                  <a:pt x="0" y="0"/>
                </a:moveTo>
                <a:lnTo>
                  <a:pt x="8477624" y="0"/>
                </a:lnTo>
                <a:lnTo>
                  <a:pt x="8477624" y="11613182"/>
                </a:lnTo>
                <a:lnTo>
                  <a:pt x="0" y="116131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Freeform 3"/>
          <p:cNvSpPr/>
          <p:nvPr/>
        </p:nvSpPr>
        <p:spPr>
          <a:xfrm>
            <a:off x="17350" y="1028700"/>
            <a:ext cx="18288000" cy="4937760"/>
          </a:xfrm>
          <a:custGeom>
            <a:avLst/>
            <a:gdLst/>
            <a:ahLst/>
            <a:cxnLst/>
            <a:rect l="l" t="t" r="r" b="b"/>
            <a:pathLst>
              <a:path w="18288000" h="4937760">
                <a:moveTo>
                  <a:pt x="0" y="0"/>
                </a:moveTo>
                <a:lnTo>
                  <a:pt x="18288000" y="0"/>
                </a:lnTo>
                <a:lnTo>
                  <a:pt x="18288000" y="4937760"/>
                </a:lnTo>
                <a:lnTo>
                  <a:pt x="0" y="49377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4" name="TextBox 4"/>
          <p:cNvSpPr txBox="1"/>
          <p:nvPr/>
        </p:nvSpPr>
        <p:spPr>
          <a:xfrm>
            <a:off x="2124968" y="2379818"/>
            <a:ext cx="14038063" cy="3478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6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基督是我們的生命，他顯現的時候</a:t>
            </a:r>
            <a:r>
              <a:rPr lang="en-US" sz="6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，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你們也要與他一同顯現在</a:t>
            </a:r>
            <a:r>
              <a:rPr lang="en-US" sz="6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榮耀</a:t>
            </a:r>
            <a:r>
              <a:rPr lang="en-US" sz="6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裏</a:t>
            </a:r>
            <a:r>
              <a:rPr lang="en-US" sz="6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。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(西3:4)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22538" y="-663091"/>
            <a:ext cx="8477623" cy="11613183"/>
          </a:xfrm>
          <a:custGeom>
            <a:avLst/>
            <a:gdLst/>
            <a:ahLst/>
            <a:cxnLst/>
            <a:rect l="l" t="t" r="r" b="b"/>
            <a:pathLst>
              <a:path w="8477623" h="11613183">
                <a:moveTo>
                  <a:pt x="0" y="0"/>
                </a:moveTo>
                <a:lnTo>
                  <a:pt x="8477624" y="0"/>
                </a:lnTo>
                <a:lnTo>
                  <a:pt x="8477624" y="11613182"/>
                </a:lnTo>
                <a:lnTo>
                  <a:pt x="0" y="116131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Freeform 3"/>
          <p:cNvSpPr/>
          <p:nvPr/>
        </p:nvSpPr>
        <p:spPr>
          <a:xfrm>
            <a:off x="17350" y="1028700"/>
            <a:ext cx="18288000" cy="4937760"/>
          </a:xfrm>
          <a:custGeom>
            <a:avLst/>
            <a:gdLst/>
            <a:ahLst/>
            <a:cxnLst/>
            <a:rect l="l" t="t" r="r" b="b"/>
            <a:pathLst>
              <a:path w="18288000" h="4937760">
                <a:moveTo>
                  <a:pt x="0" y="0"/>
                </a:moveTo>
                <a:lnTo>
                  <a:pt x="18288000" y="0"/>
                </a:lnTo>
                <a:lnTo>
                  <a:pt x="18288000" y="4937760"/>
                </a:lnTo>
                <a:lnTo>
                  <a:pt x="0" y="49377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4" name="TextBox 4"/>
          <p:cNvSpPr txBox="1"/>
          <p:nvPr/>
        </p:nvSpPr>
        <p:spPr>
          <a:xfrm>
            <a:off x="2124968" y="2379818"/>
            <a:ext cx="14038063" cy="322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基督是我們的生命，他顯現的時候，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你們也要與他一同顯現在</a:t>
            </a:r>
            <a:r>
              <a:rPr lang="en-US" sz="6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榮耀</a:t>
            </a:r>
            <a:r>
              <a:rPr lang="en-US" sz="6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裏。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(西3:4)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545614" y="6920341"/>
            <a:ext cx="13231469" cy="1973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4499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神要擦去他們一切的眼淚，不再有死亡，也不再有悲哀、哭號、疼痛，因為以前的事都過去了</a:t>
            </a:r>
            <a:r>
              <a:rPr lang="en-US" sz="4499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。 (啟21:4)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72773" t="-75787" b="-28853"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Freeform 3"/>
          <p:cNvSpPr/>
          <p:nvPr/>
        </p:nvSpPr>
        <p:spPr>
          <a:xfrm rot="-5400000" flipV="1">
            <a:off x="4709954" y="-8152455"/>
            <a:ext cx="14734434" cy="24260945"/>
          </a:xfrm>
          <a:custGeom>
            <a:avLst/>
            <a:gdLst/>
            <a:ahLst/>
            <a:cxnLst/>
            <a:rect l="l" t="t" r="r" b="b"/>
            <a:pathLst>
              <a:path w="14734434" h="24260945">
                <a:moveTo>
                  <a:pt x="0" y="24260944"/>
                </a:moveTo>
                <a:lnTo>
                  <a:pt x="14734434" y="24260944"/>
                </a:lnTo>
                <a:lnTo>
                  <a:pt x="14734434" y="0"/>
                </a:lnTo>
                <a:lnTo>
                  <a:pt x="0" y="0"/>
                </a:lnTo>
                <a:lnTo>
                  <a:pt x="0" y="24260944"/>
                </a:lnTo>
                <a:close/>
              </a:path>
            </a:pathLst>
          </a:custGeom>
          <a:blipFill>
            <a:blip r:embed="rId3"/>
            <a:stretch>
              <a:fillRect l="-166742" r="-4294"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4" name="TextBox 4"/>
          <p:cNvSpPr txBox="1"/>
          <p:nvPr/>
        </p:nvSpPr>
        <p:spPr>
          <a:xfrm>
            <a:off x="1561711" y="1581150"/>
            <a:ext cx="13343983" cy="4797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5500" spc="5" dirty="0" err="1">
                <a:solidFill>
                  <a:srgbClr val="131842"/>
                </a:solidFill>
                <a:latin typeface="Poppins"/>
                <a:ea typeface="Poppins"/>
                <a:cs typeface="Poppins"/>
                <a:sym typeface="Poppins"/>
              </a:rPr>
              <a:t>你們若是與基督同死，脫離了世上的小學，為甚麼仍像在世俗中活著、服從那「不可拿、不可嘗、不可摸」等類的規條呢</a:t>
            </a:r>
            <a:r>
              <a:rPr lang="en-US" sz="5500" spc="5" dirty="0">
                <a:solidFill>
                  <a:srgbClr val="131842"/>
                </a:solidFill>
                <a:latin typeface="Poppins"/>
                <a:ea typeface="Poppins"/>
                <a:cs typeface="Poppins"/>
                <a:sym typeface="Poppins"/>
              </a:rPr>
              <a:t>？</a:t>
            </a:r>
          </a:p>
          <a:p>
            <a:pPr algn="l">
              <a:lnSpc>
                <a:spcPts val="8250"/>
              </a:lnSpc>
            </a:pPr>
            <a:r>
              <a:rPr lang="en-US" sz="5500" spc="5" dirty="0">
                <a:solidFill>
                  <a:srgbClr val="131842"/>
                </a:solidFill>
                <a:latin typeface="Poppins"/>
                <a:ea typeface="Poppins"/>
                <a:cs typeface="Poppins"/>
                <a:sym typeface="Poppins"/>
              </a:rPr>
              <a:t>(西2:20-21)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72773" t="-75787" b="-28853"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Freeform 3"/>
          <p:cNvSpPr/>
          <p:nvPr/>
        </p:nvSpPr>
        <p:spPr>
          <a:xfrm rot="-5400000" flipV="1">
            <a:off x="5037750" y="-8053842"/>
            <a:ext cx="14734434" cy="24809935"/>
          </a:xfrm>
          <a:custGeom>
            <a:avLst/>
            <a:gdLst/>
            <a:ahLst/>
            <a:cxnLst/>
            <a:rect l="l" t="t" r="r" b="b"/>
            <a:pathLst>
              <a:path w="14734434" h="24809935">
                <a:moveTo>
                  <a:pt x="0" y="24809934"/>
                </a:moveTo>
                <a:lnTo>
                  <a:pt x="14734434" y="24809934"/>
                </a:lnTo>
                <a:lnTo>
                  <a:pt x="14734434" y="0"/>
                </a:lnTo>
                <a:lnTo>
                  <a:pt x="0" y="0"/>
                </a:lnTo>
                <a:lnTo>
                  <a:pt x="0" y="24809934"/>
                </a:lnTo>
                <a:close/>
              </a:path>
            </a:pathLst>
          </a:custGeom>
          <a:blipFill>
            <a:blip r:embed="rId3"/>
            <a:stretch>
              <a:fillRect l="-171646" r="-5522"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4" name="Freeform 4"/>
          <p:cNvSpPr/>
          <p:nvPr/>
        </p:nvSpPr>
        <p:spPr>
          <a:xfrm>
            <a:off x="1348507" y="5015680"/>
            <a:ext cx="6776854" cy="1999172"/>
          </a:xfrm>
          <a:custGeom>
            <a:avLst/>
            <a:gdLst/>
            <a:ahLst/>
            <a:cxnLst/>
            <a:rect l="l" t="t" r="r" b="b"/>
            <a:pathLst>
              <a:path w="6776854" h="1999172">
                <a:moveTo>
                  <a:pt x="0" y="0"/>
                </a:moveTo>
                <a:lnTo>
                  <a:pt x="6776853" y="0"/>
                </a:lnTo>
                <a:lnTo>
                  <a:pt x="6776853" y="1999172"/>
                </a:lnTo>
                <a:lnTo>
                  <a:pt x="0" y="19991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5" name="TextBox 5"/>
          <p:cNvSpPr txBox="1"/>
          <p:nvPr/>
        </p:nvSpPr>
        <p:spPr>
          <a:xfrm>
            <a:off x="1348507" y="1053277"/>
            <a:ext cx="12305685" cy="3681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5499" b="1" dirty="0" err="1">
                <a:solidFill>
                  <a:srgbClr val="13184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你們要謹慎，恐怕有人用他的</a:t>
            </a:r>
            <a:r>
              <a:rPr lang="en-US" sz="5499" b="1" dirty="0" err="1">
                <a:solidFill>
                  <a:srgbClr val="FF313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理學</a:t>
            </a:r>
            <a:r>
              <a:rPr lang="en-US" sz="5499" b="1" dirty="0" err="1">
                <a:solidFill>
                  <a:srgbClr val="13184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和虛空的妄言，不照著基督，乃照人間的</a:t>
            </a:r>
            <a:r>
              <a:rPr lang="en-US" sz="5499" b="1" dirty="0" err="1">
                <a:solidFill>
                  <a:srgbClr val="FF313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遺傳</a:t>
            </a:r>
            <a:r>
              <a:rPr lang="en-US" sz="5499" b="1" dirty="0" err="1">
                <a:solidFill>
                  <a:srgbClr val="13184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和世上的</a:t>
            </a:r>
            <a:r>
              <a:rPr lang="en-US" sz="5499" b="1" dirty="0" err="1">
                <a:solidFill>
                  <a:srgbClr val="FF313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小學</a:t>
            </a:r>
            <a:r>
              <a:rPr lang="en-US" sz="5499" b="1" dirty="0" err="1">
                <a:solidFill>
                  <a:srgbClr val="13184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就把你們擄去</a:t>
            </a:r>
            <a:r>
              <a:rPr lang="en-US" sz="5499" b="1" dirty="0">
                <a:solidFill>
                  <a:srgbClr val="13184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(西</a:t>
            </a:r>
            <a:r>
              <a:rPr lang="en-US" sz="5499" dirty="0">
                <a:solidFill>
                  <a:srgbClr val="131842"/>
                </a:solidFill>
                <a:latin typeface="Poppins"/>
                <a:ea typeface="Poppins"/>
                <a:cs typeface="Poppins"/>
                <a:sym typeface="Poppins"/>
              </a:rPr>
              <a:t> 2:8)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48507" y="5524094"/>
            <a:ext cx="6776854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理學 Philosophy</a:t>
            </a:r>
          </a:p>
        </p:txBody>
      </p:sp>
      <p:sp>
        <p:nvSpPr>
          <p:cNvPr id="7" name="Freeform 7"/>
          <p:cNvSpPr/>
          <p:nvPr/>
        </p:nvSpPr>
        <p:spPr>
          <a:xfrm>
            <a:off x="1348507" y="7259128"/>
            <a:ext cx="6776854" cy="1999172"/>
          </a:xfrm>
          <a:custGeom>
            <a:avLst/>
            <a:gdLst/>
            <a:ahLst/>
            <a:cxnLst/>
            <a:rect l="l" t="t" r="r" b="b"/>
            <a:pathLst>
              <a:path w="6776854" h="1999172">
                <a:moveTo>
                  <a:pt x="0" y="0"/>
                </a:moveTo>
                <a:lnTo>
                  <a:pt x="6776853" y="0"/>
                </a:lnTo>
                <a:lnTo>
                  <a:pt x="6776853" y="1999172"/>
                </a:lnTo>
                <a:lnTo>
                  <a:pt x="0" y="19991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8" name="TextBox 8"/>
          <p:cNvSpPr txBox="1"/>
          <p:nvPr/>
        </p:nvSpPr>
        <p:spPr>
          <a:xfrm>
            <a:off x="1348507" y="7767542"/>
            <a:ext cx="6776854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遺傳 Tradition</a:t>
            </a:r>
          </a:p>
        </p:txBody>
      </p:sp>
      <p:sp>
        <p:nvSpPr>
          <p:cNvPr id="9" name="Freeform 9"/>
          <p:cNvSpPr/>
          <p:nvPr/>
        </p:nvSpPr>
        <p:spPr>
          <a:xfrm>
            <a:off x="8706110" y="5143500"/>
            <a:ext cx="8553190" cy="3815385"/>
          </a:xfrm>
          <a:custGeom>
            <a:avLst/>
            <a:gdLst/>
            <a:ahLst/>
            <a:cxnLst/>
            <a:rect l="l" t="t" r="r" b="b"/>
            <a:pathLst>
              <a:path w="8553190" h="3815385">
                <a:moveTo>
                  <a:pt x="0" y="0"/>
                </a:moveTo>
                <a:lnTo>
                  <a:pt x="8553190" y="0"/>
                </a:lnTo>
                <a:lnTo>
                  <a:pt x="8553190" y="3815385"/>
                </a:lnTo>
                <a:lnTo>
                  <a:pt x="0" y="38153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606" r="-25606"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9144000" y="5599754"/>
            <a:ext cx="6776854" cy="273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小學 </a:t>
            </a:r>
          </a:p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Elementary principles / spirit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2373724" y="-2855509"/>
            <a:ext cx="10456680" cy="15998018"/>
            <a:chOff x="0" y="0"/>
            <a:chExt cx="660400" cy="10103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1010368"/>
            </a:xfrm>
            <a:custGeom>
              <a:avLst/>
              <a:gdLst/>
              <a:ahLst/>
              <a:cxnLst/>
              <a:rect l="l" t="t" r="r" b="b"/>
              <a:pathLst>
                <a:path w="660400" h="1010368">
                  <a:moveTo>
                    <a:pt x="220252" y="991299"/>
                  </a:moveTo>
                  <a:cubicBezTo>
                    <a:pt x="254109" y="1002812"/>
                    <a:pt x="292600" y="1010368"/>
                    <a:pt x="330378" y="1010368"/>
                  </a:cubicBezTo>
                  <a:cubicBezTo>
                    <a:pt x="368157" y="1010368"/>
                    <a:pt x="404509" y="1003891"/>
                    <a:pt x="438009" y="992377"/>
                  </a:cubicBezTo>
                  <a:cubicBezTo>
                    <a:pt x="438723" y="992017"/>
                    <a:pt x="439435" y="992017"/>
                    <a:pt x="440148" y="991658"/>
                  </a:cubicBezTo>
                  <a:cubicBezTo>
                    <a:pt x="565955" y="945603"/>
                    <a:pt x="658618" y="823989"/>
                    <a:pt x="660400" y="677477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676974"/>
                  </a:lnTo>
                  <a:cubicBezTo>
                    <a:pt x="1782" y="824708"/>
                    <a:pt x="93019" y="946323"/>
                    <a:pt x="220252" y="99129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zh-HK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57175"/>
              <a:ext cx="660400" cy="1140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42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048408" y="7760599"/>
            <a:ext cx="248782" cy="686296"/>
          </a:xfrm>
          <a:custGeom>
            <a:avLst/>
            <a:gdLst/>
            <a:ahLst/>
            <a:cxnLst/>
            <a:rect l="l" t="t" r="r" b="b"/>
            <a:pathLst>
              <a:path w="248782" h="686296">
                <a:moveTo>
                  <a:pt x="0" y="0"/>
                </a:moveTo>
                <a:lnTo>
                  <a:pt x="248782" y="0"/>
                </a:lnTo>
                <a:lnTo>
                  <a:pt x="248782" y="686296"/>
                </a:lnTo>
                <a:lnTo>
                  <a:pt x="0" y="6862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6" name="TextBox 6"/>
          <p:cNvSpPr txBox="1"/>
          <p:nvPr/>
        </p:nvSpPr>
        <p:spPr>
          <a:xfrm>
            <a:off x="1233078" y="1123069"/>
            <a:ext cx="12737972" cy="6613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6000" spc="6" dirty="0" err="1">
                <a:solidFill>
                  <a:srgbClr val="131842"/>
                </a:solidFill>
                <a:latin typeface="Poppins"/>
                <a:ea typeface="Poppins"/>
                <a:cs typeface="Poppins"/>
                <a:sym typeface="Poppins"/>
              </a:rPr>
              <a:t>所以，要治死你們在地上的肢體，就如</a:t>
            </a:r>
            <a:r>
              <a:rPr lang="en-US" sz="6000" b="1" spc="6" dirty="0" err="1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淫亂、污穢、邪情、惡慾，和貪婪（貪婪就與拜偶像一樣</a:t>
            </a:r>
            <a:r>
              <a:rPr lang="en-US" sz="6000" b="1" spc="6" dirty="0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）</a:t>
            </a:r>
            <a:r>
              <a:rPr lang="en-US" sz="6000" spc="6" dirty="0">
                <a:solidFill>
                  <a:srgbClr val="131842"/>
                </a:solidFill>
                <a:latin typeface="Poppins"/>
                <a:ea typeface="Poppins"/>
                <a:cs typeface="Poppins"/>
                <a:sym typeface="Poppins"/>
              </a:rPr>
              <a:t>。</a:t>
            </a:r>
            <a:r>
              <a:rPr lang="en-US" sz="6000" spc="6" dirty="0" err="1">
                <a:solidFill>
                  <a:srgbClr val="131842"/>
                </a:solidFill>
                <a:latin typeface="Poppins"/>
                <a:ea typeface="Poppins"/>
                <a:cs typeface="Poppins"/>
                <a:sym typeface="Poppins"/>
              </a:rPr>
              <a:t>因這些事，上帝的忿怒必臨到那悖逆之子</a:t>
            </a:r>
            <a:r>
              <a:rPr lang="en-US" sz="6000" spc="6" dirty="0">
                <a:solidFill>
                  <a:srgbClr val="131842"/>
                </a:solidFill>
                <a:latin typeface="Poppins"/>
                <a:ea typeface="Poppins"/>
                <a:cs typeface="Poppins"/>
                <a:sym typeface="Poppins"/>
              </a:rPr>
              <a:t>。</a:t>
            </a:r>
          </a:p>
          <a:p>
            <a:pPr algn="l">
              <a:lnSpc>
                <a:spcPts val="9000"/>
              </a:lnSpc>
            </a:pPr>
            <a:r>
              <a:rPr lang="en-US" sz="6000" spc="6" dirty="0">
                <a:solidFill>
                  <a:srgbClr val="131842"/>
                </a:solidFill>
                <a:latin typeface="Poppins"/>
                <a:ea typeface="Poppins"/>
                <a:cs typeface="Poppins"/>
                <a:sym typeface="Poppins"/>
              </a:rPr>
              <a:t>(西3:5-6)</a:t>
            </a:r>
          </a:p>
        </p:txBody>
      </p:sp>
      <p:sp>
        <p:nvSpPr>
          <p:cNvPr id="7" name="Freeform 7"/>
          <p:cNvSpPr/>
          <p:nvPr/>
        </p:nvSpPr>
        <p:spPr>
          <a:xfrm>
            <a:off x="13971050" y="6172200"/>
            <a:ext cx="4220308" cy="4114800"/>
          </a:xfrm>
          <a:custGeom>
            <a:avLst/>
            <a:gdLst/>
            <a:ahLst/>
            <a:cxnLst/>
            <a:rect l="l" t="t" r="r" b="b"/>
            <a:pathLst>
              <a:path w="4220308" h="4114800">
                <a:moveTo>
                  <a:pt x="0" y="0"/>
                </a:moveTo>
                <a:lnTo>
                  <a:pt x="4220308" y="0"/>
                </a:lnTo>
                <a:lnTo>
                  <a:pt x="42203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8" name="Freeform 8"/>
          <p:cNvSpPr/>
          <p:nvPr/>
        </p:nvSpPr>
        <p:spPr>
          <a:xfrm>
            <a:off x="14076558" y="61722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86467" y="4455411"/>
            <a:ext cx="1315065" cy="1281591"/>
          </a:xfrm>
          <a:custGeom>
            <a:avLst/>
            <a:gdLst/>
            <a:ahLst/>
            <a:cxnLst/>
            <a:rect l="l" t="t" r="r" b="b"/>
            <a:pathLst>
              <a:path w="1315065" h="1281591">
                <a:moveTo>
                  <a:pt x="0" y="0"/>
                </a:moveTo>
                <a:lnTo>
                  <a:pt x="1315066" y="0"/>
                </a:lnTo>
                <a:lnTo>
                  <a:pt x="1315066" y="1281590"/>
                </a:lnTo>
                <a:lnTo>
                  <a:pt x="0" y="12815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Freeform 3"/>
          <p:cNvSpPr/>
          <p:nvPr/>
        </p:nvSpPr>
        <p:spPr>
          <a:xfrm>
            <a:off x="14167359" y="4549328"/>
            <a:ext cx="1298736" cy="1188344"/>
          </a:xfrm>
          <a:custGeom>
            <a:avLst/>
            <a:gdLst/>
            <a:ahLst/>
            <a:cxnLst/>
            <a:rect l="l" t="t" r="r" b="b"/>
            <a:pathLst>
              <a:path w="1298736" h="1188344">
                <a:moveTo>
                  <a:pt x="0" y="0"/>
                </a:moveTo>
                <a:lnTo>
                  <a:pt x="1298736" y="0"/>
                </a:lnTo>
                <a:lnTo>
                  <a:pt x="1298736" y="1188344"/>
                </a:lnTo>
                <a:lnTo>
                  <a:pt x="0" y="11883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4" name="Freeform 4"/>
          <p:cNvSpPr/>
          <p:nvPr/>
        </p:nvSpPr>
        <p:spPr>
          <a:xfrm>
            <a:off x="14816727" y="7464464"/>
            <a:ext cx="2790125" cy="3301923"/>
          </a:xfrm>
          <a:custGeom>
            <a:avLst/>
            <a:gdLst/>
            <a:ahLst/>
            <a:cxnLst/>
            <a:rect l="l" t="t" r="r" b="b"/>
            <a:pathLst>
              <a:path w="2790125" h="3301923">
                <a:moveTo>
                  <a:pt x="0" y="0"/>
                </a:moveTo>
                <a:lnTo>
                  <a:pt x="2790125" y="0"/>
                </a:lnTo>
                <a:lnTo>
                  <a:pt x="2790125" y="3301922"/>
                </a:lnTo>
                <a:lnTo>
                  <a:pt x="0" y="33019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876300"/>
            <a:ext cx="16230600" cy="6211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5499" spc="5" dirty="0">
                <a:solidFill>
                  <a:srgbClr val="00BF63"/>
                </a:solidFill>
                <a:latin typeface="Anton"/>
                <a:ea typeface="Anton"/>
                <a:cs typeface="Anton"/>
                <a:sym typeface="Anton"/>
              </a:rPr>
              <a:t>當你們在這些事中活著的時候，也曾這樣行過。但現在你們要棄絕這一切的事，以及惱恨、忿怒、惡毒、毀謗，並口中污穢的言語。不要彼此說謊</a:t>
            </a:r>
            <a:r>
              <a:rPr lang="en-US" sz="5499" spc="5" dirty="0">
                <a:solidFill>
                  <a:srgbClr val="131842"/>
                </a:solidFill>
                <a:latin typeface="Anton"/>
                <a:ea typeface="Anton"/>
                <a:cs typeface="Anton"/>
                <a:sym typeface="Anton"/>
              </a:rPr>
              <a:t>；因你們已經脫去舊人和舊人的行為，穿上了新人。這新人在知識上漸漸更新，正如造他主的形像。(西 3:7–10)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86467" y="4455411"/>
            <a:ext cx="1315065" cy="1281591"/>
          </a:xfrm>
          <a:custGeom>
            <a:avLst/>
            <a:gdLst/>
            <a:ahLst/>
            <a:cxnLst/>
            <a:rect l="l" t="t" r="r" b="b"/>
            <a:pathLst>
              <a:path w="1315065" h="1281591">
                <a:moveTo>
                  <a:pt x="0" y="0"/>
                </a:moveTo>
                <a:lnTo>
                  <a:pt x="1315066" y="0"/>
                </a:lnTo>
                <a:lnTo>
                  <a:pt x="1315066" y="1281590"/>
                </a:lnTo>
                <a:lnTo>
                  <a:pt x="0" y="12815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Freeform 3"/>
          <p:cNvSpPr/>
          <p:nvPr/>
        </p:nvSpPr>
        <p:spPr>
          <a:xfrm>
            <a:off x="14167359" y="4549328"/>
            <a:ext cx="1298736" cy="1188344"/>
          </a:xfrm>
          <a:custGeom>
            <a:avLst/>
            <a:gdLst/>
            <a:ahLst/>
            <a:cxnLst/>
            <a:rect l="l" t="t" r="r" b="b"/>
            <a:pathLst>
              <a:path w="1298736" h="1188344">
                <a:moveTo>
                  <a:pt x="0" y="0"/>
                </a:moveTo>
                <a:lnTo>
                  <a:pt x="1298736" y="0"/>
                </a:lnTo>
                <a:lnTo>
                  <a:pt x="1298736" y="1188344"/>
                </a:lnTo>
                <a:lnTo>
                  <a:pt x="0" y="11883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4" name="Freeform 4"/>
          <p:cNvSpPr/>
          <p:nvPr/>
        </p:nvSpPr>
        <p:spPr>
          <a:xfrm>
            <a:off x="14816727" y="7464464"/>
            <a:ext cx="2790125" cy="3301923"/>
          </a:xfrm>
          <a:custGeom>
            <a:avLst/>
            <a:gdLst/>
            <a:ahLst/>
            <a:cxnLst/>
            <a:rect l="l" t="t" r="r" b="b"/>
            <a:pathLst>
              <a:path w="2790125" h="3301923">
                <a:moveTo>
                  <a:pt x="0" y="0"/>
                </a:moveTo>
                <a:lnTo>
                  <a:pt x="2790125" y="0"/>
                </a:lnTo>
                <a:lnTo>
                  <a:pt x="2790125" y="3301922"/>
                </a:lnTo>
                <a:lnTo>
                  <a:pt x="0" y="33019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876300"/>
            <a:ext cx="16230600" cy="6211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5499" spc="5" dirty="0">
                <a:solidFill>
                  <a:srgbClr val="131842"/>
                </a:solidFill>
                <a:latin typeface="Anton"/>
                <a:ea typeface="Anton"/>
                <a:cs typeface="Anton"/>
                <a:sym typeface="Anton"/>
              </a:rPr>
              <a:t>當你們在這些事中活著的時候，也曾這樣行過。但現在你們要棄絕這一切的事，以及惱恨、忿怒、惡毒、毀謗，並口中污穢的言語。不要彼此說謊；因你們已經</a:t>
            </a:r>
            <a:r>
              <a:rPr lang="en-US" sz="5499" spc="5" dirty="0">
                <a:solidFill>
                  <a:srgbClr val="B50000"/>
                </a:solidFill>
                <a:latin typeface="Anton"/>
                <a:ea typeface="Anton"/>
                <a:cs typeface="Anton"/>
                <a:sym typeface="Anton"/>
              </a:rPr>
              <a:t>脫去舊人和舊人的行為，穿上了新人</a:t>
            </a:r>
            <a:r>
              <a:rPr lang="en-US" sz="5499" spc="5" dirty="0">
                <a:solidFill>
                  <a:srgbClr val="131842"/>
                </a:solidFill>
                <a:latin typeface="Anton"/>
                <a:ea typeface="Anton"/>
                <a:cs typeface="Anton"/>
                <a:sym typeface="Anton"/>
              </a:rPr>
              <a:t>。</a:t>
            </a:r>
            <a:r>
              <a:rPr lang="en-US" sz="5499" spc="5" dirty="0">
                <a:solidFill>
                  <a:srgbClr val="00BF63"/>
                </a:solidFill>
                <a:latin typeface="Anton"/>
                <a:ea typeface="Anton"/>
                <a:cs typeface="Anton"/>
                <a:sym typeface="Anton"/>
              </a:rPr>
              <a:t>這新人在知識上漸漸更新，正如造他主的形像。</a:t>
            </a:r>
            <a:r>
              <a:rPr lang="en-US" sz="5499" spc="5" dirty="0">
                <a:solidFill>
                  <a:srgbClr val="131842"/>
                </a:solidFill>
                <a:latin typeface="Anton"/>
                <a:ea typeface="Anton"/>
                <a:cs typeface="Anton"/>
                <a:sym typeface="Anton"/>
              </a:rPr>
              <a:t>(西 3:7–10)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86467" y="4455411"/>
            <a:ext cx="1315065" cy="1281591"/>
          </a:xfrm>
          <a:custGeom>
            <a:avLst/>
            <a:gdLst/>
            <a:ahLst/>
            <a:cxnLst/>
            <a:rect l="l" t="t" r="r" b="b"/>
            <a:pathLst>
              <a:path w="1315065" h="1281591">
                <a:moveTo>
                  <a:pt x="0" y="0"/>
                </a:moveTo>
                <a:lnTo>
                  <a:pt x="1315066" y="0"/>
                </a:lnTo>
                <a:lnTo>
                  <a:pt x="1315066" y="1281590"/>
                </a:lnTo>
                <a:lnTo>
                  <a:pt x="0" y="12815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Freeform 3"/>
          <p:cNvSpPr/>
          <p:nvPr/>
        </p:nvSpPr>
        <p:spPr>
          <a:xfrm>
            <a:off x="14167359" y="4549328"/>
            <a:ext cx="1298736" cy="1188344"/>
          </a:xfrm>
          <a:custGeom>
            <a:avLst/>
            <a:gdLst/>
            <a:ahLst/>
            <a:cxnLst/>
            <a:rect l="l" t="t" r="r" b="b"/>
            <a:pathLst>
              <a:path w="1298736" h="1188344">
                <a:moveTo>
                  <a:pt x="0" y="0"/>
                </a:moveTo>
                <a:lnTo>
                  <a:pt x="1298736" y="0"/>
                </a:lnTo>
                <a:lnTo>
                  <a:pt x="1298736" y="1188344"/>
                </a:lnTo>
                <a:lnTo>
                  <a:pt x="0" y="11883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4" name="Freeform 4"/>
          <p:cNvSpPr/>
          <p:nvPr/>
        </p:nvSpPr>
        <p:spPr>
          <a:xfrm>
            <a:off x="14816727" y="7464464"/>
            <a:ext cx="2790125" cy="3301923"/>
          </a:xfrm>
          <a:custGeom>
            <a:avLst/>
            <a:gdLst/>
            <a:ahLst/>
            <a:cxnLst/>
            <a:rect l="l" t="t" r="r" b="b"/>
            <a:pathLst>
              <a:path w="2790125" h="3301923">
                <a:moveTo>
                  <a:pt x="0" y="0"/>
                </a:moveTo>
                <a:lnTo>
                  <a:pt x="2790125" y="0"/>
                </a:lnTo>
                <a:lnTo>
                  <a:pt x="2790125" y="3301922"/>
                </a:lnTo>
                <a:lnTo>
                  <a:pt x="0" y="33019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5" name="Freeform 5"/>
          <p:cNvSpPr/>
          <p:nvPr/>
        </p:nvSpPr>
        <p:spPr>
          <a:xfrm>
            <a:off x="1401808" y="6580458"/>
            <a:ext cx="10017682" cy="3706542"/>
          </a:xfrm>
          <a:custGeom>
            <a:avLst/>
            <a:gdLst/>
            <a:ahLst/>
            <a:cxnLst/>
            <a:rect l="l" t="t" r="r" b="b"/>
            <a:pathLst>
              <a:path w="10017682" h="3706542">
                <a:moveTo>
                  <a:pt x="0" y="0"/>
                </a:moveTo>
                <a:lnTo>
                  <a:pt x="10017682" y="0"/>
                </a:lnTo>
                <a:lnTo>
                  <a:pt x="10017682" y="3706542"/>
                </a:lnTo>
                <a:lnTo>
                  <a:pt x="0" y="37065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876300"/>
            <a:ext cx="16230600" cy="513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49"/>
              </a:lnSpc>
            </a:pPr>
            <a:r>
              <a:rPr lang="en-US" sz="5499" spc="5" dirty="0">
                <a:solidFill>
                  <a:srgbClr val="131842"/>
                </a:solidFill>
                <a:latin typeface="Anton"/>
                <a:ea typeface="Anton"/>
                <a:cs typeface="Anton"/>
                <a:sym typeface="Anton"/>
              </a:rPr>
              <a:t>當你們在這些事中活著的時候，也曾這樣行過。但現在你們要棄絕這一切的事，以及惱恨、忿怒、惡毒、毀謗，並口中污穢的言語。不要彼此說謊；因你們已經</a:t>
            </a:r>
            <a:r>
              <a:rPr lang="en-US" sz="5499" spc="5" dirty="0">
                <a:solidFill>
                  <a:srgbClr val="B50000"/>
                </a:solidFill>
                <a:latin typeface="Anton"/>
                <a:ea typeface="Anton"/>
                <a:cs typeface="Anton"/>
                <a:sym typeface="Anton"/>
              </a:rPr>
              <a:t>脫去舊人和舊人的行為，穿上了新人</a:t>
            </a:r>
            <a:r>
              <a:rPr lang="en-US" sz="5499" spc="5" dirty="0">
                <a:solidFill>
                  <a:srgbClr val="131842"/>
                </a:solidFill>
                <a:latin typeface="Anton"/>
                <a:ea typeface="Anton"/>
                <a:cs typeface="Anton"/>
                <a:sym typeface="Anton"/>
              </a:rPr>
              <a:t>。</a:t>
            </a:r>
            <a:r>
              <a:rPr lang="en-US" sz="5499" spc="5" dirty="0">
                <a:solidFill>
                  <a:srgbClr val="00BF63"/>
                </a:solidFill>
                <a:latin typeface="Anton"/>
                <a:ea typeface="Anton"/>
                <a:cs typeface="Anton"/>
                <a:sym typeface="Anton"/>
              </a:rPr>
              <a:t>這新人在知識上漸漸更新，正如造他主的形像。</a:t>
            </a:r>
            <a:r>
              <a:rPr lang="en-US" sz="5499" spc="5" dirty="0">
                <a:solidFill>
                  <a:srgbClr val="131842"/>
                </a:solidFill>
                <a:latin typeface="Anton"/>
                <a:ea typeface="Anton"/>
                <a:cs typeface="Anton"/>
                <a:sym typeface="Anton"/>
              </a:rPr>
              <a:t>(西 3:7–10)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06380" y="7018631"/>
            <a:ext cx="8608538" cy="273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  <a:spcBef>
                <a:spcPct val="0"/>
              </a:spcBef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這新人照著他的創造者的形象漸漸更新，能夠充分認識主。</a:t>
            </a:r>
          </a:p>
          <a:p>
            <a:pPr algn="ctr">
              <a:lnSpc>
                <a:spcPts val="7279"/>
              </a:lnSpc>
              <a:spcBef>
                <a:spcPct val="0"/>
              </a:spcBef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(新譯本)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0654">
            <a:off x="11818036" y="5474057"/>
            <a:ext cx="4700544" cy="4118301"/>
          </a:xfrm>
          <a:custGeom>
            <a:avLst/>
            <a:gdLst/>
            <a:ahLst/>
            <a:cxnLst/>
            <a:rect l="l" t="t" r="r" b="b"/>
            <a:pathLst>
              <a:path w="4494008" h="4609239">
                <a:moveTo>
                  <a:pt x="0" y="0"/>
                </a:moveTo>
                <a:lnTo>
                  <a:pt x="4494007" y="0"/>
                </a:lnTo>
                <a:lnTo>
                  <a:pt x="4494007" y="4609239"/>
                </a:lnTo>
                <a:lnTo>
                  <a:pt x="0" y="46092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TextBox 3"/>
          <p:cNvSpPr txBox="1"/>
          <p:nvPr/>
        </p:nvSpPr>
        <p:spPr>
          <a:xfrm>
            <a:off x="1393819" y="1287429"/>
            <a:ext cx="15393760" cy="3536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6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所以，你們既是上帝的選民，聖潔蒙愛的人</a:t>
            </a:r>
            <a:r>
              <a:rPr lang="en-US" sz="6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，</a:t>
            </a:r>
          </a:p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就要存</a:t>
            </a:r>
            <a:r>
              <a:rPr lang="en-US" sz="6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憐憫、恩慈、謙虛、溫柔、忍耐</a:t>
            </a:r>
            <a:r>
              <a:rPr lang="en-US" sz="6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的心</a:t>
            </a:r>
            <a:r>
              <a:rPr lang="en-US" sz="6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。</a:t>
            </a:r>
          </a:p>
          <a:p>
            <a:pPr algn="l">
              <a:lnSpc>
                <a:spcPts val="9000"/>
              </a:lnSpc>
              <a:spcBef>
                <a:spcPct val="0"/>
              </a:spcBef>
            </a:pPr>
            <a:r>
              <a:rPr lang="en-US" sz="6000" spc="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(西 3:12）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0654">
            <a:off x="11854002" y="4970926"/>
            <a:ext cx="4494008" cy="4609239"/>
          </a:xfrm>
          <a:custGeom>
            <a:avLst/>
            <a:gdLst/>
            <a:ahLst/>
            <a:cxnLst/>
            <a:rect l="l" t="t" r="r" b="b"/>
            <a:pathLst>
              <a:path w="4494008" h="4609239">
                <a:moveTo>
                  <a:pt x="0" y="0"/>
                </a:moveTo>
                <a:lnTo>
                  <a:pt x="4494007" y="0"/>
                </a:lnTo>
                <a:lnTo>
                  <a:pt x="4494007" y="4609239"/>
                </a:lnTo>
                <a:lnTo>
                  <a:pt x="0" y="46092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TextBox 3"/>
          <p:cNvSpPr txBox="1"/>
          <p:nvPr/>
        </p:nvSpPr>
        <p:spPr>
          <a:xfrm>
            <a:off x="1393819" y="1287429"/>
            <a:ext cx="15393760" cy="433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所以，你們既是上帝的選民，聖潔蒙愛的人，</a:t>
            </a:r>
          </a:p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就要</a:t>
            </a:r>
            <a:r>
              <a:rPr lang="en-US" sz="6000" b="1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存 (to put on)</a:t>
            </a:r>
          </a:p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憐憫、恩慈、謙虛、溫柔、忍耐的心。</a:t>
            </a:r>
          </a:p>
          <a:p>
            <a:pPr algn="l">
              <a:lnSpc>
                <a:spcPts val="9000"/>
              </a:lnSpc>
              <a:spcBef>
                <a:spcPct val="0"/>
              </a:spcBef>
            </a:pPr>
            <a:r>
              <a:rPr lang="en-US" sz="6000" spc="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(西 3:12）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428465"/>
            <a:ext cx="19049716" cy="10715465"/>
          </a:xfrm>
          <a:custGeom>
            <a:avLst/>
            <a:gdLst/>
            <a:ahLst/>
            <a:cxnLst/>
            <a:rect l="l" t="t" r="r" b="b"/>
            <a:pathLst>
              <a:path w="19049716" h="10715465">
                <a:moveTo>
                  <a:pt x="0" y="0"/>
                </a:moveTo>
                <a:lnTo>
                  <a:pt x="19049716" y="0"/>
                </a:lnTo>
                <a:lnTo>
                  <a:pt x="19049716" y="10715465"/>
                </a:lnTo>
                <a:lnTo>
                  <a:pt x="0" y="107154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 l="-223" r="-223"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TextBox 3"/>
          <p:cNvSpPr txBox="1"/>
          <p:nvPr/>
        </p:nvSpPr>
        <p:spPr>
          <a:xfrm>
            <a:off x="838200" y="929806"/>
            <a:ext cx="10090297" cy="7998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6000" spc="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在此並不分希臘人、猶太人，受割禮的、未受割禮的，化外人、西古提人，為奴的、自主的，惟有基督是包括一切，又住在各人之內</a:t>
            </a:r>
            <a:r>
              <a:rPr lang="en-US" sz="6000" spc="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。</a:t>
            </a:r>
          </a:p>
          <a:p>
            <a:pPr algn="l">
              <a:lnSpc>
                <a:spcPts val="9000"/>
              </a:lnSpc>
              <a:spcBef>
                <a:spcPct val="0"/>
              </a:spcBef>
            </a:pPr>
            <a:r>
              <a:rPr lang="en-US" sz="6000" spc="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(西 3:11)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476090"/>
            <a:ext cx="19049716" cy="10715465"/>
          </a:xfrm>
          <a:custGeom>
            <a:avLst/>
            <a:gdLst/>
            <a:ahLst/>
            <a:cxnLst/>
            <a:rect l="l" t="t" r="r" b="b"/>
            <a:pathLst>
              <a:path w="19049716" h="10715465">
                <a:moveTo>
                  <a:pt x="0" y="0"/>
                </a:moveTo>
                <a:lnTo>
                  <a:pt x="19049716" y="0"/>
                </a:lnTo>
                <a:lnTo>
                  <a:pt x="19049716" y="10715465"/>
                </a:lnTo>
                <a:lnTo>
                  <a:pt x="0" y="107154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 l="-223" r="-223"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Freeform 3"/>
          <p:cNvSpPr/>
          <p:nvPr/>
        </p:nvSpPr>
        <p:spPr>
          <a:xfrm>
            <a:off x="9524858" y="6208433"/>
            <a:ext cx="8763142" cy="4206308"/>
          </a:xfrm>
          <a:custGeom>
            <a:avLst/>
            <a:gdLst/>
            <a:ahLst/>
            <a:cxnLst/>
            <a:rect l="l" t="t" r="r" b="b"/>
            <a:pathLst>
              <a:path w="8763142" h="4206308">
                <a:moveTo>
                  <a:pt x="0" y="0"/>
                </a:moveTo>
                <a:lnTo>
                  <a:pt x="8763142" y="0"/>
                </a:lnTo>
                <a:lnTo>
                  <a:pt x="8763142" y="4206309"/>
                </a:lnTo>
                <a:lnTo>
                  <a:pt x="0" y="42063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4" name="Freeform 4"/>
          <p:cNvSpPr/>
          <p:nvPr/>
        </p:nvSpPr>
        <p:spPr>
          <a:xfrm>
            <a:off x="11364019" y="2149295"/>
            <a:ext cx="6923981" cy="4154388"/>
          </a:xfrm>
          <a:custGeom>
            <a:avLst/>
            <a:gdLst/>
            <a:ahLst/>
            <a:cxnLst/>
            <a:rect l="l" t="t" r="r" b="b"/>
            <a:pathLst>
              <a:path w="6923981" h="4154388">
                <a:moveTo>
                  <a:pt x="0" y="0"/>
                </a:moveTo>
                <a:lnTo>
                  <a:pt x="6923981" y="0"/>
                </a:lnTo>
                <a:lnTo>
                  <a:pt x="6923981" y="4154388"/>
                </a:lnTo>
                <a:lnTo>
                  <a:pt x="0" y="41543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5" name="TextBox 5"/>
          <p:cNvSpPr txBox="1"/>
          <p:nvPr/>
        </p:nvSpPr>
        <p:spPr>
          <a:xfrm>
            <a:off x="813931" y="882181"/>
            <a:ext cx="10090297" cy="7998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6000" spc="6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在此並不分希臘人、猶太人，受割禮的、未受割禮的，化外人、西古提人，為奴的、自主的，</a:t>
            </a:r>
            <a:r>
              <a:rPr lang="en-US" sz="6000" b="1" spc="6" dirty="0" err="1">
                <a:solidFill>
                  <a:srgbClr val="0097B2"/>
                </a:solidFill>
                <a:latin typeface="Poppins Bold"/>
                <a:ea typeface="Poppins Bold"/>
                <a:cs typeface="Poppins Bold"/>
                <a:sym typeface="Poppins Bold"/>
              </a:rPr>
              <a:t>惟有基督是包括一切，又住在各人之內</a:t>
            </a:r>
            <a:r>
              <a:rPr lang="en-US" sz="6000" spc="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。</a:t>
            </a:r>
          </a:p>
          <a:p>
            <a:pPr algn="l">
              <a:lnSpc>
                <a:spcPts val="9000"/>
              </a:lnSpc>
              <a:spcBef>
                <a:spcPct val="0"/>
              </a:spcBef>
            </a:pPr>
            <a:r>
              <a:rPr lang="en-US" sz="6000" spc="6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(西 3:11)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283600" y="2559615"/>
            <a:ext cx="5084819" cy="2857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  <a:spcBef>
                <a:spcPct val="0"/>
              </a:spcBef>
            </a:pPr>
            <a:r>
              <a:rPr lang="en-US" sz="5000" spc="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他在萬有之先；</a:t>
            </a:r>
          </a:p>
          <a:p>
            <a:pPr algn="ctr">
              <a:lnSpc>
                <a:spcPts val="7500"/>
              </a:lnSpc>
              <a:spcBef>
                <a:spcPct val="0"/>
              </a:spcBef>
            </a:pPr>
            <a:r>
              <a:rPr lang="en-US" sz="5000" b="1" spc="5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萬有也靠他而立</a:t>
            </a:r>
            <a:r>
              <a:rPr lang="en-US" sz="5000" spc="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。</a:t>
            </a:r>
          </a:p>
          <a:p>
            <a:pPr algn="ctr">
              <a:lnSpc>
                <a:spcPts val="7500"/>
              </a:lnSpc>
              <a:spcBef>
                <a:spcPct val="0"/>
              </a:spcBef>
            </a:pPr>
            <a:r>
              <a:rPr lang="en-US" sz="5000" spc="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(西1:17)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16845" y="6859711"/>
            <a:ext cx="8179169" cy="2000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0"/>
              </a:lnSpc>
              <a:spcBef>
                <a:spcPct val="0"/>
              </a:spcBef>
            </a:pPr>
            <a:r>
              <a:rPr lang="en-US" sz="3500" spc="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 is before all things,</a:t>
            </a:r>
          </a:p>
          <a:p>
            <a:pPr algn="ctr">
              <a:lnSpc>
                <a:spcPts val="5250"/>
              </a:lnSpc>
              <a:spcBef>
                <a:spcPct val="0"/>
              </a:spcBef>
            </a:pPr>
            <a:r>
              <a:rPr lang="en-US" sz="3500" spc="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and</a:t>
            </a:r>
            <a:r>
              <a:rPr lang="en-US" sz="3500" b="1" spc="3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 in Him all things hold together</a:t>
            </a:r>
            <a:r>
              <a:rPr lang="en-US" sz="3500" spc="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</a:p>
          <a:p>
            <a:pPr algn="ctr">
              <a:lnSpc>
                <a:spcPts val="5250"/>
              </a:lnSpc>
              <a:spcBef>
                <a:spcPct val="0"/>
              </a:spcBef>
            </a:pPr>
            <a:r>
              <a:rPr lang="en-US" sz="3500" spc="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(NASB)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24263" y="6591300"/>
            <a:ext cx="4025537" cy="3695700"/>
          </a:xfrm>
          <a:custGeom>
            <a:avLst/>
            <a:gdLst/>
            <a:ahLst/>
            <a:cxnLst/>
            <a:rect l="l" t="t" r="r" b="b"/>
            <a:pathLst>
              <a:path w="4473251" h="3914095">
                <a:moveTo>
                  <a:pt x="0" y="0"/>
                </a:moveTo>
                <a:lnTo>
                  <a:pt x="4473252" y="0"/>
                </a:lnTo>
                <a:lnTo>
                  <a:pt x="4473252" y="3914095"/>
                </a:lnTo>
                <a:lnTo>
                  <a:pt x="0" y="39140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TextBox 3"/>
          <p:cNvSpPr txBox="1"/>
          <p:nvPr/>
        </p:nvSpPr>
        <p:spPr>
          <a:xfrm>
            <a:off x="1050044" y="819150"/>
            <a:ext cx="16209256" cy="6220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5499" b="1" spc="5" dirty="0" err="1">
                <a:solidFill>
                  <a:srgbClr val="00BF63"/>
                </a:solidFill>
                <a:latin typeface="Poppins Bold"/>
                <a:ea typeface="Poppins Bold"/>
                <a:cs typeface="Poppins Bold"/>
                <a:sym typeface="Poppins Bold"/>
              </a:rPr>
              <a:t>他也是教會全體之首。他是元始，是從死裏首先復生的，使他可以在凡事上居首位</a:t>
            </a:r>
            <a:r>
              <a:rPr lang="en-US" sz="5499" b="1" spc="5" dirty="0">
                <a:solidFill>
                  <a:srgbClr val="00BF63"/>
                </a:solidFill>
                <a:latin typeface="Poppins Bold"/>
                <a:ea typeface="Poppins Bold"/>
                <a:cs typeface="Poppins Bold"/>
                <a:sym typeface="Poppins Bold"/>
              </a:rPr>
              <a:t>。</a:t>
            </a:r>
            <a:r>
              <a:rPr lang="en-US" sz="5499" spc="5" dirty="0">
                <a:solidFill>
                  <a:srgbClr val="13184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499" spc="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因為父喜歡叫一切的豐盛在他裏面居住。既然藉著他在十字架上所流的血成就了和平，便藉著他叫萬有－無論是地上的、天上的－都與自己和好了。(西1:18–20)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13786">
            <a:off x="12876300" y="6744232"/>
            <a:ext cx="4107898" cy="3097053"/>
          </a:xfrm>
          <a:custGeom>
            <a:avLst/>
            <a:gdLst/>
            <a:ahLst/>
            <a:cxnLst/>
            <a:rect l="l" t="t" r="r" b="b"/>
            <a:pathLst>
              <a:path w="4377447" h="4114800">
                <a:moveTo>
                  <a:pt x="0" y="0"/>
                </a:moveTo>
                <a:lnTo>
                  <a:pt x="4377447" y="0"/>
                </a:lnTo>
                <a:lnTo>
                  <a:pt x="43774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TextBox 3"/>
          <p:cNvSpPr txBox="1"/>
          <p:nvPr/>
        </p:nvSpPr>
        <p:spPr>
          <a:xfrm>
            <a:off x="1119324" y="819150"/>
            <a:ext cx="16139976" cy="6220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5499" spc="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倘若這人與那人有</a:t>
            </a:r>
            <a:r>
              <a:rPr lang="en-US" sz="5499" b="1" spc="5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嫌隙</a:t>
            </a:r>
            <a:r>
              <a:rPr lang="en-US" sz="5499" spc="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，總要彼此包容，彼此饒恕；主怎樣饒恕了你們，你們也要怎樣饒恕人。在這一切之外，要存著愛心，愛心就是聯絡全德的。又要叫基督的平安在你們心裏作主；你們也為此蒙召，歸為一體；且要存感謝的心。(西3:13–15)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13786">
            <a:off x="12876300" y="6744232"/>
            <a:ext cx="4107898" cy="3097053"/>
          </a:xfrm>
          <a:custGeom>
            <a:avLst/>
            <a:gdLst/>
            <a:ahLst/>
            <a:cxnLst/>
            <a:rect l="l" t="t" r="r" b="b"/>
            <a:pathLst>
              <a:path w="4377447" h="4114800">
                <a:moveTo>
                  <a:pt x="0" y="0"/>
                </a:moveTo>
                <a:lnTo>
                  <a:pt x="4377447" y="0"/>
                </a:lnTo>
                <a:lnTo>
                  <a:pt x="43774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TextBox 3"/>
          <p:cNvSpPr txBox="1"/>
          <p:nvPr/>
        </p:nvSpPr>
        <p:spPr>
          <a:xfrm>
            <a:off x="1119324" y="819150"/>
            <a:ext cx="16139976" cy="6220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5499" spc="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倘若這人與那人有</a:t>
            </a:r>
            <a:r>
              <a:rPr lang="en-US" sz="5499" b="1" spc="5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嫌隙</a:t>
            </a:r>
            <a:r>
              <a:rPr lang="en-US" sz="5499" spc="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，總要</a:t>
            </a:r>
            <a:r>
              <a:rPr lang="en-US" sz="5499" b="1" spc="5" dirty="0">
                <a:solidFill>
                  <a:srgbClr val="00BF63"/>
                </a:solidFill>
                <a:latin typeface="Poppins Bold"/>
                <a:ea typeface="Poppins Bold"/>
                <a:cs typeface="Poppins Bold"/>
                <a:sym typeface="Poppins Bold"/>
              </a:rPr>
              <a:t>彼此包容，彼此饒恕</a:t>
            </a:r>
            <a:r>
              <a:rPr lang="en-US" sz="5499" spc="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；主怎樣饒恕了你們，你們也要怎樣饒恕人。在這一切之外，要存著愛心，愛心就是聯絡全德的。又要叫基督的平安在你們心裏作主；你們也為此蒙召，歸為一體；且要存感謝的心。(西3:13–15)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13786">
            <a:off x="12896604" y="6549355"/>
            <a:ext cx="4410189" cy="3325541"/>
          </a:xfrm>
          <a:custGeom>
            <a:avLst/>
            <a:gdLst/>
            <a:ahLst/>
            <a:cxnLst/>
            <a:rect l="l" t="t" r="r" b="b"/>
            <a:pathLst>
              <a:path w="4377447" h="4114800">
                <a:moveTo>
                  <a:pt x="0" y="0"/>
                </a:moveTo>
                <a:lnTo>
                  <a:pt x="4377447" y="0"/>
                </a:lnTo>
                <a:lnTo>
                  <a:pt x="43774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TextBox 3"/>
          <p:cNvSpPr txBox="1"/>
          <p:nvPr/>
        </p:nvSpPr>
        <p:spPr>
          <a:xfrm>
            <a:off x="1119324" y="819150"/>
            <a:ext cx="16139976" cy="6220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5499" spc="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倘若這人與那人有</a:t>
            </a:r>
            <a:r>
              <a:rPr lang="en-US" sz="5499" b="1" spc="5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嫌隙</a:t>
            </a:r>
            <a:r>
              <a:rPr lang="en-US" sz="5499" spc="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，總要</a:t>
            </a:r>
            <a:r>
              <a:rPr lang="en-US" sz="5499" b="1" spc="5" dirty="0">
                <a:solidFill>
                  <a:srgbClr val="406882"/>
                </a:solidFill>
                <a:latin typeface="Poppins Bold"/>
                <a:ea typeface="Poppins Bold"/>
                <a:cs typeface="Poppins Bold"/>
                <a:sym typeface="Poppins Bold"/>
              </a:rPr>
              <a:t>彼此</a:t>
            </a:r>
            <a:r>
              <a:rPr lang="en-US" sz="5499" spc="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包容，</a:t>
            </a:r>
            <a:r>
              <a:rPr lang="en-US" sz="5499" b="1" spc="5" dirty="0">
                <a:solidFill>
                  <a:srgbClr val="406882"/>
                </a:solidFill>
                <a:latin typeface="Poppins Bold"/>
                <a:ea typeface="Poppins Bold"/>
                <a:cs typeface="Poppins Bold"/>
                <a:sym typeface="Poppins Bold"/>
              </a:rPr>
              <a:t>彼此</a:t>
            </a:r>
            <a:r>
              <a:rPr lang="en-US" sz="5499" spc="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饒恕；</a:t>
            </a:r>
            <a:r>
              <a:rPr lang="en-US" sz="5499" b="1" spc="5" dirty="0">
                <a:solidFill>
                  <a:srgbClr val="00BF63"/>
                </a:solidFill>
                <a:latin typeface="Poppins Bold"/>
                <a:ea typeface="Poppins Bold"/>
                <a:cs typeface="Poppins Bold"/>
                <a:sym typeface="Poppins Bold"/>
              </a:rPr>
              <a:t>主怎樣饒恕了你們，你們也要怎樣饒恕人</a:t>
            </a:r>
            <a:r>
              <a:rPr lang="en-US" sz="5499" spc="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。在這一切之外，要存著愛心，愛心就是聯絡全德的。又要叫基督的平安在你們心裏作主；你們也為此蒙召，歸為一體；且要存感謝的心。(西3:13–15)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13786">
            <a:off x="13025060" y="6962673"/>
            <a:ext cx="3895827" cy="2809950"/>
          </a:xfrm>
          <a:custGeom>
            <a:avLst/>
            <a:gdLst/>
            <a:ahLst/>
            <a:cxnLst/>
            <a:rect l="l" t="t" r="r" b="b"/>
            <a:pathLst>
              <a:path w="4377447" h="4114800">
                <a:moveTo>
                  <a:pt x="0" y="0"/>
                </a:moveTo>
                <a:lnTo>
                  <a:pt x="4377447" y="0"/>
                </a:lnTo>
                <a:lnTo>
                  <a:pt x="43774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Freeform 3"/>
          <p:cNvSpPr/>
          <p:nvPr/>
        </p:nvSpPr>
        <p:spPr>
          <a:xfrm>
            <a:off x="1012722" y="7226728"/>
            <a:ext cx="11248767" cy="2734207"/>
          </a:xfrm>
          <a:custGeom>
            <a:avLst/>
            <a:gdLst/>
            <a:ahLst/>
            <a:cxnLst/>
            <a:rect l="l" t="t" r="r" b="b"/>
            <a:pathLst>
              <a:path w="11248767" h="3058588">
                <a:moveTo>
                  <a:pt x="0" y="0"/>
                </a:moveTo>
                <a:lnTo>
                  <a:pt x="11248766" y="0"/>
                </a:lnTo>
                <a:lnTo>
                  <a:pt x="11248766" y="3058587"/>
                </a:lnTo>
                <a:lnTo>
                  <a:pt x="0" y="30585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6660" b="-58138"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4" name="TextBox 4"/>
          <p:cNvSpPr txBox="1"/>
          <p:nvPr/>
        </p:nvSpPr>
        <p:spPr>
          <a:xfrm>
            <a:off x="1119324" y="819150"/>
            <a:ext cx="16139976" cy="6220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5499" spc="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倘若這人與那人有嫌隙，總要彼此包容，彼此饒恕；主怎樣饒恕了你們，你們也要怎樣饒恕人。</a:t>
            </a:r>
            <a:r>
              <a:rPr lang="en-US" sz="5499" b="1" spc="5" dirty="0">
                <a:solidFill>
                  <a:srgbClr val="FF914D"/>
                </a:solidFill>
                <a:latin typeface="Poppins Bold"/>
                <a:ea typeface="Poppins Bold"/>
                <a:cs typeface="Poppins Bold"/>
                <a:sym typeface="Poppins Bold"/>
              </a:rPr>
              <a:t>在這一切之外，要存著愛心，愛心就是聯絡全德的</a:t>
            </a:r>
            <a:r>
              <a:rPr lang="en-US" sz="5499" spc="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。又要叫基督的平安在你們心裏作主；你們也為此蒙召，歸為一體；且要存感謝的心。(西3:13–15)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68839" y="7427018"/>
            <a:ext cx="9936532" cy="2333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Beyond all these things put on love, 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which is </a:t>
            </a:r>
            <a:r>
              <a:rPr lang="en-US" sz="44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perfect bond of unity</a:t>
            </a:r>
            <a:r>
              <a:rPr lang="en-US" sz="4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(NASB)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95400" y="1562100"/>
            <a:ext cx="16193277" cy="6044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5499" spc="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基督的道豐豐富富地住在你們心裡，以各樣的智慧，彼此教導，互相勸戒，用詩章、聖詩、靈歌，懷著感恩的心歌頌神。凡你們所作的，無論是言語或行為，都要奉主耶穌的名，藉著他感謝父神。</a:t>
            </a:r>
          </a:p>
          <a:p>
            <a:pPr algn="l">
              <a:lnSpc>
                <a:spcPts val="8249"/>
              </a:lnSpc>
              <a:spcBef>
                <a:spcPct val="0"/>
              </a:spcBef>
            </a:pPr>
            <a:r>
              <a:rPr lang="en-US" sz="5499" spc="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(西3:16-17，新譯本) </a:t>
            </a:r>
          </a:p>
        </p:txBody>
      </p:sp>
      <p:sp>
        <p:nvSpPr>
          <p:cNvPr id="3" name="Freeform 3"/>
          <p:cNvSpPr/>
          <p:nvPr/>
        </p:nvSpPr>
        <p:spPr>
          <a:xfrm rot="-1034056">
            <a:off x="13812829" y="6512040"/>
            <a:ext cx="3008829" cy="3019528"/>
          </a:xfrm>
          <a:custGeom>
            <a:avLst/>
            <a:gdLst/>
            <a:ahLst/>
            <a:cxnLst/>
            <a:rect l="l" t="t" r="r" b="b"/>
            <a:pathLst>
              <a:path w="3529060" h="3601082">
                <a:moveTo>
                  <a:pt x="0" y="0"/>
                </a:moveTo>
                <a:lnTo>
                  <a:pt x="3529060" y="0"/>
                </a:lnTo>
                <a:lnTo>
                  <a:pt x="3529060" y="3601082"/>
                </a:lnTo>
                <a:lnTo>
                  <a:pt x="0" y="36010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8893" y="1028700"/>
            <a:ext cx="6915830" cy="8827765"/>
          </a:xfrm>
          <a:custGeom>
            <a:avLst/>
            <a:gdLst/>
            <a:ahLst/>
            <a:cxnLst/>
            <a:rect l="l" t="t" r="r" b="b"/>
            <a:pathLst>
              <a:path w="6915830" h="8827765">
                <a:moveTo>
                  <a:pt x="0" y="0"/>
                </a:moveTo>
                <a:lnTo>
                  <a:pt x="6915830" y="0"/>
                </a:lnTo>
                <a:lnTo>
                  <a:pt x="6915830" y="8827765"/>
                </a:lnTo>
                <a:lnTo>
                  <a:pt x="0" y="88277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8893" y="1028700"/>
            <a:ext cx="6915830" cy="8827765"/>
          </a:xfrm>
          <a:custGeom>
            <a:avLst/>
            <a:gdLst/>
            <a:ahLst/>
            <a:cxnLst/>
            <a:rect l="l" t="t" r="r" b="b"/>
            <a:pathLst>
              <a:path w="6915830" h="8827765">
                <a:moveTo>
                  <a:pt x="0" y="0"/>
                </a:moveTo>
                <a:lnTo>
                  <a:pt x="6915830" y="0"/>
                </a:lnTo>
                <a:lnTo>
                  <a:pt x="6915830" y="8827765"/>
                </a:lnTo>
                <a:lnTo>
                  <a:pt x="0" y="88277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TextBox 3"/>
          <p:cNvSpPr txBox="1"/>
          <p:nvPr/>
        </p:nvSpPr>
        <p:spPr>
          <a:xfrm>
            <a:off x="8325615" y="1028700"/>
            <a:ext cx="9253492" cy="14604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900"/>
              </a:lnSpc>
            </a:pPr>
            <a:r>
              <a:rPr lang="en-US" sz="85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靈修</a:t>
            </a:r>
            <a:r>
              <a:rPr lang="en-US" sz="85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:「</a:t>
            </a:r>
            <a:r>
              <a:rPr lang="en-US" sz="85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靈命修持</a:t>
            </a:r>
            <a:r>
              <a:rPr lang="en-US" sz="85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458200" y="2857500"/>
            <a:ext cx="8610601" cy="6207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54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靈修不僅是一個只有自己和上帝的活動，而是一個生命被塑造、培育、轉化的過程，而這樣的實踐是在門徒群體中發生</a:t>
            </a:r>
            <a:r>
              <a:rPr lang="en-US" sz="5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6095" r="-6392"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3" name="Freeform 3"/>
          <p:cNvSpPr/>
          <p:nvPr/>
        </p:nvSpPr>
        <p:spPr>
          <a:xfrm>
            <a:off x="0" y="-82289"/>
            <a:ext cx="18755205" cy="10451578"/>
          </a:xfrm>
          <a:custGeom>
            <a:avLst/>
            <a:gdLst/>
            <a:ahLst/>
            <a:cxnLst/>
            <a:rect l="l" t="t" r="r" b="b"/>
            <a:pathLst>
              <a:path w="18755205" h="10451578">
                <a:moveTo>
                  <a:pt x="0" y="0"/>
                </a:moveTo>
                <a:lnTo>
                  <a:pt x="18755205" y="0"/>
                </a:lnTo>
                <a:lnTo>
                  <a:pt x="18755205" y="10451578"/>
                </a:lnTo>
                <a:lnTo>
                  <a:pt x="0" y="10451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088" b="-121357"/>
            </a:stretch>
          </a:blipFill>
        </p:spPr>
        <p:txBody>
          <a:bodyPr/>
          <a:lstStyle/>
          <a:p>
            <a:endParaRPr lang="zh-HK" altLang="en-US"/>
          </a:p>
        </p:txBody>
      </p:sp>
      <p:sp>
        <p:nvSpPr>
          <p:cNvPr id="4" name="TextBox 4"/>
          <p:cNvSpPr txBox="1"/>
          <p:nvPr/>
        </p:nvSpPr>
        <p:spPr>
          <a:xfrm>
            <a:off x="1741168" y="2430417"/>
            <a:ext cx="7433534" cy="1425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02"/>
              </a:lnSpc>
            </a:pPr>
            <a:r>
              <a:rPr lang="en-US" sz="10002" b="1" dirty="0" err="1">
                <a:solidFill>
                  <a:srgbClr val="131842"/>
                </a:solidFill>
                <a:latin typeface="Anton"/>
                <a:ea typeface="Anton"/>
                <a:cs typeface="Anton"/>
                <a:sym typeface="Anton"/>
              </a:rPr>
              <a:t>信徒的福音</a:t>
            </a:r>
            <a:endParaRPr lang="en-US" sz="10002" b="1" dirty="0">
              <a:solidFill>
                <a:srgbClr val="131842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864993" y="4241800"/>
            <a:ext cx="6676564" cy="90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1" dirty="0">
                <a:solidFill>
                  <a:srgbClr val="CF9500"/>
                </a:solidFill>
                <a:latin typeface="Poppins Bold"/>
                <a:ea typeface="Poppins Bold"/>
                <a:cs typeface="Poppins Bold"/>
                <a:sym typeface="Poppins Bold"/>
              </a:rPr>
              <a:t>歌羅西書3章1至17節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624</Words>
  <Application>Microsoft Office PowerPoint</Application>
  <PresentationFormat>Custom</PresentationFormat>
  <Paragraphs>68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Anton</vt:lpstr>
      <vt:lpstr>Poppins</vt:lpstr>
      <vt:lpstr>Calibri</vt:lpstr>
      <vt:lpstr>Poppins Bold</vt:lpstr>
      <vt:lpstr>Poppins Medium</vt:lpstr>
      <vt:lpstr>Gotham</vt:lpstr>
      <vt:lpstr>Canva Sans</vt:lpstr>
      <vt:lpstr>Canva Sans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信徒的福音</dc:title>
  <cp:lastModifiedBy>yt ma</cp:lastModifiedBy>
  <cp:revision>3</cp:revision>
  <dcterms:created xsi:type="dcterms:W3CDTF">2006-08-16T00:00:00Z</dcterms:created>
  <dcterms:modified xsi:type="dcterms:W3CDTF">2026-10-28T02:12:30Z</dcterms:modified>
  <dc:identifier>DAHVQAerO6I</dc:identifier>
</cp:coreProperties>
</file>