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7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9926638" cy="6797675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56F23-2B31-4E75-A433-1123DBAB4409}" type="datetimeFigureOut">
              <a:rPr lang="zh-HK" altLang="en-US" smtClean="0"/>
              <a:t>6/10/2026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0D454-C91A-406A-909F-F1FF0A30DEA3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44338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778F-5088-493E-AFE4-0FEB7955C89B}" type="datetimeFigureOut">
              <a:rPr lang="zh-HK" altLang="en-US" smtClean="0"/>
              <a:t>6/10/2026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869AE-0DE2-4A62-9069-0C4EBC72ABA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778F-5088-493E-AFE4-0FEB7955C89B}" type="datetimeFigureOut">
              <a:rPr lang="zh-HK" altLang="en-US" smtClean="0"/>
              <a:t>6/10/2026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869AE-0DE2-4A62-9069-0C4EBC72ABA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778F-5088-493E-AFE4-0FEB7955C89B}" type="datetimeFigureOut">
              <a:rPr lang="zh-HK" altLang="en-US" smtClean="0"/>
              <a:t>6/10/2026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869AE-0DE2-4A62-9069-0C4EBC72ABA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778F-5088-493E-AFE4-0FEB7955C89B}" type="datetimeFigureOut">
              <a:rPr lang="zh-HK" altLang="en-US" smtClean="0"/>
              <a:t>6/10/2026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869AE-0DE2-4A62-9069-0C4EBC72ABA0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778F-5088-493E-AFE4-0FEB7955C89B}" type="datetimeFigureOut">
              <a:rPr lang="zh-HK" altLang="en-US" smtClean="0"/>
              <a:t>6/10/2026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869AE-0DE2-4A62-9069-0C4EBC72ABA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778F-5088-493E-AFE4-0FEB7955C89B}" type="datetimeFigureOut">
              <a:rPr lang="zh-HK" altLang="en-US" smtClean="0"/>
              <a:t>6/10/2026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869AE-0DE2-4A62-9069-0C4EBC72ABA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778F-5088-493E-AFE4-0FEB7955C89B}" type="datetimeFigureOut">
              <a:rPr lang="zh-HK" altLang="en-US" smtClean="0"/>
              <a:t>6/10/2026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869AE-0DE2-4A62-9069-0C4EBC72ABA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778F-5088-493E-AFE4-0FEB7955C89B}" type="datetimeFigureOut">
              <a:rPr lang="zh-HK" altLang="en-US" smtClean="0"/>
              <a:t>6/10/2026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D2869AE-0DE2-4A62-9069-0C4EBC72ABA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778F-5088-493E-AFE4-0FEB7955C89B}" type="datetimeFigureOut">
              <a:rPr lang="zh-HK" altLang="en-US" smtClean="0"/>
              <a:t>6/10/2026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869AE-0DE2-4A62-9069-0C4EBC72ABA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778F-5088-493E-AFE4-0FEB7955C89B}" type="datetimeFigureOut">
              <a:rPr lang="zh-HK" altLang="en-US" smtClean="0"/>
              <a:t>6/10/2026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869AE-0DE2-4A62-9069-0C4EBC72ABA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778F-5088-493E-AFE4-0FEB7955C89B}" type="datetimeFigureOut">
              <a:rPr lang="zh-HK" altLang="en-US" smtClean="0"/>
              <a:t>6/10/2026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869AE-0DE2-4A62-9069-0C4EBC72ABA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DA2778F-5088-493E-AFE4-0FEB7955C89B}" type="datetimeFigureOut">
              <a:rPr lang="zh-HK" altLang="en-US" smtClean="0"/>
              <a:t>6/10/2026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4D2869AE-0DE2-4A62-9069-0C4EBC72ABA0}" type="slidenum">
              <a:rPr lang="zh-HK" altLang="en-US" smtClean="0"/>
              <a:t>‹#›</a:t>
            </a:fld>
            <a:endParaRPr lang="zh-HK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F94272-F3AC-4E4B-B6B2-E06A15829EF2}"/>
              </a:ext>
            </a:extLst>
          </p:cNvPr>
          <p:cNvSpPr/>
          <p:nvPr/>
        </p:nvSpPr>
        <p:spPr>
          <a:xfrm>
            <a:off x="0" y="0"/>
            <a:ext cx="121920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TW" sz="6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endParaRPr lang="en-US" altLang="zh-TW" sz="6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6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主題：真理持守者的無虧良心</a:t>
            </a:r>
            <a:endParaRPr lang="en-US" altLang="zh-TW" sz="60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6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經文：</a:t>
            </a:r>
            <a:r>
              <a:rPr lang="zh-HK" altLang="en-US" sz="6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徒</a:t>
            </a:r>
            <a:r>
              <a:rPr lang="en-US" altLang="zh-HK" sz="60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24:1-27</a:t>
            </a:r>
          </a:p>
          <a:p>
            <a:pPr algn="ctr"/>
            <a:endParaRPr lang="en-US" altLang="zh-HK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endParaRPr lang="en-US" altLang="zh-HK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r"/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r"/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r"/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r"/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吳安強牧師</a:t>
            </a:r>
            <a:endParaRPr lang="zh-HK" altLang="en-US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925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D4F4D8-5658-44DC-8FF5-3A3E5C1ABB99}"/>
              </a:ext>
            </a:extLst>
          </p:cNvPr>
          <p:cNvSpPr/>
          <p:nvPr/>
        </p:nvSpPr>
        <p:spPr>
          <a:xfrm>
            <a:off x="0" y="1"/>
            <a:ext cx="12192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如果有四十人一同發誓，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若不殺死你就不吃不渴，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你心中會有甚麼感受，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你會如何面對？</a:t>
            </a:r>
            <a:endParaRPr lang="zh-HK" altLang="en-US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737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7ED559-BF2A-4B48-A3A3-D5354ED3B63E}"/>
              </a:ext>
            </a:extLst>
          </p:cNvPr>
          <p:cNvSpPr/>
          <p:nvPr/>
        </p:nvSpPr>
        <p:spPr>
          <a:xfrm>
            <a:off x="0" y="0"/>
            <a:ext cx="12192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一笑置之、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深感不安、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怕得要死、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立即報警、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加強保安、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貼身保鑣？？</a:t>
            </a:r>
            <a:endParaRPr lang="zh-HK" altLang="en-US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538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42527E-EFF5-49BA-99DA-D5930B0EAC1C}"/>
              </a:ext>
            </a:extLst>
          </p:cNvPr>
          <p:cNvSpPr/>
          <p:nvPr/>
        </p:nvSpPr>
        <p:spPr>
          <a:xfrm>
            <a:off x="0" y="1"/>
            <a:ext cx="1219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帖土羅對保羅的控罪：所作所為，是嘗試在這此</a:t>
            </a:r>
            <a:r>
              <a:rPr lang="zh-TW" altLang="en-US" sz="4400" dirty="0">
                <a:solidFill>
                  <a:srgbClr val="92D05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平穩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的猶大省引起</a:t>
            </a:r>
            <a:r>
              <a:rPr lang="zh-TW" altLang="en-US" sz="4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動亂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HK" altLang="en-US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708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9958E5-9594-4998-BF57-BBA4C7163216}"/>
              </a:ext>
            </a:extLst>
          </p:cNvPr>
          <p:cNvSpPr/>
          <p:nvPr/>
        </p:nvSpPr>
        <p:spPr>
          <a:xfrm>
            <a:off x="0" y="1"/>
            <a:ext cx="12192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惡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人、</a:t>
            </a:r>
            <a:r>
              <a:rPr lang="zh-TW" altLang="en-US" sz="4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奸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官、</a:t>
            </a:r>
            <a:r>
              <a:rPr lang="zh-TW" altLang="en-US" sz="4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貪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官三者聯合在一起，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保羅的宣教路進入了一個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更艱辛、更危險的處境。</a:t>
            </a:r>
            <a:endParaRPr lang="zh-HK" altLang="en-US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08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DC2105-7100-4704-B923-28532D0C0CA5}"/>
              </a:ext>
            </a:extLst>
          </p:cNvPr>
          <p:cNvSpPr/>
          <p:nvPr/>
        </p:nvSpPr>
        <p:spPr>
          <a:xfrm>
            <a:off x="1" y="0"/>
            <a:ext cx="1219199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一位真理持守者一個非常重要的素質：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無虧的良心</a:t>
            </a:r>
            <a:r>
              <a:rPr lang="en-US" altLang="zh-TW" sz="4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徒</a:t>
            </a:r>
            <a:r>
              <a:rPr lang="en-US" altLang="zh-TW" sz="4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24:16)</a:t>
            </a:r>
            <a:endParaRPr lang="zh-HK" altLang="en-US" sz="44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82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ECAF83-1D2B-4DF5-ADE2-121030331F5F}"/>
              </a:ext>
            </a:extLst>
          </p:cNvPr>
          <p:cNvSpPr/>
          <p:nvPr/>
        </p:nvSpPr>
        <p:spPr>
          <a:xfrm>
            <a:off x="0" y="0"/>
            <a:ext cx="12192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HK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「清白的良心」</a:t>
            </a:r>
            <a:r>
              <a:rPr lang="en-US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af-ZA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My conscience is perfectly clean</a:t>
            </a:r>
            <a:r>
              <a:rPr lang="zh-HK" altLang="af-ZA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endParaRPr lang="en-US" altLang="zh-HK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                </a:t>
            </a:r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徒</a:t>
            </a:r>
            <a:r>
              <a:rPr lang="en-US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23:1</a:t>
            </a:r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；提前</a:t>
            </a:r>
            <a:r>
              <a:rPr lang="en-US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3:9)</a:t>
            </a:r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HK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「無虧的良心」</a:t>
            </a:r>
            <a:r>
              <a:rPr lang="en-US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af-ZA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Clear conscience</a:t>
            </a:r>
            <a:r>
              <a:rPr lang="zh-HK" altLang="af-ZA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徒</a:t>
            </a:r>
            <a:r>
              <a:rPr lang="en-US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24:16)</a:t>
            </a:r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HK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「無愧的良心」</a:t>
            </a:r>
            <a:r>
              <a:rPr lang="en-US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af-ZA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Clear conscience</a:t>
            </a:r>
            <a:r>
              <a:rPr lang="zh-HK" altLang="af-ZA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提前</a:t>
            </a:r>
            <a:r>
              <a:rPr lang="en-US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1:5</a:t>
            </a:r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19)</a:t>
            </a:r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HK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「純潔的良心」</a:t>
            </a:r>
            <a:r>
              <a:rPr lang="en-US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af-ZA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Clear conscience</a:t>
            </a:r>
            <a:r>
              <a:rPr lang="zh-HK" altLang="af-ZA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提後</a:t>
            </a:r>
            <a:r>
              <a:rPr lang="en-US" altLang="zh-HK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1:3)</a:t>
            </a:r>
            <a:r>
              <a:rPr lang="zh-HK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315834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C18DD15-F603-4C9F-A4E3-C0C5BE3D55EB}"/>
              </a:ext>
            </a:extLst>
          </p:cNvPr>
          <p:cNvSpPr/>
          <p:nvPr/>
        </p:nvSpPr>
        <p:spPr>
          <a:xfrm>
            <a:off x="0" y="1"/>
            <a:ext cx="12192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4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「良心」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在原文的意思：「裡面可以知覺、可以分別是非的部分」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zh-TW" altLang="en-US" sz="4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「良心」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又像一具精細的儀器，若在我們身上運作良好，我們對神對人的關係自然正常。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HK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2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B133F2-8B8A-42EF-8F3E-043615495E45}"/>
              </a:ext>
            </a:extLst>
          </p:cNvPr>
          <p:cNvSpPr/>
          <p:nvPr/>
        </p:nvSpPr>
        <p:spPr>
          <a:xfrm>
            <a:off x="0" y="1"/>
            <a:ext cx="12192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如果作為主的門徒不重視良心，不聽良心的提示、督責，慢慢就會失去了屬靈的敏銳，甚至失去感覺。</a:t>
            </a:r>
            <a:endParaRPr lang="zh-HK" altLang="en-US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273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8F96CC-6FCE-488D-9FF5-6A2B0CC7A33A}"/>
              </a:ext>
            </a:extLst>
          </p:cNvPr>
          <p:cNvSpPr/>
          <p:nvPr/>
        </p:nvSpPr>
        <p:spPr>
          <a:xfrm>
            <a:off x="0" y="0"/>
            <a:ext cx="12192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保羅指出他所宣講的；有關耶穌基督的教訓，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是合乎猶太教傳統律法和先知書上所記載的：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「義人和惡人在內，必然復活。」</a:t>
            </a:r>
            <a:endParaRPr lang="zh-HK" altLang="en-US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013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22D131-B8B0-4E7D-87D3-C0DD049A3F94}"/>
              </a:ext>
            </a:extLst>
          </p:cNvPr>
          <p:cNvSpPr/>
          <p:nvPr/>
        </p:nvSpPr>
        <p:spPr>
          <a:xfrm>
            <a:off x="0" y="1"/>
            <a:ext cx="12192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「睡在塵埃中的，必有多人復醒。其中有得永生的，有受羞辱永遠被憎惡的。」</a:t>
            </a:r>
            <a:r>
              <a:rPr lang="en-US" altLang="zh-TW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但</a:t>
            </a:r>
            <a:r>
              <a:rPr lang="en-US" altLang="zh-TW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12:2)</a:t>
            </a:r>
          </a:p>
          <a:p>
            <a:endParaRPr lang="en-US" altLang="zh-HK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「醫治病人，叫死人復活，叫長大痲瘋的潔淨，把鬼趕出去。你們白白地得來，也要白白地捨去。」</a:t>
            </a:r>
            <a:r>
              <a:rPr lang="en-US" altLang="zh-TW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太</a:t>
            </a:r>
            <a:r>
              <a:rPr lang="en-US" altLang="zh-TW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10:8)</a:t>
            </a:r>
            <a:endParaRPr lang="zh-HK" altLang="en-US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518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1DDAB9-1843-4FF5-B466-3AF61E857A69}"/>
              </a:ext>
            </a:extLst>
          </p:cNvPr>
          <p:cNvSpPr/>
          <p:nvPr/>
        </p:nvSpPr>
        <p:spPr>
          <a:xfrm>
            <a:off x="0" y="0"/>
            <a:ext cx="12192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公義 </a:t>
            </a:r>
            <a:r>
              <a:rPr lang="en-US" altLang="zh-TW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 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因腓力斯對上討好羅馬，對下卻以極其殘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暴壓制的方式統治猶太人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節制 </a:t>
            </a:r>
            <a:r>
              <a:rPr lang="en-US" altLang="zh-TW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 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腓力斯是用不正當的手段娶得太太土西拉。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將來的審判 </a:t>
            </a:r>
            <a:r>
              <a:rPr lang="en-US" altLang="zh-TW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- 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腓力斯貪愛錢財，常常期望賄賂。</a:t>
            </a:r>
            <a:endParaRPr lang="zh-HK" altLang="en-US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3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EAD9FD-189A-438A-AE18-EE4870DE5114}"/>
              </a:ext>
            </a:extLst>
          </p:cNvPr>
          <p:cNvSpPr/>
          <p:nvPr/>
        </p:nvSpPr>
        <p:spPr>
          <a:xfrm>
            <a:off x="0" y="1"/>
            <a:ext cx="1219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4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必須悍衛真理，為真理而戰：</a:t>
            </a:r>
            <a:endParaRPr lang="en-US" altLang="zh-TW" sz="4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endParaRPr lang="en-US" altLang="zh-TW" sz="4800" dirty="0">
              <a:solidFill>
                <a:srgbClr val="0070C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1792288" algn="ctr"/>
            <a:r>
              <a:rPr lang="zh-TW" altLang="en-US" sz="48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「我因此自己勉勵，對神對人，常存</a:t>
            </a:r>
            <a:r>
              <a:rPr lang="zh-TW" altLang="en-US" sz="4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無虧的良心</a:t>
            </a:r>
            <a:r>
              <a:rPr lang="zh-TW" altLang="en-US" sz="48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」</a:t>
            </a:r>
            <a:r>
              <a:rPr lang="en-US" altLang="zh-TW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徒</a:t>
            </a:r>
            <a:r>
              <a:rPr lang="en-US" altLang="zh-TW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24:16)</a:t>
            </a:r>
            <a:r>
              <a:rPr lang="zh-TW" altLang="en-US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HK" altLang="en-US" sz="4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79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D53383-B6D5-4A69-84C4-39A4F431F9C7}"/>
              </a:ext>
            </a:extLst>
          </p:cNvPr>
          <p:cNvSpPr/>
          <p:nvPr/>
        </p:nvSpPr>
        <p:spPr>
          <a:xfrm>
            <a:off x="0" y="1"/>
            <a:ext cx="12192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價值觀多元化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個人生活自由化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宗教信仰包容化</a:t>
            </a:r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endParaRPr lang="en-US" altLang="zh-HK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400" dirty="0">
                <a:solidFill>
                  <a:srgbClr val="00B05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如何看待我們所信的基督教信仰？</a:t>
            </a:r>
            <a:endParaRPr lang="zh-HK" altLang="en-US" sz="4400" dirty="0">
              <a:solidFill>
                <a:srgbClr val="00B05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43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5AA11E-14A1-4BB8-A3E7-8E62CD7EBB5D}"/>
              </a:ext>
            </a:extLst>
          </p:cNvPr>
          <p:cNvSpPr/>
          <p:nvPr/>
        </p:nvSpPr>
        <p:spPr>
          <a:xfrm>
            <a:off x="0" y="0"/>
            <a:ext cx="12192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我們也是一位</a:t>
            </a:r>
            <a:r>
              <a:rPr lang="zh-TW" altLang="en-US" sz="4400" dirty="0">
                <a:solidFill>
                  <a:srgbClr val="0070C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真理持守者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，我們願否在這個對基督教信仰充滿疑惑、嘲笑的世界，</a:t>
            </a:r>
            <a:r>
              <a:rPr lang="zh-TW" altLang="en-US" sz="44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堅持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向神和向人都存著</a:t>
            </a:r>
            <a:r>
              <a:rPr lang="zh-TW" altLang="en-US" sz="4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無虧的良心</a:t>
            </a:r>
            <a:r>
              <a:rPr lang="zh-TW" altLang="en-US" sz="4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HK" altLang="en-US" sz="4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55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角度">
  <a:themeElements>
    <a:clrScheme name="角度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角度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角度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98</TotalTime>
  <Words>531</Words>
  <Application>Microsoft Office PowerPoint</Application>
  <PresentationFormat>Widescreen</PresentationFormat>
  <Paragraphs>71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標楷體</vt:lpstr>
      <vt:lpstr>Arial</vt:lpstr>
      <vt:lpstr>Calibri</vt:lpstr>
      <vt:lpstr>Franklin Gothic Book</vt:lpstr>
      <vt:lpstr>Franklin Gothic Medium</vt:lpstr>
      <vt:lpstr>Times New Roman</vt:lpstr>
      <vt:lpstr>Wingdings</vt:lpstr>
      <vt:lpstr>角度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Ng</dc:creator>
  <cp:lastModifiedBy>Efcc Kcc</cp:lastModifiedBy>
  <cp:revision>15</cp:revision>
  <cp:lastPrinted>2020-04-02T03:07:08Z</cp:lastPrinted>
  <dcterms:created xsi:type="dcterms:W3CDTF">2020-04-02T00:28:05Z</dcterms:created>
  <dcterms:modified xsi:type="dcterms:W3CDTF">2026-10-06T04:03:08Z</dcterms:modified>
</cp:coreProperties>
</file>