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0" r:id="rId3"/>
    <p:sldId id="281" r:id="rId4"/>
    <p:sldId id="257" r:id="rId5"/>
    <p:sldId id="258" r:id="rId6"/>
    <p:sldId id="259" r:id="rId7"/>
    <p:sldId id="260" r:id="rId8"/>
    <p:sldId id="261" r:id="rId9"/>
    <p:sldId id="262" r:id="rId10"/>
    <p:sldId id="28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3" r:id="rId27"/>
    <p:sldId id="279" r:id="rId28"/>
  </p:sldIdLst>
  <p:sldSz cx="18288000" cy="10287000"/>
  <p:notesSz cx="6858000" cy="9144000"/>
  <p:embeddedFontLst>
    <p:embeddedFont>
      <p:font typeface="Canva Sans Bold" panose="02020500000000000000" charset="0"/>
      <p:regular r:id="rId29"/>
    </p:embeddedFont>
    <p:embeddedFont>
      <p:font typeface="Glacial Indifference" panose="02020500000000000000" charset="0"/>
      <p:regular r:id="rId30"/>
    </p:embeddedFont>
    <p:embeddedFont>
      <p:font typeface="Glacial Indifference Bold" panose="02020500000000000000" charset="0"/>
      <p:regular r:id="rId31"/>
    </p:embeddedFont>
    <p:embeddedFont>
      <p:font typeface="Sailors" panose="02000000000000000000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0" d="100"/>
          <a:sy n="30" d="100"/>
        </p:scale>
        <p:origin x="1005" y="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00965" y="1028700"/>
            <a:ext cx="5308092" cy="8229600"/>
          </a:xfrm>
          <a:custGeom>
            <a:avLst/>
            <a:gdLst/>
            <a:ahLst/>
            <a:cxnLst/>
            <a:rect l="l" t="t" r="r" b="b"/>
            <a:pathLst>
              <a:path w="5308092" h="8229600">
                <a:moveTo>
                  <a:pt x="0" y="0"/>
                </a:moveTo>
                <a:lnTo>
                  <a:pt x="5308092" y="0"/>
                </a:lnTo>
                <a:lnTo>
                  <a:pt x="530809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509381" y="2565045"/>
            <a:ext cx="7589154" cy="182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59"/>
              </a:lnSpc>
            </a:pPr>
            <a:r>
              <a:rPr lang="en-US" sz="11759" b="1" dirty="0" err="1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你不是惟一</a:t>
            </a:r>
            <a:endParaRPr lang="en-US" sz="11759" b="1" dirty="0">
              <a:solidFill>
                <a:srgbClr val="48352E"/>
              </a:solidFill>
              <a:latin typeface="Sailors"/>
              <a:ea typeface="Sailors"/>
              <a:cs typeface="Sailors"/>
              <a:sym typeface="Sailor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931226" y="4779338"/>
            <a:ext cx="6745463" cy="78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4503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列王紀上19章1至18節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E8F26-BFDF-AEDA-9DFF-61AA5EBF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87FDC1-EAA8-C388-DD63-DEFF4A34EF8B}"/>
              </a:ext>
            </a:extLst>
          </p:cNvPr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0EBF84-574F-4EDB-8614-ECE65002052F}"/>
                </a:ext>
              </a:extLst>
            </p:cNvPr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65E2B7F-9D5A-95E7-F96A-88D66F39BE59}"/>
                </a:ext>
              </a:extLst>
            </p:cNvPr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61A7D64-26BA-7D23-E17D-E0A10EF0331C}"/>
              </a:ext>
            </a:extLst>
          </p:cNvPr>
          <p:cNvSpPr/>
          <p:nvPr/>
        </p:nvSpPr>
        <p:spPr>
          <a:xfrm>
            <a:off x="14116134" y="4698818"/>
            <a:ext cx="3950150" cy="3792144"/>
          </a:xfrm>
          <a:custGeom>
            <a:avLst/>
            <a:gdLst/>
            <a:ahLst/>
            <a:cxnLst/>
            <a:rect l="l" t="t" r="r" b="b"/>
            <a:pathLst>
              <a:path w="3950150" h="3792144">
                <a:moveTo>
                  <a:pt x="0" y="0"/>
                </a:moveTo>
                <a:lnTo>
                  <a:pt x="3950150" y="0"/>
                </a:lnTo>
                <a:lnTo>
                  <a:pt x="3950150" y="3792144"/>
                </a:lnTo>
                <a:lnTo>
                  <a:pt x="0" y="3792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B4328F-4BF1-E2AF-3C53-198956A43FC9}"/>
              </a:ext>
            </a:extLst>
          </p:cNvPr>
          <p:cNvSpPr txBox="1"/>
          <p:nvPr/>
        </p:nvSpPr>
        <p:spPr>
          <a:xfrm>
            <a:off x="1028700" y="2244900"/>
            <a:ext cx="13087434" cy="446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4999" spc="4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他說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999" b="1" spc="4" dirty="0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我為耶和華－萬軍之上帝大發熱心；因為以色列人背棄了你的約，毀壞了你的壇，用刀殺了你的先知，只剩下我一個人，他們還要尋索我的命。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  <a:p>
            <a:pPr algn="l">
              <a:lnSpc>
                <a:spcPts val="4759"/>
              </a:lnSpc>
            </a:pPr>
            <a:endParaRPr lang="en-US" sz="4999" spc="4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C2D1F44-E0B5-1C0D-0199-EC2B94953C9B}"/>
              </a:ext>
            </a:extLst>
          </p:cNvPr>
          <p:cNvSpPr txBox="1"/>
          <p:nvPr/>
        </p:nvSpPr>
        <p:spPr>
          <a:xfrm>
            <a:off x="1028700" y="895350"/>
            <a:ext cx="7623978" cy="843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王上19:10</a:t>
            </a:r>
          </a:p>
        </p:txBody>
      </p:sp>
    </p:spTree>
    <p:extLst>
      <p:ext uri="{BB962C8B-B14F-4D97-AF65-F5344CB8AC3E}">
        <p14:creationId xmlns:p14="http://schemas.microsoft.com/office/powerpoint/2010/main" val="1530251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287589" y="5143500"/>
            <a:ext cx="5000411" cy="3475286"/>
          </a:xfrm>
          <a:custGeom>
            <a:avLst/>
            <a:gdLst/>
            <a:ahLst/>
            <a:cxnLst/>
            <a:rect l="l" t="t" r="r" b="b"/>
            <a:pathLst>
              <a:path w="5000411" h="3475286">
                <a:moveTo>
                  <a:pt x="0" y="0"/>
                </a:moveTo>
                <a:lnTo>
                  <a:pt x="5000411" y="0"/>
                </a:lnTo>
                <a:lnTo>
                  <a:pt x="5000411" y="3475286"/>
                </a:lnTo>
                <a:lnTo>
                  <a:pt x="0" y="347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2415762"/>
            <a:ext cx="13120097" cy="563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耶和華說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999" spc="4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你出來站在山上，在我面前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。」那時耶和華從那裏經過，在他面前有烈風大作，崩山碎石，耶和華卻不在風中；風後地震，耶和華卻不在其中；地震後有火，耶和華也不在火中；火後有微小的聲音。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7623978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王上19:11-12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777777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534253" y="5455154"/>
            <a:ext cx="7315200" cy="3035808"/>
          </a:xfrm>
          <a:custGeom>
            <a:avLst/>
            <a:gdLst/>
            <a:ahLst/>
            <a:cxnLst/>
            <a:rect l="l" t="t" r="r" b="b"/>
            <a:pathLst>
              <a:path w="7315200" h="3035808">
                <a:moveTo>
                  <a:pt x="0" y="0"/>
                </a:moveTo>
                <a:lnTo>
                  <a:pt x="7315200" y="0"/>
                </a:lnTo>
                <a:lnTo>
                  <a:pt x="7315200" y="3035808"/>
                </a:lnTo>
                <a:lnTo>
                  <a:pt x="0" y="30358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895350"/>
            <a:ext cx="10904170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36363"/>
            <a:ext cx="9727938" cy="294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以利亞聽見，就用外衣蒙上臉，出來站在洞口。有聲音向他說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</a:t>
            </a:r>
          </a:p>
          <a:p>
            <a:pPr algn="l">
              <a:lnSpc>
                <a:spcPct val="150000"/>
              </a:lnSpc>
            </a:pP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「</a:t>
            </a:r>
            <a:r>
              <a:rPr lang="en-US" sz="4999" b="1" spc="4" dirty="0" err="1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以利亞啊，你在這裏做甚麼</a:t>
            </a:r>
            <a:r>
              <a:rPr lang="en-US" sz="4999" b="1" spc="4" dirty="0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？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777777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95350"/>
            <a:ext cx="10758706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254966"/>
            <a:ext cx="11746445" cy="564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他說</a:t>
            </a:r>
            <a:r>
              <a:rPr lang="en-US" altLang="zh-HK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altLang="zh-HK" sz="4999" b="1" spc="4" dirty="0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我為耶和華－萬軍之上帝大發熱心；因為以色列人背棄了你的約，毀壞了你的壇，用刀殺了你的先知，只剩下我一個人，他們還要尋索我的命。</a:t>
            </a:r>
            <a:r>
              <a:rPr lang="en-US" altLang="zh-HK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  <a:p>
            <a:pPr algn="l">
              <a:lnSpc>
                <a:spcPct val="150000"/>
              </a:lnSpc>
            </a:pPr>
            <a:endParaRPr lang="en-US" sz="4999" spc="4" dirty="0">
              <a:solidFill>
                <a:srgbClr val="48352E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116134" y="4698818"/>
            <a:ext cx="3950150" cy="3792144"/>
          </a:xfrm>
          <a:custGeom>
            <a:avLst/>
            <a:gdLst/>
            <a:ahLst/>
            <a:cxnLst/>
            <a:rect l="l" t="t" r="r" b="b"/>
            <a:pathLst>
              <a:path w="3950150" h="3792144">
                <a:moveTo>
                  <a:pt x="0" y="0"/>
                </a:moveTo>
                <a:lnTo>
                  <a:pt x="3950150" y="0"/>
                </a:lnTo>
                <a:lnTo>
                  <a:pt x="3950150" y="3792144"/>
                </a:lnTo>
                <a:lnTo>
                  <a:pt x="0" y="3792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777777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268505"/>
            <a:ext cx="12153144" cy="563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他說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我為耶和華－萬軍之上帝大發熱心；因為以色列人背棄了你的約，毀壞了你的壇，用刀殺了你的先知，</a:t>
            </a:r>
            <a:r>
              <a:rPr lang="en-US" sz="4999" b="1" spc="4" dirty="0" err="1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只剩下我一個人</a:t>
            </a:r>
            <a:r>
              <a:rPr lang="en-US" sz="4999" b="1" spc="4" dirty="0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(I am left over, I alone)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</a:t>
            </a: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他們還要尋索我的命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。」</a:t>
            </a:r>
          </a:p>
        </p:txBody>
      </p:sp>
      <p:sp>
        <p:nvSpPr>
          <p:cNvPr id="6" name="Freeform 6"/>
          <p:cNvSpPr/>
          <p:nvPr/>
        </p:nvSpPr>
        <p:spPr>
          <a:xfrm>
            <a:off x="13677360" y="5844259"/>
            <a:ext cx="4314687" cy="2761399"/>
          </a:xfrm>
          <a:custGeom>
            <a:avLst/>
            <a:gdLst/>
            <a:ahLst/>
            <a:cxnLst/>
            <a:rect l="l" t="t" r="r" b="b"/>
            <a:pathLst>
              <a:path w="4314687" h="2761399">
                <a:moveTo>
                  <a:pt x="0" y="0"/>
                </a:moveTo>
                <a:lnTo>
                  <a:pt x="4314687" y="0"/>
                </a:lnTo>
                <a:lnTo>
                  <a:pt x="4314687" y="2761400"/>
                </a:lnTo>
                <a:lnTo>
                  <a:pt x="0" y="2761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10758706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79AB9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95350"/>
            <a:ext cx="9615028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431007"/>
            <a:ext cx="9536059" cy="2561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999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亞哈將他的家宰俄巴底召了來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  <a:p>
            <a:pPr algn="l">
              <a:lnSpc>
                <a:spcPct val="150000"/>
              </a:lnSpc>
            </a:pP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（</a:t>
            </a:r>
            <a:r>
              <a:rPr lang="en-US" sz="4999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俄巴底甚是敬畏耶和華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79AB9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95350"/>
            <a:ext cx="9615028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431007"/>
            <a:ext cx="9615028" cy="2561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999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亞哈將他的家宰俄巴底召了來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  <a:p>
            <a:pPr algn="l">
              <a:lnSpc>
                <a:spcPct val="150000"/>
              </a:lnSpc>
            </a:pP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（</a:t>
            </a:r>
            <a:r>
              <a:rPr lang="en-US" sz="4999" b="1" dirty="0" err="1">
                <a:solidFill>
                  <a:srgbClr val="FF31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俄巴底甚是敬畏耶和華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79AB9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594215"/>
            <a:ext cx="15430500" cy="5074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4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恐怕我一離開你，耶和華的靈就提你到我所不知道的地方去。這樣，我去告訴亞哈，他若找不著你，就必殺我；</a:t>
            </a:r>
            <a:r>
              <a:rPr lang="en-US" sz="4499" b="1" spc="4" dirty="0">
                <a:solidFill>
                  <a:srgbClr val="FF31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僕人卻是自幼敬畏耶和華的。</a:t>
            </a:r>
            <a:r>
              <a:rPr lang="en-US" sz="4499" spc="4" dirty="0"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耶洗別殺耶和華眾先知的時候，我將耶和華的一百個先知藏了，每五十人藏在一個洞裏，拿餅和水供養他們，豈沒有人將這事告訴我主嗎？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95350"/>
            <a:ext cx="5408116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王上18:12-13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04576" y="5307511"/>
            <a:ext cx="5297337" cy="3496243"/>
          </a:xfrm>
          <a:custGeom>
            <a:avLst/>
            <a:gdLst/>
            <a:ahLst/>
            <a:cxnLst/>
            <a:rect l="l" t="t" r="r" b="b"/>
            <a:pathLst>
              <a:path w="5297337" h="3496243">
                <a:moveTo>
                  <a:pt x="0" y="0"/>
                </a:moveTo>
                <a:lnTo>
                  <a:pt x="5297337" y="0"/>
                </a:lnTo>
                <a:lnTo>
                  <a:pt x="5297337" y="3496243"/>
                </a:lnTo>
                <a:lnTo>
                  <a:pt x="0" y="34962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895350"/>
            <a:ext cx="5408116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王上18:2下-4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94215"/>
            <a:ext cx="11276691" cy="507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4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那時，撒馬利亞有大饑荒；亞哈將他的家宰俄巴底召了來</a:t>
            </a:r>
            <a:r>
              <a:rPr lang="en-US" sz="44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。（</a:t>
            </a:r>
            <a:r>
              <a:rPr lang="en-US" sz="44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俄巴底甚是敬畏耶和華，</a:t>
            </a:r>
            <a:r>
              <a:rPr lang="en-US" sz="4499" b="1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耶洗別殺耶和華眾先知的時候，俄巴底將一百個先知藏了，每五十人藏在一個洞裏，拿餅和水供養他們</a:t>
            </a:r>
            <a:r>
              <a:rPr lang="en-US" sz="4499" b="1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。）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4AD55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688997" y="5369555"/>
            <a:ext cx="6433377" cy="3152355"/>
          </a:xfrm>
          <a:custGeom>
            <a:avLst/>
            <a:gdLst/>
            <a:ahLst/>
            <a:cxnLst/>
            <a:rect l="l" t="t" r="r" b="b"/>
            <a:pathLst>
              <a:path w="6433377" h="3152355">
                <a:moveTo>
                  <a:pt x="0" y="0"/>
                </a:moveTo>
                <a:lnTo>
                  <a:pt x="6433378" y="0"/>
                </a:lnTo>
                <a:lnTo>
                  <a:pt x="6433378" y="3152355"/>
                </a:lnTo>
                <a:lnTo>
                  <a:pt x="0" y="3152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895350"/>
            <a:ext cx="5408116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弗4:16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94215"/>
            <a:ext cx="15354300" cy="2177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000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全身都靠他聯絡得合式，百節各按各職，照著各體的功用彼此相助，便叫身體漸漸增長，在愛中建立自己</a:t>
            </a:r>
            <a:r>
              <a:rPr lang="en-US" sz="5000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F91D61-8AE6-B775-879D-59873FA1B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" y="1068439"/>
            <a:ext cx="18348423" cy="774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39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E2A9F1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518029" y="5339426"/>
            <a:ext cx="3088506" cy="3151537"/>
          </a:xfrm>
          <a:custGeom>
            <a:avLst/>
            <a:gdLst/>
            <a:ahLst/>
            <a:cxnLst/>
            <a:rect l="l" t="t" r="r" b="b"/>
            <a:pathLst>
              <a:path w="3088506" h="3151537">
                <a:moveTo>
                  <a:pt x="0" y="0"/>
                </a:moveTo>
                <a:lnTo>
                  <a:pt x="3088506" y="0"/>
                </a:lnTo>
                <a:lnTo>
                  <a:pt x="3088506" y="3151536"/>
                </a:lnTo>
                <a:lnTo>
                  <a:pt x="0" y="31515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329668" y="1139607"/>
            <a:ext cx="6099503" cy="843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dirty="0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王上19:15-16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29668" y="2744381"/>
            <a:ext cx="12157732" cy="4485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耶和華對他說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：「你回去，從曠野往大馬士革去。到了那裏，就要膏哈薛作亞蘭王，又膏寧示的孫子耶戶作以色列王，並膏亞伯•米何拉人沙法的兒子以利沙作先知接續你。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2257157"/>
            <a:ext cx="6428155" cy="4785580"/>
            <a:chOff x="0" y="0"/>
            <a:chExt cx="2481072" cy="1847088"/>
          </a:xfrm>
        </p:grpSpPr>
        <p:sp>
          <p:nvSpPr>
            <p:cNvPr id="3" name="Freeform 3"/>
            <p:cNvSpPr/>
            <p:nvPr/>
          </p:nvSpPr>
          <p:spPr>
            <a:xfrm>
              <a:off x="96139" y="58166"/>
              <a:ext cx="2301367" cy="1709928"/>
            </a:xfrm>
            <a:custGeom>
              <a:avLst/>
              <a:gdLst/>
              <a:ahLst/>
              <a:cxnLst/>
              <a:rect l="l" t="t" r="r" b="b"/>
              <a:pathLst>
                <a:path w="2301367" h="1709928">
                  <a:moveTo>
                    <a:pt x="2301240" y="1709928"/>
                  </a:moveTo>
                  <a:lnTo>
                    <a:pt x="0" y="1709928"/>
                  </a:lnTo>
                  <a:lnTo>
                    <a:pt x="0" y="0"/>
                  </a:lnTo>
                  <a:lnTo>
                    <a:pt x="2301367" y="0"/>
                  </a:lnTo>
                  <a:lnTo>
                    <a:pt x="2301367" y="1709928"/>
                  </a:lnTo>
                  <a:close/>
                </a:path>
              </a:pathLst>
            </a:custGeom>
            <a:blipFill>
              <a:blip r:embed="rId2"/>
              <a:stretch>
                <a:fillRect l="-13021" r="-35579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81072" cy="1847088"/>
            </a:xfrm>
            <a:custGeom>
              <a:avLst/>
              <a:gdLst/>
              <a:ahLst/>
              <a:cxnLst/>
              <a:rect l="l" t="t" r="r" b="b"/>
              <a:pathLst>
                <a:path w="2481072" h="1847088">
                  <a:moveTo>
                    <a:pt x="2481072" y="1847088"/>
                  </a:moveTo>
                  <a:lnTo>
                    <a:pt x="0" y="1847088"/>
                  </a:lnTo>
                  <a:lnTo>
                    <a:pt x="0" y="0"/>
                  </a:lnTo>
                  <a:lnTo>
                    <a:pt x="2481072" y="0"/>
                  </a:lnTo>
                  <a:lnTo>
                    <a:pt x="2481072" y="1847088"/>
                  </a:lnTo>
                  <a:close/>
                </a:path>
              </a:pathLst>
            </a:custGeom>
            <a:blipFill>
              <a:blip r:embed="rId3"/>
              <a:stretch>
                <a:fillRect t="-35" b="-35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207107" y="7269588"/>
            <a:ext cx="1778079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哈薛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05751" y="1133197"/>
            <a:ext cx="9053549" cy="434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哈薛說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你僕人算甚麼，不過是一條狗，焉能行這大事呢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？」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以利沙回答說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耶和華指示我，你必作亞蘭王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。」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哈薛離開以利沙，回去見他的主人。主人問他說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以利沙對你說甚麼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？」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回答說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他告訴我你必能好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。」</a:t>
            </a:r>
            <a:r>
              <a:rPr lang="en-US" sz="3500" b="1" dirty="0" err="1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次日，哈薛拿被窩浸在水中，蒙住王的臉，王就死了。於是哈薛篡了他的位</a:t>
            </a:r>
            <a:r>
              <a:rPr lang="en-US" sz="3500" b="1" dirty="0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。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(王下8:13-15)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05751" y="6421170"/>
            <a:ext cx="9053549" cy="3101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約哈斯年間，亞蘭王哈薛屢次欺壓以色列人</a:t>
            </a:r>
            <a:r>
              <a:rPr lang="en-US" sz="3500" b="1" dirty="0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。 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耶和華卻因與亞伯拉罕、以撒、雅各所立的約，仍施恩給以色列人，憐恤他們，眷顧他們，不肯滅盡他們，尚未趕逐他們離開自己面前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。(王下13:22–23)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07107" y="7269588"/>
            <a:ext cx="1778079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耶戶</a:t>
            </a: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28700" y="2328927"/>
            <a:ext cx="6374452" cy="4745599"/>
            <a:chOff x="0" y="0"/>
            <a:chExt cx="2481072" cy="1847088"/>
          </a:xfrm>
        </p:grpSpPr>
        <p:sp>
          <p:nvSpPr>
            <p:cNvPr id="4" name="Freeform 4"/>
            <p:cNvSpPr/>
            <p:nvPr/>
          </p:nvSpPr>
          <p:spPr>
            <a:xfrm>
              <a:off x="96139" y="58166"/>
              <a:ext cx="2301367" cy="1709928"/>
            </a:xfrm>
            <a:custGeom>
              <a:avLst/>
              <a:gdLst/>
              <a:ahLst/>
              <a:cxnLst/>
              <a:rect l="l" t="t" r="r" b="b"/>
              <a:pathLst>
                <a:path w="2301367" h="1709928">
                  <a:moveTo>
                    <a:pt x="2301240" y="1709928"/>
                  </a:moveTo>
                  <a:lnTo>
                    <a:pt x="0" y="1709928"/>
                  </a:lnTo>
                  <a:lnTo>
                    <a:pt x="0" y="0"/>
                  </a:lnTo>
                  <a:lnTo>
                    <a:pt x="2301367" y="0"/>
                  </a:lnTo>
                  <a:lnTo>
                    <a:pt x="2301367" y="1709928"/>
                  </a:lnTo>
                  <a:close/>
                </a:path>
              </a:pathLst>
            </a:custGeom>
            <a:blipFill>
              <a:blip r:embed="rId2"/>
              <a:stretch>
                <a:fillRect l="-31159" r="-31159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2481072" cy="1847088"/>
            </a:xfrm>
            <a:custGeom>
              <a:avLst/>
              <a:gdLst/>
              <a:ahLst/>
              <a:cxnLst/>
              <a:rect l="l" t="t" r="r" b="b"/>
              <a:pathLst>
                <a:path w="2481072" h="1847088">
                  <a:moveTo>
                    <a:pt x="2481072" y="1847088"/>
                  </a:moveTo>
                  <a:lnTo>
                    <a:pt x="0" y="1847088"/>
                  </a:lnTo>
                  <a:lnTo>
                    <a:pt x="0" y="0"/>
                  </a:lnTo>
                  <a:lnTo>
                    <a:pt x="2481072" y="0"/>
                  </a:lnTo>
                  <a:lnTo>
                    <a:pt x="2481072" y="1847088"/>
                  </a:lnTo>
                  <a:close/>
                </a:path>
              </a:pathLst>
            </a:custGeom>
            <a:blipFill>
              <a:blip r:embed="rId3"/>
              <a:stretch>
                <a:fillRect t="-35" b="-35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870823" y="1599753"/>
            <a:ext cx="9819091" cy="3101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約蘭見耶戶就說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耶戶啊，平安嗎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？」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耶戶說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你母親耶洗別的淫行邪術這樣多，焉能平安呢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？」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約蘭就轉車逃跑，對亞哈謝說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：「</a:t>
            </a: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亞哈謝啊，反了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！」</a:t>
            </a:r>
            <a:r>
              <a:rPr lang="en-US" sz="3500" b="1" dirty="0" err="1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耶戶開滿了弓，射中約蘭的脊背，箭從心窩穿出，約蘭就仆倒在車上</a:t>
            </a:r>
            <a:r>
              <a:rPr lang="en-US" sz="3500" b="1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(王下9:22-14)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70823" y="5605889"/>
            <a:ext cx="10154019" cy="3101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由此可知，耶和華指著亞哈家所說的話一句沒有落空，因為耶和華藉他僕人以利亞所說的話都成就了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。」</a:t>
            </a:r>
            <a:r>
              <a:rPr lang="en-US" sz="3500" b="1" dirty="0" err="1">
                <a:solidFill>
                  <a:srgbClr val="FF751F"/>
                </a:solidFill>
                <a:latin typeface="Sailors"/>
                <a:ea typeface="Sailors"/>
                <a:cs typeface="Sailors"/>
                <a:sym typeface="Sailors"/>
              </a:rPr>
              <a:t>凡亞哈家在耶斯列所剩下的人和他的大臣、密友、祭司，耶戶盡都殺了，沒有留下一個</a:t>
            </a:r>
            <a:r>
              <a:rPr lang="en-US" sz="350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。(王下10:10–11)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2588" y="7269588"/>
            <a:ext cx="2667119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以利沙</a:t>
            </a: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28700" y="2281080"/>
            <a:ext cx="6524443" cy="4857263"/>
            <a:chOff x="0" y="0"/>
            <a:chExt cx="2481072" cy="1847088"/>
          </a:xfrm>
        </p:grpSpPr>
        <p:sp>
          <p:nvSpPr>
            <p:cNvPr id="4" name="Freeform 4"/>
            <p:cNvSpPr/>
            <p:nvPr/>
          </p:nvSpPr>
          <p:spPr>
            <a:xfrm>
              <a:off x="96139" y="58166"/>
              <a:ext cx="2301367" cy="1709928"/>
            </a:xfrm>
            <a:custGeom>
              <a:avLst/>
              <a:gdLst/>
              <a:ahLst/>
              <a:cxnLst/>
              <a:rect l="l" t="t" r="r" b="b"/>
              <a:pathLst>
                <a:path w="2301367" h="1709928">
                  <a:moveTo>
                    <a:pt x="2301240" y="1709928"/>
                  </a:moveTo>
                  <a:lnTo>
                    <a:pt x="0" y="1709928"/>
                  </a:lnTo>
                  <a:lnTo>
                    <a:pt x="0" y="0"/>
                  </a:lnTo>
                  <a:lnTo>
                    <a:pt x="2301367" y="0"/>
                  </a:lnTo>
                  <a:lnTo>
                    <a:pt x="2301367" y="1709928"/>
                  </a:lnTo>
                  <a:close/>
                </a:path>
              </a:pathLst>
            </a:custGeom>
            <a:blipFill>
              <a:blip r:embed="rId2"/>
              <a:stretch>
                <a:fillRect l="-12935" r="-12935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2481072" cy="1847088"/>
            </a:xfrm>
            <a:custGeom>
              <a:avLst/>
              <a:gdLst/>
              <a:ahLst/>
              <a:cxnLst/>
              <a:rect l="l" t="t" r="r" b="b"/>
              <a:pathLst>
                <a:path w="2481072" h="1847088">
                  <a:moveTo>
                    <a:pt x="2481072" y="1847088"/>
                  </a:moveTo>
                  <a:lnTo>
                    <a:pt x="0" y="1847088"/>
                  </a:lnTo>
                  <a:lnTo>
                    <a:pt x="0" y="0"/>
                  </a:lnTo>
                  <a:lnTo>
                    <a:pt x="2481072" y="0"/>
                  </a:lnTo>
                  <a:lnTo>
                    <a:pt x="2481072" y="1847088"/>
                  </a:lnTo>
                  <a:close/>
                </a:path>
              </a:pathLst>
            </a:custGeom>
            <a:blipFill>
              <a:blip r:embed="rId3"/>
              <a:stretch>
                <a:fillRect t="-35" b="-35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894755" y="3255562"/>
            <a:ext cx="9149233" cy="2813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住耶利哥的先知門徒從對面看見他，就說</a:t>
            </a:r>
            <a:r>
              <a:rPr lang="en-US" sz="40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000" b="1" dirty="0" err="1">
                <a:solidFill>
                  <a:srgbClr val="FF751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感動以利亞的靈感動以利沙了</a:t>
            </a:r>
            <a:r>
              <a:rPr lang="en-US" sz="40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。」</a:t>
            </a:r>
            <a:r>
              <a:rPr lang="en-US" sz="40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他們就來迎接他，在他面前俯伏於地</a:t>
            </a:r>
            <a:r>
              <a:rPr lang="en-US" sz="40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，(王下2:15)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29668" y="1139607"/>
            <a:ext cx="6099503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王上19:17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9668" y="2744381"/>
            <a:ext cx="13609055" cy="2417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將來躲避哈薛之刀的，必被耶戶所殺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；</a:t>
            </a:r>
          </a:p>
          <a:p>
            <a:pPr algn="l">
              <a:lnSpc>
                <a:spcPts val="7499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躲避耶戶之刀的，必被以利沙所殺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29668" y="1139607"/>
            <a:ext cx="6099503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王上19:18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9668" y="2744381"/>
            <a:ext cx="13609055" cy="203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但我在以色列人中為自己留下七千人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</a:t>
            </a:r>
          </a:p>
          <a:p>
            <a:pPr algn="l">
              <a:lnSpc>
                <a:spcPts val="7499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是未曾向巴力屈膝的，未曾與巴力親嘴的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。」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18964-3777-4DF0-880D-7D30B9A5B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471" y="88086"/>
            <a:ext cx="7054129" cy="993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3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666" b="-12666"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3" name="Freeform 3"/>
          <p:cNvSpPr/>
          <p:nvPr/>
        </p:nvSpPr>
        <p:spPr>
          <a:xfrm>
            <a:off x="10429308" y="4779703"/>
            <a:ext cx="6379767" cy="4478597"/>
          </a:xfrm>
          <a:custGeom>
            <a:avLst/>
            <a:gdLst/>
            <a:ahLst/>
            <a:cxnLst/>
            <a:rect l="l" t="t" r="r" b="b"/>
            <a:pathLst>
              <a:path w="6379767" h="4478597">
                <a:moveTo>
                  <a:pt x="0" y="0"/>
                </a:moveTo>
                <a:lnTo>
                  <a:pt x="6379767" y="0"/>
                </a:lnTo>
                <a:lnTo>
                  <a:pt x="6379767" y="4478597"/>
                </a:lnTo>
                <a:lnTo>
                  <a:pt x="0" y="44785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4" name="TextBox 4"/>
          <p:cNvSpPr txBox="1"/>
          <p:nvPr/>
        </p:nvSpPr>
        <p:spPr>
          <a:xfrm>
            <a:off x="1509381" y="2565045"/>
            <a:ext cx="7589154" cy="182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59"/>
              </a:lnSpc>
            </a:pPr>
            <a:r>
              <a:rPr lang="en-US" sz="11759" b="1" dirty="0" err="1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你不是惟一</a:t>
            </a:r>
            <a:endParaRPr lang="en-US" sz="11759" b="1" dirty="0">
              <a:solidFill>
                <a:srgbClr val="48352E"/>
              </a:solidFill>
              <a:latin typeface="Sailors"/>
              <a:ea typeface="Sailors"/>
              <a:cs typeface="Sailors"/>
              <a:sym typeface="Sailor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931226" y="4779338"/>
            <a:ext cx="6745463" cy="78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4503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列王紀上19章1至18節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A37DA4-8443-95A8-A48C-6453F38995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95" r="-1" b="-1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828E52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32569" y="2380199"/>
            <a:ext cx="12135832" cy="4485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霎時間，天因風雲黑暗，降下大雨。亞哈就坐車往耶斯列去了。耶和華的靈降在以利亞身上，他就束上腰，奔在亞哈前頭，直到耶斯列的城門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89028" y="1001324"/>
            <a:ext cx="8556112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王上18:45-46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828E52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32569" y="2380199"/>
            <a:ext cx="12097124" cy="4485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霎時間，天因風雲黑暗，降下大雨。亞哈就</a:t>
            </a:r>
            <a:r>
              <a:rPr lang="en-US" sz="4999" b="1" spc="4" dirty="0" err="1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坐車</a:t>
            </a:r>
            <a:r>
              <a:rPr lang="en-US" sz="4999" b="1" spc="4" dirty="0">
                <a:solidFill>
                  <a:srgbClr val="004A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(ride war-chariot) </a:t>
            </a:r>
            <a:r>
              <a:rPr lang="en-US" sz="4999" spc="4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往耶斯列去了。耶和華的靈降在以利亞身上，他就束上腰，奔在亞哈前頭，直到耶斯列的城門</a:t>
            </a:r>
            <a:r>
              <a:rPr lang="en-US" sz="4999" spc="4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</a:p>
        </p:txBody>
      </p:sp>
      <p:sp>
        <p:nvSpPr>
          <p:cNvPr id="6" name="Freeform 6"/>
          <p:cNvSpPr/>
          <p:nvPr/>
        </p:nvSpPr>
        <p:spPr>
          <a:xfrm>
            <a:off x="14064759" y="5323532"/>
            <a:ext cx="4223241" cy="3167430"/>
          </a:xfrm>
          <a:custGeom>
            <a:avLst/>
            <a:gdLst/>
            <a:ahLst/>
            <a:cxnLst/>
            <a:rect l="l" t="t" r="r" b="b"/>
            <a:pathLst>
              <a:path w="4223241" h="3167430">
                <a:moveTo>
                  <a:pt x="0" y="0"/>
                </a:moveTo>
                <a:lnTo>
                  <a:pt x="4223241" y="0"/>
                </a:lnTo>
                <a:lnTo>
                  <a:pt x="4223241" y="3167430"/>
                </a:lnTo>
                <a:lnTo>
                  <a:pt x="0" y="31674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7" name="TextBox 7"/>
          <p:cNvSpPr txBox="1"/>
          <p:nvPr/>
        </p:nvSpPr>
        <p:spPr>
          <a:xfrm>
            <a:off x="1589028" y="1001324"/>
            <a:ext cx="8556112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王上18:45-46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828E52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84388" y="2240001"/>
            <a:ext cx="14208011" cy="5879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999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亞哈將以利亞一切所行的和他用刀殺眾先知的事都告訴耶洗別。</a:t>
            </a:r>
            <a:r>
              <a:rPr lang="en-US" sz="4999" b="1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耶洗別就差遣人去見以利亞</a:t>
            </a:r>
            <a:r>
              <a:rPr lang="en-US" sz="4999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，告訴他說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999" b="1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明日約在這時候，我若不使你的性命像那些人的性命一樣，願神明重重地降罰與我</a:t>
            </a:r>
            <a:r>
              <a:rPr lang="en-US" sz="4999" b="1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。</a:t>
            </a:r>
            <a:r>
              <a:rPr lang="en-US" sz="4999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  <a:p>
            <a:pPr algn="l">
              <a:lnSpc>
                <a:spcPts val="5039"/>
              </a:lnSpc>
            </a:pPr>
            <a:endParaRPr lang="en-US" sz="4999" dirty="0">
              <a:solidFill>
                <a:srgbClr val="48352E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4759"/>
              </a:lnSpc>
            </a:pPr>
            <a:endParaRPr lang="en-US" sz="4999" dirty="0">
              <a:solidFill>
                <a:srgbClr val="48352E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84389" y="895350"/>
            <a:ext cx="15404730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王上19:1-2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95350"/>
            <a:ext cx="15404730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6159" y="2484331"/>
            <a:ext cx="13922122" cy="2394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499" b="1" spc="5" dirty="0" err="1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以利亞見這光景就起來逃命</a:t>
            </a:r>
            <a:r>
              <a:rPr lang="en-US" sz="5499" b="1" spc="5" dirty="0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，</a:t>
            </a:r>
          </a:p>
          <a:p>
            <a:pPr algn="l">
              <a:lnSpc>
                <a:spcPct val="150000"/>
              </a:lnSpc>
            </a:pPr>
            <a:r>
              <a:rPr lang="en-US" sz="5499" b="1" spc="5" dirty="0" err="1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到了猶大的別是巴</a:t>
            </a:r>
            <a:r>
              <a:rPr lang="en-US" sz="5499" spc="5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，將僕人留在那裏</a:t>
            </a:r>
            <a:r>
              <a:rPr lang="en-US" sz="5499" spc="5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254622"/>
            <a:ext cx="12304883" cy="5639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000" spc="5" dirty="0" err="1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以利亞見這光景就起來逃命，到了猶大的別是巴，將僕人留在那裏，自己在曠野走了一日的路程，來到一棵羅騰樹下，就坐在那裏求死，說</a:t>
            </a:r>
            <a:r>
              <a:rPr lang="en-US" sz="5000" spc="5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5000" b="1" spc="5" dirty="0" err="1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耶和華啊，罷了！求你取我的性命，因為我不勝於我的列祖</a:t>
            </a:r>
            <a:r>
              <a:rPr lang="en-US" sz="5000" b="1" spc="5" dirty="0">
                <a:solidFill>
                  <a:srgbClr val="48352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。</a:t>
            </a:r>
            <a:r>
              <a:rPr lang="en-US" sz="5000" spc="5" dirty="0">
                <a:solidFill>
                  <a:srgbClr val="48352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</p:txBody>
      </p:sp>
      <p:sp>
        <p:nvSpPr>
          <p:cNvPr id="6" name="Freeform 6"/>
          <p:cNvSpPr/>
          <p:nvPr/>
        </p:nvSpPr>
        <p:spPr>
          <a:xfrm>
            <a:off x="13792200" y="4055450"/>
            <a:ext cx="4495800" cy="4724400"/>
          </a:xfrm>
          <a:custGeom>
            <a:avLst/>
            <a:gdLst/>
            <a:ahLst/>
            <a:cxnLst/>
            <a:rect l="l" t="t" r="r" b="b"/>
            <a:pathLst>
              <a:path w="4954417" h="5327330">
                <a:moveTo>
                  <a:pt x="0" y="0"/>
                </a:moveTo>
                <a:lnTo>
                  <a:pt x="4954417" y="0"/>
                </a:lnTo>
                <a:lnTo>
                  <a:pt x="4954417" y="5327329"/>
                </a:lnTo>
                <a:lnTo>
                  <a:pt x="0" y="53273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15404730" cy="92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48352E"/>
                </a:solidFill>
                <a:latin typeface="Sailors"/>
                <a:ea typeface="Sailors"/>
                <a:cs typeface="Sailors"/>
                <a:sym typeface="Sailors"/>
              </a:rPr>
              <a:t>王上19:3-4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145" y="8490962"/>
            <a:ext cx="19594290" cy="3261603"/>
            <a:chOff x="0" y="0"/>
            <a:chExt cx="5160636" cy="85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0636" cy="859023"/>
            </a:xfrm>
            <a:custGeom>
              <a:avLst/>
              <a:gdLst/>
              <a:ahLst/>
              <a:cxnLst/>
              <a:rect l="l" t="t" r="r" b="b"/>
              <a:pathLst>
                <a:path w="5160636" h="859023">
                  <a:moveTo>
                    <a:pt x="0" y="0"/>
                  </a:moveTo>
                  <a:lnTo>
                    <a:pt x="5160636" y="0"/>
                  </a:lnTo>
                  <a:lnTo>
                    <a:pt x="5160636" y="859023"/>
                  </a:lnTo>
                  <a:lnTo>
                    <a:pt x="0" y="859023"/>
                  </a:lnTo>
                  <a:close/>
                </a:path>
              </a:pathLst>
            </a:custGeom>
            <a:solidFill>
              <a:srgbClr val="48352E"/>
            </a:solid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0636" cy="897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244900"/>
            <a:ext cx="13677900" cy="25455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4999" spc="4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他在那裏進了一個洞，就住在洞中。耶和華的話臨到他說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：「</a:t>
            </a:r>
            <a:r>
              <a:rPr lang="en-US" sz="4999" b="1" spc="4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以利亞啊，你在這裏做甚麼</a:t>
            </a:r>
            <a:r>
              <a:rPr lang="en-US" sz="4999" b="1" spc="4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？</a:t>
            </a:r>
            <a:r>
              <a:rPr lang="en-US" sz="4999" spc="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」</a:t>
            </a:r>
          </a:p>
          <a:p>
            <a:pPr algn="l">
              <a:lnSpc>
                <a:spcPts val="4759"/>
              </a:lnSpc>
            </a:pPr>
            <a:endParaRPr lang="en-US" sz="4999" spc="4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7623978" cy="843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王上19:9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455</Words>
  <Application>Microsoft Office PowerPoint</Application>
  <PresentationFormat>Custom</PresentationFormat>
  <Paragraphs>56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Canva Sans Bold</vt:lpstr>
      <vt:lpstr>Calibri</vt:lpstr>
      <vt:lpstr>Glacial Indifference Bold</vt:lpstr>
      <vt:lpstr>Arial</vt:lpstr>
      <vt:lpstr>Sailors</vt:lpstr>
      <vt:lpstr>Glacial Indifference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你不是惟一</dc:title>
  <cp:lastModifiedBy>Efcc Kcc</cp:lastModifiedBy>
  <cp:revision>7</cp:revision>
  <dcterms:created xsi:type="dcterms:W3CDTF">2006-08-16T00:00:00Z</dcterms:created>
  <dcterms:modified xsi:type="dcterms:W3CDTF">2026-07-31T04:08:55Z</dcterms:modified>
  <dc:identifier>DAHQoY2uPHc</dc:identifier>
</cp:coreProperties>
</file>