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90" r:id="rId3"/>
    <p:sldId id="276" r:id="rId4"/>
    <p:sldId id="289" r:id="rId5"/>
    <p:sldId id="288" r:id="rId6"/>
    <p:sldId id="299" r:id="rId7"/>
    <p:sldId id="292" r:id="rId8"/>
    <p:sldId id="300" r:id="rId9"/>
    <p:sldId id="301" r:id="rId10"/>
    <p:sldId id="302" r:id="rId11"/>
    <p:sldId id="303" r:id="rId12"/>
    <p:sldId id="298" r:id="rId13"/>
    <p:sldId id="268" r:id="rId14"/>
    <p:sldId id="304" r:id="rId1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5378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166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095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55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997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11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52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887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540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311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124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CD62-796D-4C77-931B-1E63C2D3528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2F04-4D8F-40C3-B3A8-0B6973B04D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2861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at Grains Background Images, HD Pictures and Wallpaper For Free Download  | Pngtree">
            <a:extLst>
              <a:ext uri="{FF2B5EF4-FFF2-40B4-BE49-F238E27FC236}">
                <a16:creationId xmlns:a16="http://schemas.microsoft.com/office/drawing/2014/main" xmlns="" id="{2DB34D22-AE34-C4E7-C64C-F263B8E76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/>
          <a:stretch/>
        </p:blipFill>
        <p:spPr bwMode="auto">
          <a:xfrm>
            <a:off x="0" y="0"/>
            <a:ext cx="12192000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3392" y="908720"/>
            <a:ext cx="10945216" cy="165573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TW" altLang="en-US" sz="73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當世界不再一樣時</a:t>
            </a:r>
            <a:r>
              <a:rPr lang="en-US" altLang="zh-TW" sz="73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TW" sz="7300" b="1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TW" altLang="zh-HK" sz="4000" b="1" kern="100" cap="all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使徒行傳</a:t>
            </a:r>
            <a:r>
              <a:rPr lang="en-US" altLang="zh-HK" sz="4000" b="1" kern="100" cap="all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1:1-11</a:t>
            </a:r>
            <a:endParaRPr lang="zh-TW" altLang="en-US" sz="4000" b="1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F0D25B8A-69F2-18AC-989F-4DC914A332DB}"/>
              </a:ext>
            </a:extLst>
          </p:cNvPr>
          <p:cNvSpPr txBox="1"/>
          <p:nvPr/>
        </p:nvSpPr>
        <p:spPr>
          <a:xfrm>
            <a:off x="371364" y="5410671"/>
            <a:ext cx="114492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2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ea typeface="DFKai-SB" panose="03000509000000000000" pitchFamily="65" charset="-120"/>
                <a:cs typeface="Times New Roman" panose="02020603050405020304" pitchFamily="18" charset="0"/>
              </a:rPr>
              <a:t>聖靈降臨在你們身上，你們就必領受能力，並且要在耶路撒冷、猶太全地、撒瑪利亞，直到地極，作我的見證人。</a:t>
            </a:r>
            <a:endParaRPr lang="en-HK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27000">
                  <a:schemeClr val="tx1">
                    <a:lumMod val="75000"/>
                    <a:lumOff val="2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717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圖畫, 寫生, 油畫, 圖解 的圖片&#10;&#10;AI 產生的內容可能不正確。">
            <a:extLst>
              <a:ext uri="{FF2B5EF4-FFF2-40B4-BE49-F238E27FC236}">
                <a16:creationId xmlns:a16="http://schemas.microsoft.com/office/drawing/2014/main" xmlns="" id="{642378DB-F103-F7F3-1CB6-6F9BCF74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422666"/>
            <a:ext cx="5112568" cy="601266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A6700FCC-349E-579A-B9D5-9AA6F20A5A4A}"/>
              </a:ext>
            </a:extLst>
          </p:cNvPr>
          <p:cNvSpPr txBox="1"/>
          <p:nvPr/>
        </p:nvSpPr>
        <p:spPr>
          <a:xfrm>
            <a:off x="4727848" y="620688"/>
            <a:ext cx="7200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7970" indent="635">
              <a:buNone/>
            </a:pPr>
            <a:r>
              <a:rPr lang="zh-TW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願我們不只是「有老花鏡」，</a:t>
            </a:r>
            <a:r>
              <a:rPr lang="en-US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領受了聖靈</a:t>
            </a:r>
            <a:r>
              <a:rPr lang="en-US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)</a:t>
            </a:r>
            <a:br>
              <a:rPr lang="en-US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</a:br>
            <a:endParaRPr lang="en-US" altLang="zh-HK" sz="2800" kern="100" dirty="0">
              <a:effectLst/>
              <a:latin typeface="方正行楷" panose="03000509000000000000" pitchFamily="65" charset="-120"/>
              <a:ea typeface="方正行楷" panose="03000509000000000000" pitchFamily="65" charset="-120"/>
              <a:cs typeface="Times New Roman" panose="02020603050405020304" pitchFamily="18" charset="0"/>
            </a:endParaRPr>
          </a:p>
          <a:p>
            <a:pPr marL="267970" indent="635">
              <a:buNone/>
            </a:pPr>
            <a:r>
              <a:rPr lang="zh-TW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而是天天戴上，</a:t>
            </a:r>
            <a:r>
              <a:rPr lang="en-US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讓聖靈引導我們如何看、如何走、如何活。</a:t>
            </a:r>
          </a:p>
          <a:p>
            <a:pPr marL="342900" indent="912813">
              <a:buNone/>
            </a:pPr>
            <a:r>
              <a:rPr lang="en-US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 </a:t>
            </a:r>
          </a:p>
          <a:p>
            <a:pPr marL="342900" indent="912813">
              <a:buNone/>
            </a:pPr>
            <a:r>
              <a:rPr lang="zh-TW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每天的操練：</a:t>
            </a:r>
          </a:p>
          <a:p>
            <a:pPr marL="1787525" lvl="0" indent="95250">
              <a:buSzPts val="1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zh-TW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在選擇中順服</a:t>
            </a:r>
          </a:p>
          <a:p>
            <a:pPr marL="1787525" lvl="0" indent="95250">
              <a:buSzPts val="1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zh-TW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在困境中倚靠</a:t>
            </a:r>
          </a:p>
          <a:p>
            <a:pPr marL="1787525" lvl="0" indent="95250">
              <a:buSzPts val="1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zh-TW" altLang="zh-HK" sz="2800" kern="100" dirty="0">
                <a:effectLst/>
                <a:latin typeface="方正行楷" panose="03000509000000000000" pitchFamily="65" charset="-120"/>
                <a:ea typeface="方正行楷" panose="03000509000000000000" pitchFamily="65" charset="-120"/>
                <a:cs typeface="Times New Roman" panose="02020603050405020304" pitchFamily="18" charset="0"/>
              </a:rPr>
              <a:t>在事奉中讓聖靈引導</a:t>
            </a:r>
          </a:p>
        </p:txBody>
      </p:sp>
    </p:spTree>
    <p:extLst>
      <p:ext uri="{BB962C8B-B14F-4D97-AF65-F5344CB8AC3E}">
        <p14:creationId xmlns:p14="http://schemas.microsoft.com/office/powerpoint/2010/main" val="31338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AB5E4E-97FB-3A48-CC39-5562B4A0E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at Grains Background Images, HD Pictures and Wallpaper For Free Download  | Pngtree">
            <a:extLst>
              <a:ext uri="{FF2B5EF4-FFF2-40B4-BE49-F238E27FC236}">
                <a16:creationId xmlns:a16="http://schemas.microsoft.com/office/drawing/2014/main" xmlns="" id="{A53F1AF4-7B6C-B62C-757A-D9A8726A3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/>
          <a:stretch/>
        </p:blipFill>
        <p:spPr bwMode="auto">
          <a:xfrm>
            <a:off x="0" y="0"/>
            <a:ext cx="12192000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B3413A5-26B0-B043-63E9-F9178C017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744" y="1052736"/>
            <a:ext cx="4608512" cy="2797693"/>
          </a:xfr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心向天國</a:t>
            </a:r>
            <a:b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zh-TW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力從聖靈</a:t>
            </a:r>
            <a:b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zh-TW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持續見證</a:t>
            </a:r>
            <a:endParaRPr lang="zh-TW" altLang="en-US" sz="4800" b="1" dirty="0">
              <a:effectLst>
                <a:glow rad="63500">
                  <a:srgbClr val="FFFF0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7AC94CF2-D03D-8299-1720-DAF09D12EDC3}"/>
              </a:ext>
            </a:extLst>
          </p:cNvPr>
          <p:cNvSpPr txBox="1"/>
          <p:nvPr/>
        </p:nvSpPr>
        <p:spPr>
          <a:xfrm>
            <a:off x="479376" y="4005064"/>
            <a:ext cx="114492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2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ea typeface="DFKai-SB" panose="03000509000000000000" pitchFamily="65" charset="-120"/>
                <a:cs typeface="Times New Roman" panose="02020603050405020304" pitchFamily="18" charset="0"/>
              </a:rPr>
              <a:t>聖靈降臨在你們身上，你們就必領受能力，並且要在耶路撒冷、猶太全地、撒瑪利亞，直到地極，作我的見證人。</a:t>
            </a:r>
            <a:endParaRPr lang="en-HK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27000">
                  <a:schemeClr val="tx1">
                    <a:lumMod val="75000"/>
                    <a:lumOff val="25000"/>
                  </a:schemeClr>
                </a:glow>
              </a:effectLst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xmlns="" id="{7B67DCFB-DB97-7632-FBDC-A1B64962E2B6}"/>
              </a:ext>
            </a:extLst>
          </p:cNvPr>
          <p:cNvSpPr/>
          <p:nvPr/>
        </p:nvSpPr>
        <p:spPr>
          <a:xfrm>
            <a:off x="3791744" y="2889924"/>
            <a:ext cx="5040560" cy="936104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580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181099-CAA9-7694-5C02-01CCF9414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at Grains Background Images, HD Pictures and Wallpaper For Free Download  | Pngtree">
            <a:extLst>
              <a:ext uri="{FF2B5EF4-FFF2-40B4-BE49-F238E27FC236}">
                <a16:creationId xmlns:a16="http://schemas.microsoft.com/office/drawing/2014/main" xmlns="" id="{5A11D2D1-F9C0-5F45-1FFF-D26EF0BEB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/>
          <a:stretch/>
        </p:blipFill>
        <p:spPr bwMode="auto">
          <a:xfrm>
            <a:off x="0" y="0"/>
            <a:ext cx="12192000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C51722C-672C-E744-340A-3C33282AE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76" y="533332"/>
            <a:ext cx="10934848" cy="3039683"/>
          </a:xfr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zh-TW" altLang="en-US" sz="4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使徒行傳</a:t>
            </a:r>
            <a:r>
              <a:rPr lang="en-US" altLang="zh-TW" sz="4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1:8</a:t>
            </a:r>
            <a:br>
              <a:rPr lang="en-US" altLang="zh-TW" sz="4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HK" altLang="zh-TW" sz="4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HK" altLang="zh-TW" sz="4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zh-TW" altLang="en-US" sz="40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聖靈降臨在你們身上，你們就必領受能力，並且要在耶路撒冷、猶太全地、撒瑪利亞，直到地極，作我的見證人。</a:t>
            </a:r>
          </a:p>
        </p:txBody>
      </p:sp>
    </p:spTree>
    <p:extLst>
      <p:ext uri="{BB962C8B-B14F-4D97-AF65-F5344CB8AC3E}">
        <p14:creationId xmlns:p14="http://schemas.microsoft.com/office/powerpoint/2010/main" val="148805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免费圣经图片:: 耶稣升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6" b="16940"/>
          <a:stretch/>
        </p:blipFill>
        <p:spPr bwMode="auto">
          <a:xfrm>
            <a:off x="-132362" y="1"/>
            <a:ext cx="123243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519936" y="476672"/>
            <a:ext cx="6120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當祂往上升，他們定睛望天的</a:t>
            </a:r>
            <a:endParaRPr lang="en-HK" altLang="zh-TW" sz="32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HK" altLang="zh-TW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時候，忽然有兩個人，身穿白</a:t>
            </a:r>
            <a:endParaRPr lang="en-HK" altLang="zh-TW" sz="32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HK" altLang="zh-TW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衣，站在他們旁邊，</a:t>
            </a:r>
          </a:p>
          <a:p>
            <a:r>
              <a:rPr lang="en-US" altLang="zh-TW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說：加利利人哪，</a:t>
            </a:r>
            <a:r>
              <a:rPr lang="zh-TW" alt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為甚麼站著</a:t>
            </a:r>
            <a:endParaRPr lang="en-HK" altLang="zh-TW" sz="32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HK" altLang="zh-TW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望天呢？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這位被接升天離開你</a:t>
            </a:r>
            <a:endParaRPr lang="en-HK" altLang="zh-TW" sz="3200" b="1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HK" altLang="zh-TW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們的耶穌，</a:t>
            </a:r>
            <a:r>
              <a:rPr lang="zh-TW" alt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你們看見祂怎樣往</a:t>
            </a:r>
            <a:endParaRPr lang="en-HK" altLang="zh-TW" sz="32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HK" altLang="zh-TW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天上去，祂也要怎樣回來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6705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E1755B-5621-9656-5A2C-0EAA4F4D2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at Grains Background Images, HD Pictures and Wallpaper For Free Download  | Pngtree">
            <a:extLst>
              <a:ext uri="{FF2B5EF4-FFF2-40B4-BE49-F238E27FC236}">
                <a16:creationId xmlns:a16="http://schemas.microsoft.com/office/drawing/2014/main" xmlns="" id="{E19E6254-FFE4-3365-80A2-8F49DACBA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/>
          <a:stretch/>
        </p:blipFill>
        <p:spPr bwMode="auto">
          <a:xfrm>
            <a:off x="-16375" y="0"/>
            <a:ext cx="12192000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xmlns="" id="{3E39BF77-D4D4-8385-3C28-4756412B5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382" y="260648"/>
            <a:ext cx="11125236" cy="4451321"/>
          </a:xfrm>
        </p:spPr>
        <p:txBody>
          <a:bodyPr>
            <a:noAutofit/>
          </a:bodyPr>
          <a:lstStyle/>
          <a:p>
            <a:pPr algn="l"/>
            <a: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sz="4000" b="1" kern="100" dirty="0">
                <a:solidFill>
                  <a:srgbClr val="FFFF00"/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latin typeface="+mn-lt"/>
                <a:ea typeface="DFKai-SB" panose="03000509000000000000" pitchFamily="65" charset="-120"/>
                <a:cs typeface="Times New Roman" panose="02020603050405020304" pitchFamily="18" charset="0"/>
              </a:rPr>
              <a:t>我是否讓眼光被聖靈更新，以天國的價值看待工作、金錢、人際？</a:t>
            </a:r>
            <a:r>
              <a:rPr lang="en-US" altLang="zh-TW" sz="40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latin typeface="+mn-lt"/>
                <a:ea typeface="DFKai-SB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latin typeface="+mn-lt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HK" sz="4000" b="1" kern="100" dirty="0">
                <a:solidFill>
                  <a:srgbClr val="FFFF00"/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latin typeface="+mn-lt"/>
                <a:ea typeface="DFKai-SB" panose="03000509000000000000" pitchFamily="65" charset="-120"/>
                <a:cs typeface="Times New Roman" panose="02020603050405020304" pitchFamily="18" charset="0"/>
              </a:rPr>
              <a:t>我是否相信已領受聖靈？在事奉與生活中，我是否真正倚靠祂的能力？</a:t>
            </a:r>
            <a:r>
              <a:rPr lang="en-US" altLang="zh-TW" sz="4000" b="1" kern="100" dirty="0">
                <a:solidFill>
                  <a:srgbClr val="FFFF00"/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latin typeface="+mn-lt"/>
                <a:ea typeface="DFKai-SB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4000" b="1" kern="100" dirty="0">
                <a:solidFill>
                  <a:srgbClr val="FFFF00"/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latin typeface="+mn-lt"/>
                <a:ea typeface="DFKai-SB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HK" sz="4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kern="100" dirty="0">
                <a:solidFill>
                  <a:srgbClr val="FFFF00"/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latin typeface="+mn-lt"/>
                <a:ea typeface="DFKai-SB" panose="03000509000000000000" pitchFamily="65" charset="-120"/>
                <a:cs typeface="Times New Roman" panose="02020603050405020304" pitchFamily="18" charset="0"/>
              </a:rPr>
              <a:t>我可以如何在日常生活傳揚主，見證主？</a:t>
            </a:r>
            <a:endParaRPr lang="zh-HK" altLang="en-US" sz="4000" b="1" kern="100" dirty="0">
              <a:solidFill>
                <a:srgbClr val="FFFF00"/>
              </a:solidFill>
              <a:effectLst>
                <a:glow rad="127000">
                  <a:schemeClr val="tx1">
                    <a:lumMod val="75000"/>
                    <a:lumOff val="25000"/>
                  </a:schemeClr>
                </a:glow>
              </a:effectLst>
              <a:latin typeface="+mn-lt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9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E27600-471C-6A50-E025-F0BE84F0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at Grains Background Images, HD Pictures and Wallpaper For Free Download  | Pngtree">
            <a:extLst>
              <a:ext uri="{FF2B5EF4-FFF2-40B4-BE49-F238E27FC236}">
                <a16:creationId xmlns:a16="http://schemas.microsoft.com/office/drawing/2014/main" xmlns="" id="{8814F2BB-6D13-6C43-6165-9FED8AE5C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/>
          <a:stretch/>
        </p:blipFill>
        <p:spPr bwMode="auto">
          <a:xfrm>
            <a:off x="0" y="0"/>
            <a:ext cx="12192000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AB28223-D35A-11C6-CA78-16E3551AC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534" y="476672"/>
            <a:ext cx="11436932" cy="3201949"/>
          </a:xfr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55600" algn="l">
              <a:tabLst>
                <a:tab pos="95250" algn="l"/>
              </a:tabLst>
            </a:pPr>
            <a:r>
              <a:rPr lang="en-US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zh-TW" alt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提阿非羅先生</a:t>
            </a:r>
            <a:r>
              <a:rPr lang="zh-TW" altLang="en-US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：我已經寫了</a:t>
            </a:r>
            <a:r>
              <a:rPr lang="zh-TW" altLang="en-US" sz="4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前書</a:t>
            </a:r>
            <a:r>
              <a:rPr lang="zh-TW" altLang="en-US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，敘述耶穌開  </a:t>
            </a:r>
            <a:r>
              <a:rPr lang="en-HK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HK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HK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zh-TW" altLang="en-US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始所行所教的一切，</a:t>
            </a:r>
            <a:r>
              <a:rPr lang="en-HK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HK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zh-TW" altLang="en-US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一直到他藉著聖靈吩咐所揀選的使徒之後，被  </a:t>
            </a:r>
            <a:r>
              <a:rPr lang="en-HK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HK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HK" altLang="zh-TW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zh-TW" altLang="en-US" sz="40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接上升的日子為止。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9759923E-50EC-F87D-6F0F-C376D685E16D}"/>
              </a:ext>
            </a:extLst>
          </p:cNvPr>
          <p:cNvSpPr txBox="1"/>
          <p:nvPr/>
        </p:nvSpPr>
        <p:spPr>
          <a:xfrm>
            <a:off x="371364" y="5410671"/>
            <a:ext cx="114492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2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ea typeface="DFKai-SB" panose="03000509000000000000" pitchFamily="65" charset="-120"/>
                <a:cs typeface="Times New Roman" panose="02020603050405020304" pitchFamily="18" charset="0"/>
              </a:rPr>
              <a:t>聖靈降臨在你們身上，你們就必領受能力，並且要在耶路撒冷、猶太全地、撒瑪利亞，直到地極，作我的見證人。</a:t>
            </a:r>
            <a:endParaRPr lang="en-HK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27000">
                  <a:schemeClr val="tx1">
                    <a:lumMod val="75000"/>
                    <a:lumOff val="2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72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Open Book Over The Landscape Background Stock Photo - Image of landscape,  grunge: 1469129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5"/>
          <a:stretch/>
        </p:blipFill>
        <p:spPr bwMode="auto">
          <a:xfrm>
            <a:off x="-107801" y="-5949"/>
            <a:ext cx="12299801" cy="686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耶稣复活向玛利亚显现(第1页) - 一起扣扣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7" y="1700808"/>
            <a:ext cx="2474269" cy="3368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聖經故事-耶穌向疑惑的多馬顯現- 誰在見證神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28" y="703562"/>
            <a:ext cx="4568677" cy="2569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你知道主耶穌復活顯現的更深意義嗎？（有聲讀物） - 誰在見證神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9"/>
          <a:stretch>
            <a:fillRect/>
          </a:stretch>
        </p:blipFill>
        <p:spPr bwMode="auto">
          <a:xfrm>
            <a:off x="6844228" y="3584559"/>
            <a:ext cx="4568677" cy="2597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耶穌呼召漁夫成為得人的「漁夫」 | 兒童聖經故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797473"/>
            <a:ext cx="3263054" cy="32630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5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B2E5AE-E0B2-A950-DE68-900CEA866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at Grains Background Images, HD Pictures and Wallpaper For Free Download  | Pngtree">
            <a:extLst>
              <a:ext uri="{FF2B5EF4-FFF2-40B4-BE49-F238E27FC236}">
                <a16:creationId xmlns:a16="http://schemas.microsoft.com/office/drawing/2014/main" xmlns="" id="{981D035F-6097-9C03-83DB-974D017A2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/>
          <a:stretch/>
        </p:blipFill>
        <p:spPr bwMode="auto">
          <a:xfrm>
            <a:off x="0" y="0"/>
            <a:ext cx="12192000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13E283C-1E46-2132-6404-652B6B518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744" y="1052736"/>
            <a:ext cx="4608512" cy="2797693"/>
          </a:xfr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心向天國</a:t>
            </a:r>
            <a:b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zh-TW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力從聖靈</a:t>
            </a:r>
            <a:b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zh-TW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持續見證</a:t>
            </a:r>
            <a:endParaRPr lang="zh-TW" altLang="en-US" sz="4800" b="1" dirty="0">
              <a:effectLst>
                <a:glow rad="63500">
                  <a:srgbClr val="FFFF0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B0A115BB-FEE3-9A84-0281-75A4906991A1}"/>
              </a:ext>
            </a:extLst>
          </p:cNvPr>
          <p:cNvSpPr txBox="1"/>
          <p:nvPr/>
        </p:nvSpPr>
        <p:spPr>
          <a:xfrm>
            <a:off x="371364" y="5410671"/>
            <a:ext cx="114492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2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ea typeface="DFKai-SB" panose="03000509000000000000" pitchFamily="65" charset="-120"/>
                <a:cs typeface="Times New Roman" panose="02020603050405020304" pitchFamily="18" charset="0"/>
              </a:rPr>
              <a:t>聖靈降臨在你們身上，你們就必領受能力，並且要在耶路撒冷、猶太全地、撒瑪利亞，直到地極，作我的見證人。</a:t>
            </a:r>
            <a:endParaRPr lang="en-HK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27000">
                  <a:schemeClr val="tx1">
                    <a:lumMod val="75000"/>
                    <a:lumOff val="2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45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 Has Died, Christ Is Risen, Christ Will Come Again! | Trinity  Lutheran Church -- Algona, Iowa">
            <a:extLst>
              <a:ext uri="{FF2B5EF4-FFF2-40B4-BE49-F238E27FC236}">
                <a16:creationId xmlns:a16="http://schemas.microsoft.com/office/drawing/2014/main" xmlns="" id="{95D814E6-2FD2-C028-1CF6-4B8940CF7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244736"/>
            <a:ext cx="11940988" cy="636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Feeling Lost in Life Can Ultimately Help You Find Yourself - Blooming  Key">
            <a:extLst>
              <a:ext uri="{FF2B5EF4-FFF2-40B4-BE49-F238E27FC236}">
                <a16:creationId xmlns:a16="http://schemas.microsoft.com/office/drawing/2014/main" xmlns="" id="{9EF1023F-2D76-2772-ADC7-4B6068E0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57" y="1834878"/>
            <a:ext cx="462908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080491AD-8BE9-9B13-686D-B7AA50A6B690}"/>
              </a:ext>
            </a:extLst>
          </p:cNvPr>
          <p:cNvSpPr txBox="1"/>
          <p:nvPr/>
        </p:nvSpPr>
        <p:spPr>
          <a:xfrm>
            <a:off x="2495600" y="747420"/>
            <a:ext cx="7020780" cy="5847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sz="3200" kern="100" dirty="0">
                <a:effectLst/>
                <a:ea typeface="DFKai-SB" panose="03000509000000000000" pitchFamily="65" charset="-120"/>
                <a:cs typeface="Times New Roman" panose="02020603050405020304" pitchFamily="18" charset="0"/>
              </a:rPr>
              <a:t>主啊，你要在這時候使以色列復國嗎？</a:t>
            </a:r>
            <a:endParaRPr lang="en-HK" sz="3200" dirty="0"/>
          </a:p>
        </p:txBody>
      </p:sp>
    </p:spTree>
    <p:extLst>
      <p:ext uri="{BB962C8B-B14F-4D97-AF65-F5344CB8AC3E}">
        <p14:creationId xmlns:p14="http://schemas.microsoft.com/office/powerpoint/2010/main" val="79253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095695-F679-9329-2139-E08B9E0FC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at Grains Background Images, HD Pictures and Wallpaper For Free Download  | Pngtree">
            <a:extLst>
              <a:ext uri="{FF2B5EF4-FFF2-40B4-BE49-F238E27FC236}">
                <a16:creationId xmlns:a16="http://schemas.microsoft.com/office/drawing/2014/main" xmlns="" id="{3477EE19-34EA-3B06-DEA2-6016542D4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/>
          <a:stretch/>
        </p:blipFill>
        <p:spPr bwMode="auto">
          <a:xfrm>
            <a:off x="0" y="0"/>
            <a:ext cx="12192000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5D7A99B-A856-E721-D56B-EA0DFE47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744" y="1052736"/>
            <a:ext cx="4608512" cy="2797693"/>
          </a:xfr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TW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心向天國</a:t>
            </a:r>
            <a:b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zh-TW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力從聖靈</a:t>
            </a:r>
            <a:b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zh-TW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zh-TW" altLang="en-US" sz="5300" b="1" dirty="0">
                <a:effectLst>
                  <a:glow rad="63500">
                    <a:srgbClr val="FFFF0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持續見證</a:t>
            </a:r>
            <a:endParaRPr lang="zh-TW" altLang="en-US" sz="4800" b="1" dirty="0">
              <a:effectLst>
                <a:glow rad="63500">
                  <a:srgbClr val="FFFF0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A252C48-74F7-B154-57B5-994021932783}"/>
              </a:ext>
            </a:extLst>
          </p:cNvPr>
          <p:cNvSpPr txBox="1"/>
          <p:nvPr/>
        </p:nvSpPr>
        <p:spPr>
          <a:xfrm>
            <a:off x="371364" y="5410671"/>
            <a:ext cx="114492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200" b="1" kern="1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127000">
                    <a:schemeClr val="tx1">
                      <a:lumMod val="75000"/>
                      <a:lumOff val="25000"/>
                    </a:schemeClr>
                  </a:glow>
                </a:effectLst>
                <a:ea typeface="DFKai-SB" panose="03000509000000000000" pitchFamily="65" charset="-120"/>
                <a:cs typeface="Times New Roman" panose="02020603050405020304" pitchFamily="18" charset="0"/>
              </a:rPr>
              <a:t>聖靈降臨在你們身上，你們就必領受能力，並且要在耶路撒冷、猶太全地、撒瑪利亞，直到地極，作我的見證人。</a:t>
            </a:r>
            <a:endParaRPr lang="en-HK" sz="32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glow rad="127000">
                  <a:schemeClr val="tx1">
                    <a:lumMod val="75000"/>
                    <a:lumOff val="25000"/>
                  </a:schemeClr>
                </a:glow>
              </a:effectLst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xmlns="" id="{CE8383D7-F4BE-7135-D296-01200C370498}"/>
              </a:ext>
            </a:extLst>
          </p:cNvPr>
          <p:cNvSpPr/>
          <p:nvPr/>
        </p:nvSpPr>
        <p:spPr>
          <a:xfrm>
            <a:off x="3647728" y="1988840"/>
            <a:ext cx="5040560" cy="936104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475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1249F64E-01C4-C8B4-B993-488830C2619B}"/>
              </a:ext>
            </a:extLst>
          </p:cNvPr>
          <p:cNvSpPr txBox="1"/>
          <p:nvPr/>
        </p:nvSpPr>
        <p:spPr>
          <a:xfrm>
            <a:off x="623392" y="401484"/>
            <a:ext cx="1094521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約翰福音 </a:t>
            </a:r>
            <a:r>
              <a:rPr lang="en-US" altLang="zh-TW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14:16</a:t>
            </a:r>
          </a:p>
          <a:p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我要請求父，他就會賜給你們另一位</a:t>
            </a:r>
            <a:r>
              <a:rPr lang="zh-TW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保惠師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，使他跟你們永遠在一起。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CDBC7AC1-A9E4-1402-4E5A-73767BB390CC}"/>
              </a:ext>
            </a:extLst>
          </p:cNvPr>
          <p:cNvSpPr txBox="1"/>
          <p:nvPr/>
        </p:nvSpPr>
        <p:spPr>
          <a:xfrm>
            <a:off x="623392" y="2347290"/>
            <a:ext cx="1094521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約翰福音 </a:t>
            </a:r>
            <a:r>
              <a:rPr lang="en-US" altLang="zh-TW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14:26</a:t>
            </a:r>
          </a:p>
          <a:p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但保惠師，就是父因我的名要差來的聖靈，</a:t>
            </a:r>
            <a:r>
              <a:rPr lang="zh-TW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他要把一切事教導你們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，也要使你們</a:t>
            </a:r>
            <a:r>
              <a:rPr lang="zh-TW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想起我對你們所說過的一切話。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7C31C62A-7502-12D0-A3AA-A6818CA87E68}"/>
              </a:ext>
            </a:extLst>
          </p:cNvPr>
          <p:cNvSpPr txBox="1"/>
          <p:nvPr/>
        </p:nvSpPr>
        <p:spPr>
          <a:xfrm>
            <a:off x="589980" y="4293096"/>
            <a:ext cx="1094521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約翰福音 </a:t>
            </a:r>
            <a:r>
              <a:rPr lang="en-US" altLang="zh-TW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7:37-39</a:t>
            </a:r>
          </a:p>
          <a:p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耶穌站著高聲說：“人若渴了，可以到我這裡來喝！信我的人，就像聖經所說的，</a:t>
            </a:r>
            <a:r>
              <a:rPr lang="zh-TW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從他的腹中要湧流出活水的江河來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。”他這話是指著信他的人要接受</a:t>
            </a:r>
            <a:r>
              <a:rPr lang="zh-TW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聖靈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說的。</a:t>
            </a:r>
          </a:p>
        </p:txBody>
      </p:sp>
    </p:spTree>
    <p:extLst>
      <p:ext uri="{BB962C8B-B14F-4D97-AF65-F5344CB8AC3E}">
        <p14:creationId xmlns:p14="http://schemas.microsoft.com/office/powerpoint/2010/main" val="42604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6E77588-3D35-7B99-4205-26B2A592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5F3A7C95-709F-D0D3-3483-B7481854FFAC}"/>
              </a:ext>
            </a:extLst>
          </p:cNvPr>
          <p:cNvSpPr txBox="1"/>
          <p:nvPr/>
        </p:nvSpPr>
        <p:spPr>
          <a:xfrm>
            <a:off x="623392" y="401484"/>
            <a:ext cx="1094521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1:4-5</a:t>
            </a:r>
          </a:p>
          <a:p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耶穌和他們聚集的時候，囑咐他們說：「不要離開耶路撒冷，但要</a:t>
            </a:r>
            <a:r>
              <a:rPr lang="zh-TW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等候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父的應許，就是你們聽見我說過的。約翰是用水施洗，但過了不多幾天，你們要</a:t>
            </a:r>
            <a:r>
              <a:rPr lang="zh-TW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在聖靈裏受洗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FA728F8F-B1AE-A903-73E6-DFA95D5EABD7}"/>
              </a:ext>
            </a:extLst>
          </p:cNvPr>
          <p:cNvSpPr txBox="1"/>
          <p:nvPr/>
        </p:nvSpPr>
        <p:spPr>
          <a:xfrm>
            <a:off x="623392" y="3068960"/>
            <a:ext cx="1094521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使徒行傳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1:8</a:t>
            </a:r>
          </a:p>
          <a:p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聖靈降臨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在你們身上，你們就</a:t>
            </a:r>
            <a:r>
              <a:rPr lang="zh-TW" altLang="en-US" sz="32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必得著能力</a:t>
            </a:r>
            <a:r>
              <a:rPr lang="zh-TW" altLang="en-US" sz="3200" b="1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，並要在耶路撒冷、猶太全地和撒瑪利亞，直到地極，作我的見證。」</a:t>
            </a:r>
          </a:p>
        </p:txBody>
      </p:sp>
    </p:spTree>
    <p:extLst>
      <p:ext uri="{BB962C8B-B14F-4D97-AF65-F5344CB8AC3E}">
        <p14:creationId xmlns:p14="http://schemas.microsoft.com/office/powerpoint/2010/main" val="132490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72A7408-8C46-547B-9E50-33D3E1B6D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73671"/>
              </p:ext>
            </p:extLst>
          </p:nvPr>
        </p:nvGraphicFramePr>
        <p:xfrm>
          <a:off x="1919536" y="548680"/>
          <a:ext cx="835292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8046">
                  <a:extLst>
                    <a:ext uri="{9D8B030D-6E8A-4147-A177-3AD203B41FA5}">
                      <a16:colId xmlns:a16="http://schemas.microsoft.com/office/drawing/2014/main" xmlns="" val="41665992"/>
                    </a:ext>
                  </a:extLst>
                </a:gridCol>
                <a:gridCol w="3452594">
                  <a:extLst>
                    <a:ext uri="{9D8B030D-6E8A-4147-A177-3AD203B41FA5}">
                      <a16:colId xmlns:a16="http://schemas.microsoft.com/office/drawing/2014/main" xmlns="" val="1359944619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839624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HK" altLang="en-US" sz="3600" dirty="0"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zh-TW" altLang="zh-HK" sz="3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性質</a:t>
                      </a:r>
                      <a:endParaRPr lang="zh-HK" altLang="en-US" sz="36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HK" sz="36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glow rad="63500">
                              <a:schemeClr val="accent3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是否重複</a:t>
                      </a:r>
                      <a:endParaRPr lang="zh-HK" altLang="en-US" sz="36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glow rad="63500">
                            <a:schemeClr val="accent3">
                              <a:satMod val="175000"/>
                              <a:alpha val="40000"/>
                            </a:schemeClr>
                          </a:glow>
                        </a:effectLst>
                        <a:latin typeface="方正行楷" panose="03000509000000000000" pitchFamily="65" charset="-120"/>
                        <a:ea typeface="方正行楷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1738637"/>
                  </a:ext>
                </a:extLst>
              </a:tr>
              <a:tr h="125038">
                <a:tc>
                  <a:txBody>
                    <a:bodyPr/>
                    <a:lstStyle/>
                    <a:p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聖靈降臨</a:t>
                      </a:r>
                      <a:endParaRPr lang="en-US" altLang="zh-HK" sz="3600" dirty="0"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救恩歷史事件</a:t>
                      </a:r>
                      <a:endParaRPr lang="zh-HK" altLang="en-US" sz="3600" dirty="0"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       </a:t>
                      </a:r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不重複</a:t>
                      </a:r>
                    </a:p>
                    <a:p>
                      <a:endParaRPr lang="zh-HK" altLang="en-US" sz="3600" dirty="0"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796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聖靈的洗</a:t>
                      </a:r>
                      <a:endParaRPr lang="en-US" altLang="zh-TW" sz="3600" kern="1200" dirty="0">
                        <a:solidFill>
                          <a:schemeClr val="dk1"/>
                        </a:solidFill>
                        <a:effectLst/>
                        <a:latin typeface="方正行楷" panose="03000509000000000000" pitchFamily="65" charset="-120"/>
                        <a:ea typeface="方正行楷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HK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方正行楷" panose="03000509000000000000" pitchFamily="65" charset="-120"/>
                          <a:ea typeface="方正行楷" panose="03000509000000000000" pitchFamily="65" charset="-120"/>
                        </a:rPr>
                        <a:t>(</a:t>
                      </a:r>
                      <a:r>
                        <a:rPr lang="zh-HK" altLang="en-US" sz="36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方正行楷" panose="03000509000000000000" pitchFamily="65" charset="-120"/>
                          <a:ea typeface="方正行楷" panose="03000509000000000000" pitchFamily="65" charset="-120"/>
                        </a:rPr>
                        <a:t>聖靈內住</a:t>
                      </a:r>
                      <a:r>
                        <a:rPr lang="en-US" altLang="zh-HK" sz="3600" dirty="0">
                          <a:latin typeface="方正行楷" panose="03000509000000000000" pitchFamily="65" charset="-120"/>
                          <a:ea typeface="方正行楷" panose="03000509000000000000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新約群體的開始</a:t>
                      </a:r>
                      <a:endParaRPr lang="zh-HK" altLang="en-US" sz="3600" dirty="0"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       </a:t>
                      </a:r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不重複</a:t>
                      </a:r>
                    </a:p>
                    <a:p>
                      <a:endParaRPr lang="zh-HK" altLang="en-US" sz="3600" dirty="0"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634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聖靈充滿</a:t>
                      </a:r>
                      <a:endParaRPr lang="en-US" altLang="zh-HK" sz="3600" dirty="0"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信徒生命狀態</a:t>
                      </a:r>
                      <a:r>
                        <a:rPr lang="en-US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	</a:t>
                      </a:r>
                      <a:endParaRPr lang="zh-HK" altLang="en-US" sz="3600" dirty="0"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en-US" altLang="zh-TW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     </a:t>
                      </a:r>
                      <a:r>
                        <a:rPr lang="zh-TW" altLang="zh-HK" sz="3600" kern="1200" dirty="0">
                          <a:solidFill>
                            <a:schemeClr val="dk1"/>
                          </a:solidFill>
                          <a:effectLst/>
                          <a:latin typeface="方正行楷" panose="03000509000000000000" pitchFamily="65" charset="-120"/>
                          <a:ea typeface="方正行楷" panose="03000509000000000000" pitchFamily="65" charset="-120"/>
                          <a:cs typeface="+mn-cs"/>
                        </a:rPr>
                        <a:t>可反覆</a:t>
                      </a:r>
                    </a:p>
                    <a:p>
                      <a:endParaRPr lang="zh-HK" altLang="en-US" sz="3600" dirty="0">
                        <a:latin typeface="方正行楷" panose="03000509000000000000" pitchFamily="65" charset="-120"/>
                        <a:ea typeface="方正行楷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4351345"/>
                  </a:ext>
                </a:extLst>
              </a:tr>
            </a:tbl>
          </a:graphicData>
        </a:graphic>
      </p:graphicFrame>
      <p:pic>
        <p:nvPicPr>
          <p:cNvPr id="1026" name="Picture 2" descr="wrong icon vector 25782694 Vector Art at Vecteezy">
            <a:extLst>
              <a:ext uri="{FF2B5EF4-FFF2-40B4-BE49-F238E27FC236}">
                <a16:creationId xmlns:a16="http://schemas.microsoft.com/office/drawing/2014/main" xmlns="" id="{84F21B6F-6484-A8DA-F9DA-F29DFDBF4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0" t="24801" r="27951" b="25850"/>
          <a:stretch>
            <a:fillRect/>
          </a:stretch>
        </p:blipFill>
        <p:spPr bwMode="auto">
          <a:xfrm>
            <a:off x="7824192" y="1268760"/>
            <a:ext cx="72467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eck Mark Icon Tick Mark Symbol Stock Vector (Royalty Free) 1441134716 |  Shutterstock">
            <a:extLst>
              <a:ext uri="{FF2B5EF4-FFF2-40B4-BE49-F238E27FC236}">
                <a16:creationId xmlns:a16="http://schemas.microsoft.com/office/drawing/2014/main" xmlns="" id="{A3A516F7-13B4-D91F-FB12-3A13D0161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431" b="66470" l="26448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23" t="20301" r="23831" b="28400"/>
          <a:stretch>
            <a:fillRect/>
          </a:stretch>
        </p:blipFill>
        <p:spPr bwMode="auto">
          <a:xfrm>
            <a:off x="7651066" y="3573016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rong icon vector 25782694 Vector Art at Vecteezy">
            <a:extLst>
              <a:ext uri="{FF2B5EF4-FFF2-40B4-BE49-F238E27FC236}">
                <a16:creationId xmlns:a16="http://schemas.microsoft.com/office/drawing/2014/main" xmlns="" id="{45C3938F-DCE7-EB31-610A-A49A1C0BC3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0" t="24801" r="27951" b="25850"/>
          <a:stretch>
            <a:fillRect/>
          </a:stretch>
        </p:blipFill>
        <p:spPr bwMode="auto">
          <a:xfrm>
            <a:off x="7718478" y="2492896"/>
            <a:ext cx="72467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507D9839-3387-B533-AA85-973362075351}"/>
              </a:ext>
            </a:extLst>
          </p:cNvPr>
          <p:cNvSpPr txBox="1"/>
          <p:nvPr/>
        </p:nvSpPr>
        <p:spPr>
          <a:xfrm>
            <a:off x="2639616" y="5085184"/>
            <a:ext cx="8352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zh-HK" sz="2400" b="1" dirty="0">
                <a:solidFill>
                  <a:schemeClr val="dk1"/>
                </a:solidFill>
                <a:highlight>
                  <a:srgbClr val="FFFF00"/>
                </a:highlight>
                <a:latin typeface="方正行楷" panose="03000509000000000000" pitchFamily="65" charset="-120"/>
                <a:ea typeface="方正行楷" panose="03000509000000000000" pitchFamily="65" charset="-120"/>
              </a:rPr>
              <a:t>聖靈降臨</a:t>
            </a:r>
            <a:r>
              <a:rPr lang="zh-TW" altLang="zh-HK" sz="2400" dirty="0">
                <a:solidFill>
                  <a:schemeClr val="dk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：五旬節一次性事件，宣告新約時代開始。 </a:t>
            </a:r>
          </a:p>
          <a:p>
            <a:pPr>
              <a:buNone/>
            </a:pPr>
            <a:r>
              <a:rPr lang="zh-TW" altLang="zh-HK" sz="2400" b="1" dirty="0">
                <a:solidFill>
                  <a:schemeClr val="dk1"/>
                </a:solidFill>
                <a:highlight>
                  <a:srgbClr val="FFFF00"/>
                </a:highlight>
                <a:latin typeface="方正行楷" panose="03000509000000000000" pitchFamily="65" charset="-120"/>
                <a:ea typeface="方正行楷" panose="03000509000000000000" pitchFamily="65" charset="-120"/>
              </a:rPr>
              <a:t>聖靈內住</a:t>
            </a:r>
            <a:r>
              <a:rPr lang="zh-TW" altLang="zh-HK" sz="2400" dirty="0">
                <a:solidFill>
                  <a:schemeClr val="dk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：信徒信主得救時發生，確定身分。 </a:t>
            </a:r>
          </a:p>
          <a:p>
            <a:pPr>
              <a:buNone/>
            </a:pPr>
            <a:r>
              <a:rPr lang="zh-TW" altLang="zh-HK" sz="2400" b="1" dirty="0">
                <a:solidFill>
                  <a:schemeClr val="dk1"/>
                </a:solidFill>
                <a:highlight>
                  <a:srgbClr val="FFFF00"/>
                </a:highlight>
                <a:latin typeface="方正行楷" panose="03000509000000000000" pitchFamily="65" charset="-120"/>
                <a:ea typeface="方正行楷" panose="03000509000000000000" pitchFamily="65" charset="-120"/>
              </a:rPr>
              <a:t>聖靈充滿</a:t>
            </a:r>
            <a:r>
              <a:rPr lang="zh-TW" altLang="zh-HK" sz="2400" dirty="0">
                <a:solidFill>
                  <a:schemeClr val="dk1"/>
                </a:solidFill>
                <a:latin typeface="方正行楷" panose="03000509000000000000" pitchFamily="65" charset="-120"/>
                <a:ea typeface="方正行楷" panose="03000509000000000000" pitchFamily="65" charset="-120"/>
              </a:rPr>
              <a:t>：信徒每日的狀態，是否讓聖靈掌權。</a:t>
            </a:r>
            <a:endParaRPr lang="zh-HK" altLang="en-US" sz="2400" dirty="0">
              <a:solidFill>
                <a:schemeClr val="dk1"/>
              </a:solidFill>
              <a:latin typeface="方正行楷" panose="03000509000000000000" pitchFamily="65" charset="-120"/>
              <a:ea typeface="方正行楷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37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611</Words>
  <Application>Microsoft Office PowerPoint</Application>
  <PresentationFormat>自訂</PresentationFormat>
  <Paragraphs>52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當世界不再一樣時 使徒行傳1:1-11</vt:lpstr>
      <vt:lpstr>1提阿非羅先生：我已經寫了前書，敘述耶穌開     始所行所教的一切， 2一直到他藉著聖靈吩咐所揀選的使徒之後，被     接上升的日子為止。</vt:lpstr>
      <vt:lpstr>PowerPoint 簡報</vt:lpstr>
      <vt:lpstr>1心向天國 2力從聖靈 3持續見證</vt:lpstr>
      <vt:lpstr>PowerPoint 簡報</vt:lpstr>
      <vt:lpstr>1心向天國 2力從聖靈 3持續見證</vt:lpstr>
      <vt:lpstr>PowerPoint 簡報</vt:lpstr>
      <vt:lpstr>PowerPoint 簡報</vt:lpstr>
      <vt:lpstr>PowerPoint 簡報</vt:lpstr>
      <vt:lpstr>PowerPoint 簡報</vt:lpstr>
      <vt:lpstr>1心向天國 2力從聖靈 3持續見證</vt:lpstr>
      <vt:lpstr>使徒行傳1:8  聖靈降臨在你們身上，你們就必領受能力，並且要在耶路撒冷、猶太全地、撒瑪利亞，直到地極，作我的見證人。</vt:lpstr>
      <vt:lpstr>PowerPoint 簡報</vt:lpstr>
      <vt:lpstr> 我是否讓眼光被聖靈更新，以天國的價值看待工作、金錢、人際？  我是否相信已領受聖靈？在事奉與生活中，我是否真正倚靠祂的能力？  我可以如何在日常生活傳揚主，見證主？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使徒行傳</dc:title>
  <dc:creator>TAM</dc:creator>
  <cp:lastModifiedBy>Andrew</cp:lastModifiedBy>
  <cp:revision>16</cp:revision>
  <dcterms:created xsi:type="dcterms:W3CDTF">2021-04-17T09:09:31Z</dcterms:created>
  <dcterms:modified xsi:type="dcterms:W3CDTF">2026-01-23T06:53:04Z</dcterms:modified>
</cp:coreProperties>
</file>