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5" r:id="rId6"/>
    <p:sldId id="263" r:id="rId7"/>
    <p:sldId id="266" r:id="rId8"/>
    <p:sldId id="257" r:id="rId9"/>
    <p:sldId id="260" r:id="rId10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8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8F3BD20-0909-E2C9-17BF-9CA3D695E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CCAEADC-F05D-5A97-9AF2-EB481C4FF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6608CF5-6400-2544-DA7A-42A83AD1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12932D4-E84F-D1BD-0D04-4B2C467C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452D622-1777-D47E-3411-6EA14E6F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763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600110-32EA-D060-0BA4-3FC47F12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50CB4326-513E-F003-DBEB-8BDA3FA43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4406F8E-1C73-5C02-282C-46793629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617613B-A11A-BDF4-8EC6-EAB15BDF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2C67972-8696-877A-4C5E-1489A55D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945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BA8C386C-9D14-D514-4BC0-1B4AA7CA3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39FC4806-4107-774A-BDFA-132A0FAC7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DDC7349-2F55-B682-DD10-08A5F908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99FF317-A3EE-8AE6-E373-A7CD9AF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37F77BA-B960-E568-6127-85ECBB23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68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0FF9F48-3341-F9D4-AFEE-8714A430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76F194E-A5E1-3AEA-09BA-DDEC64C0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FBCB421-A5BC-B973-AB77-367DBEC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812C5A7-4F07-C58F-D229-23C92854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727DB42-A8AC-B9F4-24FD-041A959B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01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3DC0032-6FE6-2478-9846-640FD10A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1473B15-1E12-596E-8F74-816D1708F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31A92FA-685C-E30F-FBE5-90B97FD4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8A643C5-7112-CA23-A5C6-B92C5958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CDC8122-0B1D-7E4F-C472-C8D3D9B4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55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818D8D3-E0DC-9044-7C31-5DDBA98D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C69A03D-B94F-327C-3FF9-82BC38991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106A1AB5-D02B-43C5-B043-BF16FF6DC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C128414-38A4-58FE-A730-DC908830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32AF332-125B-7BE2-448E-42C03D5C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7676F68-4069-3286-67C1-B17E9952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141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758AEAF-73ED-8630-AF52-ED421FE8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1686BD6-385B-F147-2EBF-8DDEAB46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F3D32572-9DE8-18F7-E8AA-53A0C1FBC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26E7ADC-ED33-168D-77B6-3CF327387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9580256-D31F-CDF8-1E3A-AD725A4B3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11DF923C-E2AD-7757-EC69-59E28F3C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EFDAE697-0D2A-BAE6-8C88-6AD73587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CE7C4E90-6F10-C9E4-79DE-D20B6F7C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72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0D083FC-E35E-68F7-D6F3-8EFA8C5C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B31C1DB0-AC09-08A9-E979-12794340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099C8B86-832C-743B-BE67-25E51995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0B3B93E-4F3D-EAC6-E677-45E3A61F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020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F6307E92-BC28-05D4-B532-8C6F355A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D0D365C-421F-11C3-50D9-D7B309B9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CE3642D-FDDB-2179-625A-D2C9209F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7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90E0D72-6118-A079-A84B-AF37C559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6C694D8-B678-468E-D04E-07EF79C3A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DC5C36F-9D36-6BDB-B0B7-F889CA405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650E1A9-5387-C057-1AED-55BBB1C0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B446E27-3CFD-AE7A-166D-EA9DD2E5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F67575A-FB32-CF39-4E5B-69535CFB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694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BCF5B7D-D516-C3B9-C4E2-12A73C4B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2B20AFE7-7204-B8A0-038B-0A6D82F7E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8E58AA2-A0B1-9606-8619-BA645E988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D20FB2B-1FDF-1CD6-9363-EEB094BF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89B0C11E-6ED9-31C8-F552-BA1C370D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537E2518-31CB-BF1C-B835-DDC31F50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19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110A7921-3F43-ACAA-40B8-5CB9E171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E7A8BD7-E505-8337-6783-BD31B476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0C08583-3874-C7DB-60ED-FA43D5426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C92D-BFEF-4B1F-9972-6D4D1E5BE20D}" type="datetimeFigureOut">
              <a:rPr lang="zh-HK" altLang="en-US" smtClean="0"/>
              <a:t>14/11/2025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2F7DD9D-50F9-1306-78E1-EE568A6D3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A7D74B8-044A-040C-42F9-3C991F2BD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20C5-0C93-43E2-A009-33035D400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53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符號 的圖片&#10;&#10;自動產生的描述">
            <a:extLst>
              <a:ext uri="{FF2B5EF4-FFF2-40B4-BE49-F238E27FC236}">
                <a16:creationId xmlns:a16="http://schemas.microsoft.com/office/drawing/2014/main" xmlns="" id="{03665D9D-A6C4-1514-D713-1846DE85B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C781D8C-F7E6-9522-224F-743E80F71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054" y="2137745"/>
            <a:ext cx="7039897" cy="805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kumimoji="1" lang="zh-TW" altLang="en-US" sz="133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源流明體 TTF Medium" panose="02020500000000000000" pitchFamily="18" charset="-120"/>
                <a:ea typeface="源流明體 TTF Medium" panose="02020500000000000000" pitchFamily="18" charset="-120"/>
                <a:cs typeface="+mn-cs"/>
              </a:rPr>
              <a:t>與</a:t>
            </a:r>
            <a:r>
              <a:rPr kumimoji="1" lang="zh-TW" altLang="en-US" sz="7200" b="1" dirty="0">
                <a:effectLst>
                  <a:glow rad="127000">
                    <a:srgbClr val="FFC000"/>
                  </a:glow>
                </a:effectLst>
                <a:latin typeface="源流明體 TTF Regular" panose="02020400000000000000" pitchFamily="18" charset="-120"/>
                <a:ea typeface="源流明體 TTF Regular" panose="02020400000000000000" pitchFamily="18" charset="-120"/>
                <a:cs typeface="+mn-cs"/>
              </a:rPr>
              <a:t>恩典匹配</a:t>
            </a:r>
            <a:endParaRPr kumimoji="1" lang="zh-HK" altLang="en-US" sz="7200" b="1" dirty="0">
              <a:effectLst>
                <a:glow rad="127000">
                  <a:srgbClr val="FFC000"/>
                </a:glow>
              </a:effectLst>
              <a:latin typeface="源流明體 TTF Regular" panose="02020400000000000000" pitchFamily="18" charset="-120"/>
              <a:ea typeface="源流明體 TTF Regular" panose="020204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28DA9C33-D4BC-93F2-6AE8-732F9FC6FF29}"/>
              </a:ext>
            </a:extLst>
          </p:cNvPr>
          <p:cNvSpPr txBox="1"/>
          <p:nvPr/>
        </p:nvSpPr>
        <p:spPr>
          <a:xfrm>
            <a:off x="5583561" y="3644121"/>
            <a:ext cx="5955296" cy="203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8000"/>
              </a:lnSpc>
              <a:spcBef>
                <a:spcPts val="0"/>
              </a:spcBef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1270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講員：陳永就牧師</a:t>
            </a:r>
          </a:p>
          <a:p>
            <a:pPr lvl="0" algn="ctr">
              <a:lnSpc>
                <a:spcPts val="8000"/>
              </a:lnSpc>
              <a:spcBef>
                <a:spcPts val="0"/>
              </a:spcBef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1270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經文：羅馬書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1270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(P)" panose="03000500000000000000" pitchFamily="66" charset="-120"/>
                <a:ea typeface="華康古印體(P)" panose="03000500000000000000" pitchFamily="66" charset="-120"/>
              </a:rPr>
              <a:t>12 : 1-8</a:t>
            </a:r>
            <a:endParaRPr lang="zh-HK" altLang="en-US" sz="4800" b="1" dirty="0">
              <a:solidFill>
                <a:srgbClr val="FFFF00"/>
              </a:solidFill>
              <a:effectLst>
                <a:glow rad="1270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3AF72D89-0690-8985-D9DD-8E12CF832674}"/>
              </a:ext>
            </a:extLst>
          </p:cNvPr>
          <p:cNvSpPr txBox="1"/>
          <p:nvPr/>
        </p:nvSpPr>
        <p:spPr>
          <a:xfrm>
            <a:off x="0" y="176345"/>
            <a:ext cx="6169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Times New Roman"/>
                <a:ea typeface="標楷體" pitchFamily="65" charset="-120"/>
              </a:rPr>
              <a:t>證道講題</a:t>
            </a:r>
            <a:r>
              <a:rPr kumimoji="0" lang="en-US" altLang="zh-TW" sz="48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Times New Roman"/>
                <a:ea typeface="標楷體" pitchFamily="65" charset="-120"/>
              </a:rPr>
              <a:t>︰</a:t>
            </a:r>
          </a:p>
        </p:txBody>
      </p:sp>
    </p:spTree>
    <p:extLst>
      <p:ext uri="{BB962C8B-B14F-4D97-AF65-F5344CB8AC3E}">
        <p14:creationId xmlns:p14="http://schemas.microsoft.com/office/powerpoint/2010/main" val="171952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23C66ED-DBBF-12CA-7F5E-813E0E7D03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3002B52-2669-1ED7-2E0F-0627FC31DF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2E9EC0D-91EA-9D35-F655-335C580AB3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770627C-B480-1145-72DC-5B59DBE04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9F81D39-93D1-019C-74DC-4710F53346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7" name="內容版面配置區 6" descr="一張含有 文字, 戶外, 簽名、標誌, 天空 的圖片&#10;&#10;自動產生的描述">
            <a:extLst>
              <a:ext uri="{FF2B5EF4-FFF2-40B4-BE49-F238E27FC236}">
                <a16:creationId xmlns:a16="http://schemas.microsoft.com/office/drawing/2014/main" xmlns="" id="{58A781A1-49D1-9406-9075-F92B19479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3418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2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內容版面配置區 4" descr="一張含有 地圖 的圖片&#10;&#10;自動產生的描述">
            <a:extLst>
              <a:ext uri="{FF2B5EF4-FFF2-40B4-BE49-F238E27FC236}">
                <a16:creationId xmlns:a16="http://schemas.microsoft.com/office/drawing/2014/main" xmlns="" id="{E608B600-7B99-3F0D-3371-F4D2C580D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D31146F4-7911-251E-D859-55098C11A818}"/>
              </a:ext>
            </a:extLst>
          </p:cNvPr>
          <p:cNvSpPr txBox="1"/>
          <p:nvPr/>
        </p:nvSpPr>
        <p:spPr>
          <a:xfrm>
            <a:off x="357447" y="1659285"/>
            <a:ext cx="11563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AutoNum type="arabicPeriod"/>
            </a:pP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所以弟兄們，我憑著　神的仁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慈勸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你們，要把身體獻上，作聖潔而蒙　神悅納的活祭；這是你們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理所當然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的事奉（“理所當然的事奉”或譯：“屬靈的敬拜”）。</a:t>
            </a:r>
            <a:endParaRPr kumimoji="1" lang="en-US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7188" indent="-357188"/>
            <a:r>
              <a:rPr kumimoji="1"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不要模仿這個世代，倒要藉著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心意的更新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而改變過來，使你們可以察驗出甚麼是　神的旨意，就是察驗出甚麼是美好的、蒙他悅納的和完全的事。</a:t>
            </a:r>
            <a:endParaRPr kumimoji="1" lang="zh-HK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42DD1F6F-FC42-A04B-A21F-A9D2C14F0FAE}"/>
              </a:ext>
            </a:extLst>
          </p:cNvPr>
          <p:cNvSpPr txBox="1"/>
          <p:nvPr/>
        </p:nvSpPr>
        <p:spPr>
          <a:xfrm>
            <a:off x="357447" y="307571"/>
            <a:ext cx="283464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kumimoji="1"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12:1-2</a:t>
            </a:r>
          </a:p>
        </p:txBody>
      </p:sp>
    </p:spTree>
    <p:extLst>
      <p:ext uri="{BB962C8B-B14F-4D97-AF65-F5344CB8AC3E}">
        <p14:creationId xmlns:p14="http://schemas.microsoft.com/office/powerpoint/2010/main" val="230992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11B2B030-4738-4359-9E46-144B7C8BF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xmlns="" id="{E722B2DD-E14D-4972-9D98-5D6E61B1B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飛機, 天空, 戶外, 空中旅行 的圖片&#10;&#10;自動產生的描述">
            <a:extLst>
              <a:ext uri="{FF2B5EF4-FFF2-40B4-BE49-F238E27FC236}">
                <a16:creationId xmlns:a16="http://schemas.microsoft.com/office/drawing/2014/main" xmlns="" id="{813EF8A3-0C94-3ADE-EDA2-182212748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地圖 的圖片&#10;&#10;自動產生的描述">
            <a:extLst>
              <a:ext uri="{FF2B5EF4-FFF2-40B4-BE49-F238E27FC236}">
                <a16:creationId xmlns:a16="http://schemas.microsoft.com/office/drawing/2014/main" xmlns="" id="{E608B600-7B99-3F0D-3371-F4D2C580D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603A4668-A91B-CF81-DF58-7F4B6FE1F4F5}"/>
              </a:ext>
            </a:extLst>
          </p:cNvPr>
          <p:cNvSpPr txBox="1"/>
          <p:nvPr/>
        </p:nvSpPr>
        <p:spPr>
          <a:xfrm>
            <a:off x="272242" y="354936"/>
            <a:ext cx="615557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kumimoji="1"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12:3-5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00E43563-E7F3-5EBF-679C-05968B734588}"/>
              </a:ext>
            </a:extLst>
          </p:cNvPr>
          <p:cNvSpPr txBox="1"/>
          <p:nvPr/>
        </p:nvSpPr>
        <p:spPr>
          <a:xfrm>
            <a:off x="272242" y="1205119"/>
            <a:ext cx="1165998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r>
              <a:rPr kumimoji="1"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我憑著所賜給我的恩典，對你們各人說，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不可自視太高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，高於所當看的，反而應該照著　神分給各人信心的大小，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看得適中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就像一個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有許多肢體，各肢體都有不同的功用；</a:t>
            </a:r>
            <a:endParaRPr kumimoji="1" lang="en-US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照樣，我們大家在基督裡成為一個身體，也是互相作肢體。</a:t>
            </a:r>
            <a:endParaRPr kumimoji="1" lang="en-US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/>
            <a:endParaRPr kumimoji="1" lang="zh-HK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32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地圖 的圖片&#10;&#10;自動產生的描述">
            <a:extLst>
              <a:ext uri="{FF2B5EF4-FFF2-40B4-BE49-F238E27FC236}">
                <a16:creationId xmlns:a16="http://schemas.microsoft.com/office/drawing/2014/main" xmlns="" id="{E608B600-7B99-3F0D-3371-F4D2C580D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603A4668-A91B-CF81-DF58-7F4B6FE1F4F5}"/>
              </a:ext>
            </a:extLst>
          </p:cNvPr>
          <p:cNvSpPr txBox="1"/>
          <p:nvPr/>
        </p:nvSpPr>
        <p:spPr>
          <a:xfrm>
            <a:off x="266007" y="414060"/>
            <a:ext cx="615557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kumimoji="1"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12:6-8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00E43563-E7F3-5EBF-679C-05968B734588}"/>
              </a:ext>
            </a:extLst>
          </p:cNvPr>
          <p:cNvSpPr txBox="1"/>
          <p:nvPr/>
        </p:nvSpPr>
        <p:spPr>
          <a:xfrm>
            <a:off x="266007" y="1470604"/>
            <a:ext cx="1165998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pPr marL="449263" indent="-449263"/>
            <a:r>
              <a:rPr kumimoji="1"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照著所賜給我們的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恩典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，我們各有不同的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恩賜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kumimoji="1"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說預言的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，就應當照著信心的程度去說；</a:t>
            </a:r>
          </a:p>
          <a:p>
            <a:pPr marL="449263" indent="-449263"/>
            <a:endParaRPr kumimoji="1" lang="en-US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/>
            <a:r>
              <a:rPr kumimoji="1"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kumimoji="1"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服事人的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，就應當照著恩賜去服事；</a:t>
            </a:r>
            <a:r>
              <a:rPr kumimoji="1"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教導的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，就應當照著恩賜教導；</a:t>
            </a:r>
            <a:endParaRPr kumimoji="1" lang="en-US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/>
            <a:endParaRPr kumimoji="1" lang="zh-TW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/>
            <a:r>
              <a:rPr kumimoji="1"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kumimoji="1"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勸慰的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，就應當照著恩賜勸慰；</a:t>
            </a:r>
            <a:r>
              <a:rPr kumimoji="1"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把財物分給人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的要真誠；</a:t>
            </a:r>
            <a:r>
              <a:rPr kumimoji="1"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領導的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要殷勤；</a:t>
            </a:r>
            <a:r>
              <a:rPr kumimoji="1"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行善的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要樂意。</a:t>
            </a:r>
            <a:endParaRPr kumimoji="1" lang="zh-HK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27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A4B55BB-11E1-2820-F000-A96625FA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10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029929CE-0E60-F8D8-0D45-4C5846A8B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79408"/>
              </p:ext>
            </p:extLst>
          </p:nvPr>
        </p:nvGraphicFramePr>
        <p:xfrm>
          <a:off x="226142" y="742335"/>
          <a:ext cx="11739715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659486">
                  <a:extLst>
                    <a:ext uri="{9D8B030D-6E8A-4147-A177-3AD203B41FA5}">
                      <a16:colId xmlns:a16="http://schemas.microsoft.com/office/drawing/2014/main" xmlns="" val="3410557737"/>
                    </a:ext>
                  </a:extLst>
                </a:gridCol>
                <a:gridCol w="10080229">
                  <a:extLst>
                    <a:ext uri="{9D8B030D-6E8A-4147-A177-3AD203B41FA5}">
                      <a16:colId xmlns:a16="http://schemas.microsoft.com/office/drawing/2014/main" xmlns="" val="2871515308"/>
                    </a:ext>
                  </a:extLst>
                </a:gridCol>
              </a:tblGrid>
              <a:tr h="757083">
                <a:tc>
                  <a:txBody>
                    <a:bodyPr/>
                    <a:lstStyle/>
                    <a:p>
                      <a:pPr algn="just"/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和修本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我憑著所賜我的恩對你們每一位說：不要把自己看得太高，要照著上帝所分給各人的信心來衡量，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看得合乎中道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470236"/>
                  </a:ext>
                </a:extLst>
              </a:tr>
              <a:tr h="765839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呂振中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我憑著賜給我的恩、對你們中間各人說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不要自高地評估、過於所評估的；所評估的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要合乎中道地評估</a:t>
                      </a:r>
                      <a:r>
                        <a:rPr lang="zh-TW" altLang="en-US" sz="24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照上帝所分給各人信心的分量而評估</a:t>
                      </a:r>
                      <a:r>
                        <a:rPr lang="zh-TW" alt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4224521"/>
                  </a:ext>
                </a:extLst>
              </a:tr>
              <a:tr h="777676">
                <a:tc>
                  <a:txBody>
                    <a:bodyPr/>
                    <a:lstStyle/>
                    <a:p>
                      <a:pPr algn="just"/>
                      <a:r>
                        <a:rPr lang="zh-TW" sz="2400" b="1" ker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環聖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我憑著賜給我的恩典對你們中間每個人說，不要自視過高，過於應有的評價，倒要按照神分配給每個人信心的分量，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存謙謹自抑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的態度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3665899"/>
                  </a:ext>
                </a:extLst>
              </a:tr>
              <a:tr h="855406">
                <a:tc>
                  <a:txBody>
                    <a:bodyPr/>
                    <a:lstStyle/>
                    <a:p>
                      <a:pPr algn="just"/>
                      <a:r>
                        <a:rPr lang="zh-TW" sz="2400" b="1" ker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新漢語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我藉着神賜我的恩典，對你們各人說：不要對自己評價過高，超過所應有的評價，倒要按着神量給各人的信心，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中肯地評價自己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2758711"/>
                  </a:ext>
                </a:extLst>
              </a:tr>
              <a:tr h="560437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b="1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ὡ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ς</a:t>
                      </a:r>
                      <a:r>
                        <a:rPr 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ο</a:t>
                      </a:r>
                      <a:r>
                        <a:rPr 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̔ 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θεο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̀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ς</a:t>
                      </a:r>
                      <a:r>
                        <a:rPr 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ε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̓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με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ρισεν</a:t>
                      </a:r>
                      <a:r>
                        <a:rPr 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με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τρον</a:t>
                      </a:r>
                      <a:r>
                        <a:rPr 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π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ι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400" b="1" kern="0" dirty="0" err="1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Verdana" panose="020B0604030504040204" pitchFamily="34" charset="0"/>
                        </a:rPr>
                        <a:t>στεως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神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分配</a:t>
                      </a:r>
                      <a:r>
                        <a:rPr lang="en-US" alt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量度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信心</a:t>
                      </a:r>
                      <a:endParaRPr lang="en-US" altLang="zh-TW" sz="2400" b="1" kern="0" dirty="0">
                        <a:solidFill>
                          <a:srgbClr val="333333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en-US" sz="24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333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13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蜂, 膜翅昆蟲, 無脊椎動物, 黃蜂 的圖片&#10;&#10;自動產生的描述">
            <a:extLst>
              <a:ext uri="{FF2B5EF4-FFF2-40B4-BE49-F238E27FC236}">
                <a16:creationId xmlns:a16="http://schemas.microsoft.com/office/drawing/2014/main" xmlns="" id="{C95A60EE-FECC-68C4-9103-BC17AF204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58" y="96284"/>
            <a:ext cx="9901084" cy="6761716"/>
          </a:xfrm>
        </p:spPr>
      </p:pic>
    </p:spTree>
    <p:extLst>
      <p:ext uri="{BB962C8B-B14F-4D97-AF65-F5344CB8AC3E}">
        <p14:creationId xmlns:p14="http://schemas.microsoft.com/office/powerpoint/2010/main" val="149455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xmlns="" id="{379001F4-1880-4DF8-A2BB-4800D7385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0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335</Words>
  <Application>Microsoft Office PowerPoint</Application>
  <PresentationFormat>自訂</PresentationFormat>
  <Paragraphs>42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與恩典匹配</vt:lpstr>
      <vt:lpstr>PowerPoint 簡報</vt:lpstr>
      <vt:lpstr>PowerPoint 簡報</vt:lpstr>
      <vt:lpstr>PowerPoint 簡報</vt:lpstr>
      <vt:lpstr>PowerPoint 簡報</vt:lpstr>
      <vt:lpstr>PowerPoint 簡報</vt:lpstr>
      <vt:lpstr>                          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Cyan Cheung</dc:creator>
  <cp:lastModifiedBy>Andrew</cp:lastModifiedBy>
  <cp:revision>13</cp:revision>
  <cp:lastPrinted>2023-09-13T02:54:32Z</cp:lastPrinted>
  <dcterms:created xsi:type="dcterms:W3CDTF">2023-09-13T01:18:52Z</dcterms:created>
  <dcterms:modified xsi:type="dcterms:W3CDTF">2025-11-14T07:19:24Z</dcterms:modified>
</cp:coreProperties>
</file>