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7" r:id="rId24"/>
  </p:sldIdLst>
  <p:sldSz cx="18288000" cy="10287000"/>
  <p:notesSz cx="6858000" cy="9144000"/>
  <p:embeddedFontLst>
    <p:embeddedFont>
      <p:font typeface="Canva Sans Bold" panose="020B0604020202020204" charset="0"/>
      <p:regular r:id="rId25"/>
    </p:embeddedFont>
    <p:embeddedFont>
      <p:font typeface="Open Sans" panose="020B0604020202020204" charset="0"/>
      <p:regular r:id="rId26"/>
    </p:embeddedFont>
    <p:embeddedFont>
      <p:font typeface="Canva Sans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3" d="100"/>
          <a:sy n="33" d="100"/>
        </p:scale>
        <p:origin x="-79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3600" y="-647700"/>
            <a:ext cx="13716000" cy="10934700"/>
          </a:xfrm>
          <a:custGeom>
            <a:avLst/>
            <a:gdLst/>
            <a:ahLst/>
            <a:cxnLst/>
            <a:rect l="l" t="t" r="r" b="b"/>
            <a:pathLst>
              <a:path w="11406956" h="10287000">
                <a:moveTo>
                  <a:pt x="0" y="0"/>
                </a:moveTo>
                <a:lnTo>
                  <a:pt x="11406956" y="0"/>
                </a:lnTo>
                <a:lnTo>
                  <a:pt x="1140695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81400" y="2544229"/>
            <a:ext cx="11107618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35"/>
              </a:lnSpc>
            </a:pPr>
            <a:r>
              <a:rPr lang="en-US" sz="11739" b="1" dirty="0" err="1">
                <a:solidFill>
                  <a:srgbClr val="FFFFF9"/>
                </a:solidFill>
                <a:latin typeface="Safira March"/>
                <a:ea typeface="Safira March"/>
                <a:cs typeface="Safira March"/>
                <a:sym typeface="Safira March"/>
              </a:rPr>
              <a:t>不吃老本的信仰</a:t>
            </a:r>
            <a:endParaRPr lang="en-US" sz="11739" b="1" dirty="0">
              <a:solidFill>
                <a:srgbClr val="FFFFF9"/>
              </a:solidFill>
              <a:latin typeface="Safira March"/>
              <a:ea typeface="Safira March"/>
              <a:cs typeface="Safira March"/>
              <a:sym typeface="Safira March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961957" y="6191293"/>
            <a:ext cx="701774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 dirty="0">
                <a:solidFill>
                  <a:srgbClr val="FFFFF9"/>
                </a:solidFill>
                <a:latin typeface="Canva Sans"/>
                <a:ea typeface="Canva Sans"/>
                <a:cs typeface="Canva Sans"/>
                <a:sym typeface="Canva Sans"/>
              </a:rPr>
              <a:t>路加福音</a:t>
            </a:r>
            <a:r>
              <a:rPr lang="en-US" sz="5999" dirty="0">
                <a:solidFill>
                  <a:srgbClr val="FFFFF9"/>
                </a:solidFill>
                <a:latin typeface="Canva Sans"/>
                <a:ea typeface="Canva Sans"/>
                <a:cs typeface="Canva Sans"/>
                <a:sym typeface="Canva Sans"/>
              </a:rPr>
              <a:t>3章7至14節</a:t>
            </a:r>
          </a:p>
        </p:txBody>
      </p:sp>
    </p:spTree>
    <p:extLst>
      <p:ext uri="{BB962C8B-B14F-4D97-AF65-F5344CB8AC3E}">
        <p14:creationId xmlns:p14="http://schemas.microsoft.com/office/powerpoint/2010/main" val="1344394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72493" y="6022291"/>
            <a:ext cx="6203711" cy="4083170"/>
          </a:xfrm>
          <a:custGeom>
            <a:avLst/>
            <a:gdLst/>
            <a:ahLst/>
            <a:cxnLst/>
            <a:rect l="l" t="t" r="r" b="b"/>
            <a:pathLst>
              <a:path w="6203711" h="4083170">
                <a:moveTo>
                  <a:pt x="0" y="0"/>
                </a:moveTo>
                <a:lnTo>
                  <a:pt x="6203712" y="0"/>
                </a:lnTo>
                <a:lnTo>
                  <a:pt x="6203712" y="4083170"/>
                </a:lnTo>
                <a:lnTo>
                  <a:pt x="0" y="408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3664">
            <a:off x="3028683" y="4008036"/>
            <a:ext cx="6642308" cy="5305544"/>
          </a:xfrm>
          <a:custGeom>
            <a:avLst/>
            <a:gdLst/>
            <a:ahLst/>
            <a:cxnLst/>
            <a:rect l="l" t="t" r="r" b="b"/>
            <a:pathLst>
              <a:path w="6642308" h="5305544">
                <a:moveTo>
                  <a:pt x="0" y="0"/>
                </a:moveTo>
                <a:lnTo>
                  <a:pt x="6642308" y="0"/>
                </a:lnTo>
                <a:lnTo>
                  <a:pt x="6642308" y="5305544"/>
                </a:lnTo>
                <a:lnTo>
                  <a:pt x="0" y="5305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301063">
            <a:off x="4153201" y="5476413"/>
            <a:ext cx="4384941" cy="2870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μετάνοια</a:t>
            </a:r>
          </a:p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Repentance</a:t>
            </a:r>
          </a:p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懊悔、後悔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7270" y="1493949"/>
            <a:ext cx="16394929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他就來到約旦河一帶地方，宣講</a:t>
            </a:r>
            <a:r>
              <a:rPr lang="en-US" sz="4999" b="1" dirty="0" err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悔改</a:t>
            </a:r>
            <a:r>
              <a:rPr lang="en-US" sz="4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的洗禮，</a:t>
            </a:r>
            <a:r>
              <a:rPr lang="en-US" sz="4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使罪得赦</a:t>
            </a:r>
            <a:r>
              <a:rPr lang="en-US" sz="4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</a:p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(路3:3)</a:t>
            </a:r>
          </a:p>
          <a:p>
            <a:pPr algn="l">
              <a:lnSpc>
                <a:spcPts val="6999"/>
              </a:lnSpc>
              <a:spcBef>
                <a:spcPct val="0"/>
              </a:spcBef>
            </a:pPr>
            <a:endParaRPr lang="en-US" sz="4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72493" y="6022291"/>
            <a:ext cx="6203711" cy="4083170"/>
          </a:xfrm>
          <a:custGeom>
            <a:avLst/>
            <a:gdLst/>
            <a:ahLst/>
            <a:cxnLst/>
            <a:rect l="l" t="t" r="r" b="b"/>
            <a:pathLst>
              <a:path w="6203711" h="4083170">
                <a:moveTo>
                  <a:pt x="0" y="0"/>
                </a:moveTo>
                <a:lnTo>
                  <a:pt x="6203712" y="0"/>
                </a:lnTo>
                <a:lnTo>
                  <a:pt x="6203712" y="4083170"/>
                </a:lnTo>
                <a:lnTo>
                  <a:pt x="0" y="408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3664">
            <a:off x="3028683" y="4008036"/>
            <a:ext cx="6642308" cy="5305544"/>
          </a:xfrm>
          <a:custGeom>
            <a:avLst/>
            <a:gdLst/>
            <a:ahLst/>
            <a:cxnLst/>
            <a:rect l="l" t="t" r="r" b="b"/>
            <a:pathLst>
              <a:path w="6642308" h="5305544">
                <a:moveTo>
                  <a:pt x="0" y="0"/>
                </a:moveTo>
                <a:lnTo>
                  <a:pt x="6642308" y="0"/>
                </a:lnTo>
                <a:lnTo>
                  <a:pt x="6642308" y="5305544"/>
                </a:lnTo>
                <a:lnTo>
                  <a:pt x="0" y="5305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301063">
            <a:off x="4153201" y="5476413"/>
            <a:ext cx="4384941" cy="2870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μετάνοια</a:t>
            </a:r>
          </a:p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Repentance</a:t>
            </a:r>
          </a:p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懊悔、後悔</a:t>
            </a:r>
          </a:p>
        </p:txBody>
      </p:sp>
      <p:sp>
        <p:nvSpPr>
          <p:cNvPr id="5" name="Freeform 5"/>
          <p:cNvSpPr/>
          <p:nvPr/>
        </p:nvSpPr>
        <p:spPr>
          <a:xfrm rot="859177">
            <a:off x="3375841" y="4702549"/>
            <a:ext cx="6472393" cy="5184960"/>
          </a:xfrm>
          <a:custGeom>
            <a:avLst/>
            <a:gdLst/>
            <a:ahLst/>
            <a:cxnLst/>
            <a:rect l="l" t="t" r="r" b="b"/>
            <a:pathLst>
              <a:path w="6472393" h="5184960">
                <a:moveTo>
                  <a:pt x="0" y="0"/>
                </a:moveTo>
                <a:lnTo>
                  <a:pt x="6472393" y="0"/>
                </a:lnTo>
                <a:lnTo>
                  <a:pt x="6472393" y="5184961"/>
                </a:lnTo>
                <a:lnTo>
                  <a:pt x="0" y="51849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07270" y="1493949"/>
            <a:ext cx="16166329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他就來到約旦河一帶地方，宣講</a:t>
            </a:r>
            <a:r>
              <a:rPr lang="en-US" sz="4999" b="1" dirty="0" err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悔改</a:t>
            </a:r>
            <a:r>
              <a:rPr lang="en-US" sz="4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的洗禮，</a:t>
            </a:r>
            <a:r>
              <a:rPr lang="en-US" sz="4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使罪得赦</a:t>
            </a:r>
            <a:r>
              <a:rPr lang="en-US" sz="4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</a:p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(路3:3)</a:t>
            </a:r>
          </a:p>
          <a:p>
            <a:pPr algn="l">
              <a:lnSpc>
                <a:spcPts val="6999"/>
              </a:lnSpc>
              <a:spcBef>
                <a:spcPct val="0"/>
              </a:spcBef>
            </a:pPr>
            <a:endParaRPr lang="en-US" sz="4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 rot="-324270">
            <a:off x="3736447" y="6467928"/>
            <a:ext cx="5745978" cy="92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change of mind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792" r="-69487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55323" y="1750386"/>
            <a:ext cx="14577353" cy="6914167"/>
            <a:chOff x="0" y="0"/>
            <a:chExt cx="894755" cy="424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4755" cy="424390"/>
            </a:xfrm>
            <a:custGeom>
              <a:avLst/>
              <a:gdLst/>
              <a:ahLst/>
              <a:cxnLst/>
              <a:rect l="l" t="t" r="r" b="b"/>
              <a:pathLst>
                <a:path w="894755" h="424390">
                  <a:moveTo>
                    <a:pt x="23899" y="0"/>
                  </a:moveTo>
                  <a:lnTo>
                    <a:pt x="870856" y="0"/>
                  </a:lnTo>
                  <a:cubicBezTo>
                    <a:pt x="877194" y="0"/>
                    <a:pt x="883273" y="2518"/>
                    <a:pt x="887755" y="7000"/>
                  </a:cubicBezTo>
                  <a:cubicBezTo>
                    <a:pt x="892237" y="11482"/>
                    <a:pt x="894755" y="17561"/>
                    <a:pt x="894755" y="23899"/>
                  </a:cubicBezTo>
                  <a:lnTo>
                    <a:pt x="894755" y="400491"/>
                  </a:lnTo>
                  <a:cubicBezTo>
                    <a:pt x="894755" y="413690"/>
                    <a:pt x="884055" y="424390"/>
                    <a:pt x="870856" y="424390"/>
                  </a:cubicBezTo>
                  <a:lnTo>
                    <a:pt x="23899" y="424390"/>
                  </a:lnTo>
                  <a:cubicBezTo>
                    <a:pt x="17561" y="424390"/>
                    <a:pt x="11482" y="421872"/>
                    <a:pt x="7000" y="417390"/>
                  </a:cubicBezTo>
                  <a:cubicBezTo>
                    <a:pt x="2518" y="412908"/>
                    <a:pt x="0" y="406829"/>
                    <a:pt x="0" y="400491"/>
                  </a:cubicBezTo>
                  <a:lnTo>
                    <a:pt x="0" y="23899"/>
                  </a:lnTo>
                  <a:cubicBezTo>
                    <a:pt x="0" y="17561"/>
                    <a:pt x="2518" y="11482"/>
                    <a:pt x="7000" y="7000"/>
                  </a:cubicBezTo>
                  <a:cubicBezTo>
                    <a:pt x="11482" y="2518"/>
                    <a:pt x="17561" y="0"/>
                    <a:pt x="23899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94755" cy="46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00400" y="2355133"/>
            <a:ext cx="11529156" cy="6309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endParaRPr dirty="0"/>
          </a:p>
          <a:p>
            <a:pPr algn="l">
              <a:lnSpc>
                <a:spcPts val="8250"/>
              </a:lnSpc>
            </a:pPr>
            <a:endParaRPr dirty="0"/>
          </a:p>
          <a:p>
            <a:pPr algn="l">
              <a:lnSpc>
                <a:spcPts val="8250"/>
              </a:lnSpc>
            </a:pP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              </a:t>
            </a:r>
            <a:r>
              <a:rPr lang="en-US" sz="5500" spc="5" dirty="0" err="1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我告訴你們，上帝能從這些石頭中，給亞伯拉罕興起子孫來</a:t>
            </a: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。</a:t>
            </a:r>
          </a:p>
          <a:p>
            <a:pPr algn="l">
              <a:lnSpc>
                <a:spcPts val="8250"/>
              </a:lnSpc>
            </a:pP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(8節)</a:t>
            </a:r>
          </a:p>
          <a:p>
            <a:pPr algn="ctr">
              <a:lnSpc>
                <a:spcPts val="7700"/>
              </a:lnSpc>
            </a:pPr>
            <a:endParaRPr lang="en-US" sz="5500" spc="5" dirty="0">
              <a:solidFill>
                <a:srgbClr val="2D2D1E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792" r="-69487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55323" y="1750386"/>
            <a:ext cx="14577353" cy="6914167"/>
            <a:chOff x="0" y="0"/>
            <a:chExt cx="894755" cy="424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4755" cy="424390"/>
            </a:xfrm>
            <a:custGeom>
              <a:avLst/>
              <a:gdLst/>
              <a:ahLst/>
              <a:cxnLst/>
              <a:rect l="l" t="t" r="r" b="b"/>
              <a:pathLst>
                <a:path w="894755" h="424390">
                  <a:moveTo>
                    <a:pt x="23899" y="0"/>
                  </a:moveTo>
                  <a:lnTo>
                    <a:pt x="870856" y="0"/>
                  </a:lnTo>
                  <a:cubicBezTo>
                    <a:pt x="877194" y="0"/>
                    <a:pt x="883273" y="2518"/>
                    <a:pt x="887755" y="7000"/>
                  </a:cubicBezTo>
                  <a:cubicBezTo>
                    <a:pt x="892237" y="11482"/>
                    <a:pt x="894755" y="17561"/>
                    <a:pt x="894755" y="23899"/>
                  </a:cubicBezTo>
                  <a:lnTo>
                    <a:pt x="894755" y="400491"/>
                  </a:lnTo>
                  <a:cubicBezTo>
                    <a:pt x="894755" y="413690"/>
                    <a:pt x="884055" y="424390"/>
                    <a:pt x="870856" y="424390"/>
                  </a:cubicBezTo>
                  <a:lnTo>
                    <a:pt x="23899" y="424390"/>
                  </a:lnTo>
                  <a:cubicBezTo>
                    <a:pt x="17561" y="424390"/>
                    <a:pt x="11482" y="421872"/>
                    <a:pt x="7000" y="417390"/>
                  </a:cubicBezTo>
                  <a:cubicBezTo>
                    <a:pt x="2518" y="412908"/>
                    <a:pt x="0" y="406829"/>
                    <a:pt x="0" y="400491"/>
                  </a:cubicBezTo>
                  <a:lnTo>
                    <a:pt x="0" y="23899"/>
                  </a:lnTo>
                  <a:cubicBezTo>
                    <a:pt x="0" y="17561"/>
                    <a:pt x="2518" y="11482"/>
                    <a:pt x="7000" y="7000"/>
                  </a:cubicBezTo>
                  <a:cubicBezTo>
                    <a:pt x="11482" y="2518"/>
                    <a:pt x="17561" y="0"/>
                    <a:pt x="23899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94755" cy="46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0192" y="2466931"/>
            <a:ext cx="12528407" cy="6309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5500" b="1" spc="5" dirty="0" err="1" smtClean="0">
                <a:solidFill>
                  <a:srgbClr val="0070C0"/>
                </a:solidFill>
                <a:latin typeface="Garet Bold"/>
                <a:ea typeface="Garet Bold"/>
                <a:cs typeface="Garet Bold"/>
                <a:sym typeface="Garet Bold"/>
              </a:rPr>
              <a:t>你們要結出果子來</a:t>
            </a:r>
            <a:r>
              <a:rPr lang="en-US" altLang="zh-HK" sz="6000" spc="4" dirty="0">
                <a:solidFill>
                  <a:srgbClr val="0070C0"/>
                </a:solidFill>
                <a:latin typeface="Garet"/>
                <a:ea typeface="Garet"/>
                <a:cs typeface="Garet"/>
                <a:sym typeface="Garet"/>
              </a:rPr>
              <a:t> ， </a:t>
            </a:r>
            <a:r>
              <a:rPr lang="en-US" sz="5500" b="1" spc="5" dirty="0" err="1" smtClean="0">
                <a:solidFill>
                  <a:srgbClr val="0070C0"/>
                </a:solidFill>
                <a:latin typeface="Garet Bold"/>
                <a:ea typeface="Garet Bold"/>
                <a:cs typeface="Garet Bold"/>
                <a:sym typeface="Garet Bold"/>
              </a:rPr>
              <a:t>與悔改的心相稱</a:t>
            </a:r>
            <a:r>
              <a:rPr lang="en-US" sz="5500" b="1" spc="5" dirty="0" err="1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。</a:t>
            </a:r>
            <a:r>
              <a:rPr lang="en-US" sz="5500" spc="5" dirty="0" err="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不要自己心裏說</a:t>
            </a:r>
            <a:r>
              <a:rPr lang="en-US" sz="5500" spc="5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：『</a:t>
            </a:r>
            <a:r>
              <a:rPr lang="en-US" sz="5500" spc="5" dirty="0" err="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有亞伯拉罕為我們的祖宗</a:t>
            </a:r>
            <a:r>
              <a:rPr lang="en-US" sz="5500" spc="5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。』</a:t>
            </a:r>
            <a:r>
              <a:rPr lang="en-US" sz="5500" spc="5" dirty="0" err="1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我告訴你們，上帝能從這些石頭中，給亞伯拉罕興起子孫來</a:t>
            </a: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。</a:t>
            </a:r>
          </a:p>
          <a:p>
            <a:pPr algn="l">
              <a:lnSpc>
                <a:spcPts val="8250"/>
              </a:lnSpc>
            </a:pP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(8節)</a:t>
            </a:r>
          </a:p>
          <a:p>
            <a:pPr algn="ctr">
              <a:lnSpc>
                <a:spcPts val="7700"/>
              </a:lnSpc>
            </a:pPr>
            <a:endParaRPr lang="en-US" sz="5500" spc="5" dirty="0">
              <a:solidFill>
                <a:srgbClr val="2D2D1E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86818" y="4585818"/>
            <a:ext cx="5701182" cy="5701182"/>
          </a:xfrm>
          <a:custGeom>
            <a:avLst/>
            <a:gdLst/>
            <a:ahLst/>
            <a:cxnLst/>
            <a:rect l="l" t="t" r="r" b="b"/>
            <a:pathLst>
              <a:path w="5701182" h="5701182">
                <a:moveTo>
                  <a:pt x="0" y="0"/>
                </a:moveTo>
                <a:lnTo>
                  <a:pt x="5701182" y="0"/>
                </a:lnTo>
                <a:lnTo>
                  <a:pt x="5701182" y="5701182"/>
                </a:lnTo>
                <a:lnTo>
                  <a:pt x="0" y="5701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409521"/>
            <a:ext cx="15735300" cy="420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耶穌又對眾人說</a:t>
            </a:r>
            <a:r>
              <a:rPr lang="en-US" sz="5499" spc="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：「</a:t>
            </a:r>
            <a:r>
              <a:rPr lang="en-US" sz="5499" spc="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若有人要跟從我，就當捨己，天天背起他的十字架來跟從我</a:t>
            </a:r>
            <a:r>
              <a:rPr lang="en-US" sz="5499" spc="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</a:p>
          <a:p>
            <a:pPr algn="l">
              <a:lnSpc>
                <a:spcPts val="8249"/>
              </a:lnSpc>
            </a:pPr>
            <a:r>
              <a:rPr lang="en-US" sz="5499" spc="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(路9:23)</a:t>
            </a:r>
          </a:p>
          <a:p>
            <a:pPr algn="l">
              <a:lnSpc>
                <a:spcPts val="8249"/>
              </a:lnSpc>
            </a:pPr>
            <a:endParaRPr lang="en-US" sz="5499" spc="5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40" b="-674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55323" y="1686417"/>
            <a:ext cx="14577353" cy="6914167"/>
            <a:chOff x="0" y="0"/>
            <a:chExt cx="894755" cy="424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4755" cy="424390"/>
            </a:xfrm>
            <a:custGeom>
              <a:avLst/>
              <a:gdLst/>
              <a:ahLst/>
              <a:cxnLst/>
              <a:rect l="l" t="t" r="r" b="b"/>
              <a:pathLst>
                <a:path w="894755" h="424390">
                  <a:moveTo>
                    <a:pt x="23899" y="0"/>
                  </a:moveTo>
                  <a:lnTo>
                    <a:pt x="870856" y="0"/>
                  </a:lnTo>
                  <a:cubicBezTo>
                    <a:pt x="877194" y="0"/>
                    <a:pt x="883273" y="2518"/>
                    <a:pt x="887755" y="7000"/>
                  </a:cubicBezTo>
                  <a:cubicBezTo>
                    <a:pt x="892237" y="11482"/>
                    <a:pt x="894755" y="17561"/>
                    <a:pt x="894755" y="23899"/>
                  </a:cubicBezTo>
                  <a:lnTo>
                    <a:pt x="894755" y="400491"/>
                  </a:lnTo>
                  <a:cubicBezTo>
                    <a:pt x="894755" y="413690"/>
                    <a:pt x="884055" y="424390"/>
                    <a:pt x="870856" y="424390"/>
                  </a:cubicBezTo>
                  <a:lnTo>
                    <a:pt x="23899" y="424390"/>
                  </a:lnTo>
                  <a:cubicBezTo>
                    <a:pt x="17561" y="424390"/>
                    <a:pt x="11482" y="421872"/>
                    <a:pt x="7000" y="417390"/>
                  </a:cubicBezTo>
                  <a:cubicBezTo>
                    <a:pt x="2518" y="412908"/>
                    <a:pt x="0" y="406829"/>
                    <a:pt x="0" y="400491"/>
                  </a:cubicBezTo>
                  <a:lnTo>
                    <a:pt x="0" y="23899"/>
                  </a:lnTo>
                  <a:cubicBezTo>
                    <a:pt x="0" y="17561"/>
                    <a:pt x="2518" y="11482"/>
                    <a:pt x="7000" y="7000"/>
                  </a:cubicBezTo>
                  <a:cubicBezTo>
                    <a:pt x="11482" y="2518"/>
                    <a:pt x="17561" y="0"/>
                    <a:pt x="23899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94755" cy="46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58100" y="2229085"/>
            <a:ext cx="13674576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5500" spc="5" dirty="0" err="1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眾人問他說</a:t>
            </a: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：「</a:t>
            </a:r>
            <a:r>
              <a:rPr lang="en-US" sz="5500" spc="5" dirty="0" err="1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這樣，我們當做甚麼呢</a:t>
            </a: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？」</a:t>
            </a:r>
          </a:p>
          <a:p>
            <a:pPr algn="l">
              <a:lnSpc>
                <a:spcPts val="8250"/>
              </a:lnSpc>
            </a:pP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(10節)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40" b="-674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55323" y="1686417"/>
            <a:ext cx="14577353" cy="6914167"/>
            <a:chOff x="0" y="0"/>
            <a:chExt cx="894755" cy="424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4755" cy="424390"/>
            </a:xfrm>
            <a:custGeom>
              <a:avLst/>
              <a:gdLst/>
              <a:ahLst/>
              <a:cxnLst/>
              <a:rect l="l" t="t" r="r" b="b"/>
              <a:pathLst>
                <a:path w="894755" h="424390">
                  <a:moveTo>
                    <a:pt x="23899" y="0"/>
                  </a:moveTo>
                  <a:lnTo>
                    <a:pt x="870856" y="0"/>
                  </a:lnTo>
                  <a:cubicBezTo>
                    <a:pt x="877194" y="0"/>
                    <a:pt x="883273" y="2518"/>
                    <a:pt x="887755" y="7000"/>
                  </a:cubicBezTo>
                  <a:cubicBezTo>
                    <a:pt x="892237" y="11482"/>
                    <a:pt x="894755" y="17561"/>
                    <a:pt x="894755" y="23899"/>
                  </a:cubicBezTo>
                  <a:lnTo>
                    <a:pt x="894755" y="400491"/>
                  </a:lnTo>
                  <a:cubicBezTo>
                    <a:pt x="894755" y="413690"/>
                    <a:pt x="884055" y="424390"/>
                    <a:pt x="870856" y="424390"/>
                  </a:cubicBezTo>
                  <a:lnTo>
                    <a:pt x="23899" y="424390"/>
                  </a:lnTo>
                  <a:cubicBezTo>
                    <a:pt x="17561" y="424390"/>
                    <a:pt x="11482" y="421872"/>
                    <a:pt x="7000" y="417390"/>
                  </a:cubicBezTo>
                  <a:cubicBezTo>
                    <a:pt x="2518" y="412908"/>
                    <a:pt x="0" y="406829"/>
                    <a:pt x="0" y="400491"/>
                  </a:cubicBezTo>
                  <a:lnTo>
                    <a:pt x="0" y="23899"/>
                  </a:lnTo>
                  <a:cubicBezTo>
                    <a:pt x="0" y="17561"/>
                    <a:pt x="2518" y="11482"/>
                    <a:pt x="7000" y="7000"/>
                  </a:cubicBezTo>
                  <a:cubicBezTo>
                    <a:pt x="11482" y="2518"/>
                    <a:pt x="17561" y="0"/>
                    <a:pt x="23899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94755" cy="46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58100" y="2229085"/>
            <a:ext cx="12771799" cy="309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5500" spc="5" dirty="0" err="1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約翰回答說</a:t>
            </a: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：「</a:t>
            </a:r>
            <a:r>
              <a:rPr lang="en-US" sz="5500" spc="5" dirty="0" err="1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有兩件衣裳的，就分給那沒有的；有食物的，也當這樣行</a:t>
            </a: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。」</a:t>
            </a:r>
          </a:p>
          <a:p>
            <a:pPr algn="l">
              <a:lnSpc>
                <a:spcPts val="8250"/>
              </a:lnSpc>
            </a:pP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(11節)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08400" y="6365478"/>
            <a:ext cx="2964212" cy="3055889"/>
          </a:xfrm>
          <a:custGeom>
            <a:avLst/>
            <a:gdLst/>
            <a:ahLst/>
            <a:cxnLst/>
            <a:rect l="l" t="t" r="r" b="b"/>
            <a:pathLst>
              <a:path w="2964212" h="3055889">
                <a:moveTo>
                  <a:pt x="0" y="0"/>
                </a:moveTo>
                <a:lnTo>
                  <a:pt x="2964212" y="0"/>
                </a:lnTo>
                <a:lnTo>
                  <a:pt x="2964212" y="3055889"/>
                </a:lnTo>
                <a:lnTo>
                  <a:pt x="0" y="30558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1521" y="1388789"/>
            <a:ext cx="15111091" cy="561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4999" spc="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在耶和華－你上帝所賜你的地上，無論哪一座城裏，你弟兄中若有一個窮人，你不可忍著心、揝著手不幫補你窮乏的弟兄。總要向他鬆開手，照他所缺乏的借給他，補他的不足。</a:t>
            </a:r>
          </a:p>
          <a:p>
            <a:pPr algn="l">
              <a:lnSpc>
                <a:spcPts val="7499"/>
              </a:lnSpc>
            </a:pPr>
            <a:r>
              <a:rPr lang="en-US" sz="4999" spc="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(申15:7-8)</a:t>
            </a:r>
          </a:p>
          <a:p>
            <a:pPr algn="l">
              <a:lnSpc>
                <a:spcPts val="7499"/>
              </a:lnSpc>
            </a:pPr>
            <a:endParaRPr lang="en-US" sz="4999" spc="4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40" b="-674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55323" y="1686417"/>
            <a:ext cx="14577353" cy="6914167"/>
            <a:chOff x="0" y="0"/>
            <a:chExt cx="894755" cy="424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4755" cy="424390"/>
            </a:xfrm>
            <a:custGeom>
              <a:avLst/>
              <a:gdLst/>
              <a:ahLst/>
              <a:cxnLst/>
              <a:rect l="l" t="t" r="r" b="b"/>
              <a:pathLst>
                <a:path w="894755" h="424390">
                  <a:moveTo>
                    <a:pt x="23899" y="0"/>
                  </a:moveTo>
                  <a:lnTo>
                    <a:pt x="870856" y="0"/>
                  </a:lnTo>
                  <a:cubicBezTo>
                    <a:pt x="877194" y="0"/>
                    <a:pt x="883273" y="2518"/>
                    <a:pt x="887755" y="7000"/>
                  </a:cubicBezTo>
                  <a:cubicBezTo>
                    <a:pt x="892237" y="11482"/>
                    <a:pt x="894755" y="17561"/>
                    <a:pt x="894755" y="23899"/>
                  </a:cubicBezTo>
                  <a:lnTo>
                    <a:pt x="894755" y="400491"/>
                  </a:lnTo>
                  <a:cubicBezTo>
                    <a:pt x="894755" y="413690"/>
                    <a:pt x="884055" y="424390"/>
                    <a:pt x="870856" y="424390"/>
                  </a:cubicBezTo>
                  <a:lnTo>
                    <a:pt x="23899" y="424390"/>
                  </a:lnTo>
                  <a:cubicBezTo>
                    <a:pt x="17561" y="424390"/>
                    <a:pt x="11482" y="421872"/>
                    <a:pt x="7000" y="417390"/>
                  </a:cubicBezTo>
                  <a:cubicBezTo>
                    <a:pt x="2518" y="412908"/>
                    <a:pt x="0" y="406829"/>
                    <a:pt x="0" y="400491"/>
                  </a:cubicBezTo>
                  <a:lnTo>
                    <a:pt x="0" y="23899"/>
                  </a:lnTo>
                  <a:cubicBezTo>
                    <a:pt x="0" y="17561"/>
                    <a:pt x="2518" y="11482"/>
                    <a:pt x="7000" y="7000"/>
                  </a:cubicBezTo>
                  <a:cubicBezTo>
                    <a:pt x="11482" y="2518"/>
                    <a:pt x="17561" y="0"/>
                    <a:pt x="23899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94755" cy="46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43287" y="1943100"/>
            <a:ext cx="13001425" cy="623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5500" spc="5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又有稅吏來要受洗，問他說：「夫子，我們當做甚麼呢？」 約翰說：「除了例定的數目，不要多取。」又有兵丁問他說：「我們當做甚麼呢？」約翰說：「不要以強暴待人，也不要訛詐人，自己有錢糧就當知足。」(12-14節)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86818" y="4585818"/>
            <a:ext cx="5701182" cy="5701182"/>
          </a:xfrm>
          <a:custGeom>
            <a:avLst/>
            <a:gdLst/>
            <a:ahLst/>
            <a:cxnLst/>
            <a:rect l="l" t="t" r="r" b="b"/>
            <a:pathLst>
              <a:path w="5701182" h="5701182">
                <a:moveTo>
                  <a:pt x="0" y="0"/>
                </a:moveTo>
                <a:lnTo>
                  <a:pt x="5701182" y="0"/>
                </a:lnTo>
                <a:lnTo>
                  <a:pt x="5701182" y="5701182"/>
                </a:lnTo>
                <a:lnTo>
                  <a:pt x="0" y="5701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409521"/>
            <a:ext cx="15887700" cy="420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耶穌又對眾人說</a:t>
            </a:r>
            <a:r>
              <a:rPr lang="en-US" sz="5499" spc="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：「</a:t>
            </a:r>
            <a:r>
              <a:rPr lang="en-US" sz="5499" spc="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若有人要跟從我，就當捨己，天天背起他的十字架來跟從我</a:t>
            </a:r>
            <a:r>
              <a:rPr lang="en-US" sz="5499" spc="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</a:p>
          <a:p>
            <a:pPr algn="l">
              <a:lnSpc>
                <a:spcPts val="8249"/>
              </a:lnSpc>
            </a:pPr>
            <a:r>
              <a:rPr lang="en-US" sz="5499" spc="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(路9:23)</a:t>
            </a:r>
          </a:p>
          <a:p>
            <a:pPr algn="l">
              <a:lnSpc>
                <a:spcPts val="8249"/>
              </a:lnSpc>
            </a:pPr>
            <a:endParaRPr lang="en-US" sz="5499" spc="5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38" r="-2738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86818" y="4585818"/>
            <a:ext cx="5701182" cy="5701182"/>
          </a:xfrm>
          <a:custGeom>
            <a:avLst/>
            <a:gdLst/>
            <a:ahLst/>
            <a:cxnLst/>
            <a:rect l="l" t="t" r="r" b="b"/>
            <a:pathLst>
              <a:path w="5701182" h="5701182">
                <a:moveTo>
                  <a:pt x="0" y="0"/>
                </a:moveTo>
                <a:lnTo>
                  <a:pt x="5701182" y="0"/>
                </a:lnTo>
                <a:lnTo>
                  <a:pt x="5701182" y="5701182"/>
                </a:lnTo>
                <a:lnTo>
                  <a:pt x="0" y="5701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409521"/>
            <a:ext cx="15467398" cy="4095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耶穌又對眾人說</a:t>
            </a:r>
            <a:r>
              <a:rPr lang="en-US" sz="5499" spc="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：「</a:t>
            </a:r>
            <a:r>
              <a:rPr lang="en-US" sz="5499" spc="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若有人要跟從我，就當</a:t>
            </a:r>
            <a:r>
              <a:rPr lang="en-US" sz="5499" b="1" spc="5" dirty="0" err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捨己</a:t>
            </a:r>
            <a:r>
              <a:rPr lang="en-US" sz="5499" spc="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，天天背起他的十字架來跟從我</a:t>
            </a:r>
            <a:r>
              <a:rPr lang="en-US" sz="5499" spc="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</a:p>
          <a:p>
            <a:pPr algn="l">
              <a:lnSpc>
                <a:spcPts val="8249"/>
              </a:lnSpc>
            </a:pPr>
            <a:r>
              <a:rPr lang="en-US" sz="5499" spc="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(路9:23)</a:t>
            </a:r>
          </a:p>
          <a:p>
            <a:pPr algn="l">
              <a:lnSpc>
                <a:spcPts val="8249"/>
              </a:lnSpc>
            </a:pPr>
            <a:endParaRPr lang="en-US" sz="5499" spc="5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Freeform 4"/>
          <p:cNvSpPr/>
          <p:nvPr/>
        </p:nvSpPr>
        <p:spPr>
          <a:xfrm rot="-263664">
            <a:off x="4350728" y="4044270"/>
            <a:ext cx="6930380" cy="5535641"/>
          </a:xfrm>
          <a:custGeom>
            <a:avLst/>
            <a:gdLst/>
            <a:ahLst/>
            <a:cxnLst/>
            <a:rect l="l" t="t" r="r" b="b"/>
            <a:pathLst>
              <a:path w="6930380" h="5535641">
                <a:moveTo>
                  <a:pt x="0" y="0"/>
                </a:moveTo>
                <a:lnTo>
                  <a:pt x="6930380" y="0"/>
                </a:lnTo>
                <a:lnTo>
                  <a:pt x="6930380" y="5535641"/>
                </a:lnTo>
                <a:lnTo>
                  <a:pt x="0" y="55356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301063">
            <a:off x="4234018" y="5883516"/>
            <a:ext cx="7225057" cy="263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ἀρνησάσθω (ἑαυτὸν)</a:t>
            </a:r>
          </a:p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refuse to follow (oneself)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58" b="-2147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55323" y="1686417"/>
            <a:ext cx="14577353" cy="6914167"/>
            <a:chOff x="0" y="0"/>
            <a:chExt cx="894755" cy="424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4755" cy="424390"/>
            </a:xfrm>
            <a:custGeom>
              <a:avLst/>
              <a:gdLst/>
              <a:ahLst/>
              <a:cxnLst/>
              <a:rect l="l" t="t" r="r" b="b"/>
              <a:pathLst>
                <a:path w="894755" h="424390">
                  <a:moveTo>
                    <a:pt x="23899" y="0"/>
                  </a:moveTo>
                  <a:lnTo>
                    <a:pt x="870856" y="0"/>
                  </a:lnTo>
                  <a:cubicBezTo>
                    <a:pt x="877194" y="0"/>
                    <a:pt x="883273" y="2518"/>
                    <a:pt x="887755" y="7000"/>
                  </a:cubicBezTo>
                  <a:cubicBezTo>
                    <a:pt x="892237" y="11482"/>
                    <a:pt x="894755" y="17561"/>
                    <a:pt x="894755" y="23899"/>
                  </a:cubicBezTo>
                  <a:lnTo>
                    <a:pt x="894755" y="400491"/>
                  </a:lnTo>
                  <a:cubicBezTo>
                    <a:pt x="894755" y="413690"/>
                    <a:pt x="884055" y="424390"/>
                    <a:pt x="870856" y="424390"/>
                  </a:cubicBezTo>
                  <a:lnTo>
                    <a:pt x="23899" y="424390"/>
                  </a:lnTo>
                  <a:cubicBezTo>
                    <a:pt x="17561" y="424390"/>
                    <a:pt x="11482" y="421872"/>
                    <a:pt x="7000" y="417390"/>
                  </a:cubicBezTo>
                  <a:cubicBezTo>
                    <a:pt x="2518" y="412908"/>
                    <a:pt x="0" y="406829"/>
                    <a:pt x="0" y="400491"/>
                  </a:cubicBezTo>
                  <a:lnTo>
                    <a:pt x="0" y="23899"/>
                  </a:lnTo>
                  <a:cubicBezTo>
                    <a:pt x="0" y="17561"/>
                    <a:pt x="2518" y="11482"/>
                    <a:pt x="7000" y="7000"/>
                  </a:cubicBezTo>
                  <a:cubicBezTo>
                    <a:pt x="11482" y="2518"/>
                    <a:pt x="17561" y="0"/>
                    <a:pt x="23899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94755" cy="46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17161" y="2205903"/>
            <a:ext cx="13253679" cy="5732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49"/>
              </a:lnSpc>
              <a:spcBef>
                <a:spcPct val="0"/>
              </a:spcBef>
            </a:pPr>
            <a:r>
              <a:rPr lang="en-US" sz="4499" spc="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百姓指望基督來的時候，人都心裏猜疑，或者約翰是基督。 約翰說：「我是用水給你們施洗，但有一位能力比我更大的要來，我就是給他解鞋帶也不配。他要用聖靈與火給你們施洗。他手裏拿著簸箕，要揚淨他的場，把麥子收在倉裏，把糠用不滅的火燒盡了。」</a:t>
            </a:r>
          </a:p>
          <a:p>
            <a:pPr algn="l">
              <a:lnSpc>
                <a:spcPts val="6749"/>
              </a:lnSpc>
              <a:spcBef>
                <a:spcPct val="0"/>
              </a:spcBef>
            </a:pPr>
            <a:r>
              <a:rPr lang="en-US" sz="4499" spc="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(路3:15-17)</a:t>
            </a:r>
          </a:p>
          <a:p>
            <a:pPr algn="ctr">
              <a:lnSpc>
                <a:spcPts val="5380"/>
              </a:lnSpc>
              <a:spcBef>
                <a:spcPct val="0"/>
              </a:spcBef>
            </a:pPr>
            <a:endParaRPr lang="en-US" sz="4499" spc="4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135600" cy="102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3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3600" y="-647700"/>
            <a:ext cx="13716000" cy="10934700"/>
          </a:xfrm>
          <a:custGeom>
            <a:avLst/>
            <a:gdLst/>
            <a:ahLst/>
            <a:cxnLst/>
            <a:rect l="l" t="t" r="r" b="b"/>
            <a:pathLst>
              <a:path w="11406956" h="10287000">
                <a:moveTo>
                  <a:pt x="0" y="0"/>
                </a:moveTo>
                <a:lnTo>
                  <a:pt x="11406956" y="0"/>
                </a:lnTo>
                <a:lnTo>
                  <a:pt x="1140695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81400" y="2544229"/>
            <a:ext cx="11107618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35"/>
              </a:lnSpc>
            </a:pPr>
            <a:r>
              <a:rPr lang="en-US" sz="11739" b="1" dirty="0" err="1">
                <a:solidFill>
                  <a:srgbClr val="FFFFF9"/>
                </a:solidFill>
                <a:latin typeface="Safira March"/>
                <a:ea typeface="Safira March"/>
                <a:cs typeface="Safira March"/>
                <a:sym typeface="Safira March"/>
              </a:rPr>
              <a:t>不吃老本的信仰</a:t>
            </a:r>
            <a:endParaRPr lang="en-US" sz="11739" b="1" dirty="0">
              <a:solidFill>
                <a:srgbClr val="FFFFF9"/>
              </a:solidFill>
              <a:latin typeface="Safira March"/>
              <a:ea typeface="Safira March"/>
              <a:cs typeface="Safira March"/>
              <a:sym typeface="Safira March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961957" y="6191293"/>
            <a:ext cx="701774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 dirty="0">
                <a:solidFill>
                  <a:srgbClr val="FFFFF9"/>
                </a:solidFill>
                <a:latin typeface="Canva Sans"/>
                <a:ea typeface="Canva Sans"/>
                <a:cs typeface="Canva Sans"/>
                <a:sym typeface="Canva Sans"/>
              </a:rPr>
              <a:t>路加福音</a:t>
            </a:r>
            <a:r>
              <a:rPr lang="en-US" sz="5999" dirty="0">
                <a:solidFill>
                  <a:srgbClr val="FFFFF9"/>
                </a:solidFill>
                <a:latin typeface="Canva Sans"/>
                <a:ea typeface="Canva Sans"/>
                <a:cs typeface="Canva Sans"/>
                <a:sym typeface="Canva Sans"/>
              </a:rPr>
              <a:t>3章7至14節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792" r="-69487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55323" y="1686417"/>
            <a:ext cx="14577353" cy="6914167"/>
            <a:chOff x="0" y="0"/>
            <a:chExt cx="894755" cy="424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4755" cy="424390"/>
            </a:xfrm>
            <a:custGeom>
              <a:avLst/>
              <a:gdLst/>
              <a:ahLst/>
              <a:cxnLst/>
              <a:rect l="l" t="t" r="r" b="b"/>
              <a:pathLst>
                <a:path w="894755" h="424390">
                  <a:moveTo>
                    <a:pt x="23899" y="0"/>
                  </a:moveTo>
                  <a:lnTo>
                    <a:pt x="870856" y="0"/>
                  </a:lnTo>
                  <a:cubicBezTo>
                    <a:pt x="877194" y="0"/>
                    <a:pt x="883273" y="2518"/>
                    <a:pt x="887755" y="7000"/>
                  </a:cubicBezTo>
                  <a:cubicBezTo>
                    <a:pt x="892237" y="11482"/>
                    <a:pt x="894755" y="17561"/>
                    <a:pt x="894755" y="23899"/>
                  </a:cubicBezTo>
                  <a:lnTo>
                    <a:pt x="894755" y="400491"/>
                  </a:lnTo>
                  <a:cubicBezTo>
                    <a:pt x="894755" y="413690"/>
                    <a:pt x="884055" y="424390"/>
                    <a:pt x="870856" y="424390"/>
                  </a:cubicBezTo>
                  <a:lnTo>
                    <a:pt x="23899" y="424390"/>
                  </a:lnTo>
                  <a:cubicBezTo>
                    <a:pt x="17561" y="424390"/>
                    <a:pt x="11482" y="421872"/>
                    <a:pt x="7000" y="417390"/>
                  </a:cubicBezTo>
                  <a:cubicBezTo>
                    <a:pt x="2518" y="412908"/>
                    <a:pt x="0" y="406829"/>
                    <a:pt x="0" y="400491"/>
                  </a:cubicBezTo>
                  <a:lnTo>
                    <a:pt x="0" y="23899"/>
                  </a:lnTo>
                  <a:cubicBezTo>
                    <a:pt x="0" y="17561"/>
                    <a:pt x="2518" y="11482"/>
                    <a:pt x="7000" y="7000"/>
                  </a:cubicBezTo>
                  <a:cubicBezTo>
                    <a:pt x="11482" y="2518"/>
                    <a:pt x="17561" y="0"/>
                    <a:pt x="23899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94755" cy="46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58100" y="2525691"/>
            <a:ext cx="12771799" cy="5073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5500" spc="5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約翰對那出來要受他洗的眾人說：「毒蛇的種類！誰指示你們逃避</a:t>
            </a:r>
            <a:r>
              <a:rPr lang="en-US" sz="5500" b="1" spc="5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將來的忿怒</a:t>
            </a:r>
            <a:r>
              <a:rPr lang="en-US" sz="5500" spc="5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呢？(7節)</a:t>
            </a:r>
          </a:p>
          <a:p>
            <a:pPr algn="ctr">
              <a:lnSpc>
                <a:spcPts val="7700"/>
              </a:lnSpc>
            </a:pPr>
            <a:endParaRPr lang="en-US" sz="5500" spc="5">
              <a:solidFill>
                <a:srgbClr val="2D2D1E"/>
              </a:solidFill>
              <a:latin typeface="Garet"/>
              <a:ea typeface="Garet"/>
              <a:cs typeface="Garet"/>
              <a:sym typeface="Garet"/>
            </a:endParaRPr>
          </a:p>
          <a:p>
            <a:pPr algn="ctr">
              <a:lnSpc>
                <a:spcPts val="7700"/>
              </a:lnSpc>
            </a:pPr>
            <a:endParaRPr lang="en-US" sz="5500" spc="5">
              <a:solidFill>
                <a:srgbClr val="2D2D1E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105651" y="4915239"/>
            <a:ext cx="7873018" cy="3177836"/>
          </a:xfrm>
          <a:custGeom>
            <a:avLst/>
            <a:gdLst/>
            <a:ahLst/>
            <a:cxnLst/>
            <a:rect l="l" t="t" r="r" b="b"/>
            <a:pathLst>
              <a:path w="7873018" h="3177836">
                <a:moveTo>
                  <a:pt x="0" y="0"/>
                </a:moveTo>
                <a:lnTo>
                  <a:pt x="7873017" y="0"/>
                </a:lnTo>
                <a:lnTo>
                  <a:pt x="7873017" y="3177836"/>
                </a:lnTo>
                <a:lnTo>
                  <a:pt x="0" y="3177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591800" y="5896166"/>
            <a:ext cx="53953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將來的刑罰</a:t>
            </a:r>
            <a:endParaRPr lang="en-US" sz="64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792" r="-69487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55323" y="1750386"/>
            <a:ext cx="14577353" cy="6914167"/>
            <a:chOff x="0" y="0"/>
            <a:chExt cx="894755" cy="424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4755" cy="424390"/>
            </a:xfrm>
            <a:custGeom>
              <a:avLst/>
              <a:gdLst/>
              <a:ahLst/>
              <a:cxnLst/>
              <a:rect l="l" t="t" r="r" b="b"/>
              <a:pathLst>
                <a:path w="894755" h="424390">
                  <a:moveTo>
                    <a:pt x="23899" y="0"/>
                  </a:moveTo>
                  <a:lnTo>
                    <a:pt x="870856" y="0"/>
                  </a:lnTo>
                  <a:cubicBezTo>
                    <a:pt x="877194" y="0"/>
                    <a:pt x="883273" y="2518"/>
                    <a:pt x="887755" y="7000"/>
                  </a:cubicBezTo>
                  <a:cubicBezTo>
                    <a:pt x="892237" y="11482"/>
                    <a:pt x="894755" y="17561"/>
                    <a:pt x="894755" y="23899"/>
                  </a:cubicBezTo>
                  <a:lnTo>
                    <a:pt x="894755" y="400491"/>
                  </a:lnTo>
                  <a:cubicBezTo>
                    <a:pt x="894755" y="413690"/>
                    <a:pt x="884055" y="424390"/>
                    <a:pt x="870856" y="424390"/>
                  </a:cubicBezTo>
                  <a:lnTo>
                    <a:pt x="23899" y="424390"/>
                  </a:lnTo>
                  <a:cubicBezTo>
                    <a:pt x="17561" y="424390"/>
                    <a:pt x="11482" y="421872"/>
                    <a:pt x="7000" y="417390"/>
                  </a:cubicBezTo>
                  <a:cubicBezTo>
                    <a:pt x="2518" y="412908"/>
                    <a:pt x="0" y="406829"/>
                    <a:pt x="0" y="400491"/>
                  </a:cubicBezTo>
                  <a:lnTo>
                    <a:pt x="0" y="23899"/>
                  </a:lnTo>
                  <a:cubicBezTo>
                    <a:pt x="0" y="17561"/>
                    <a:pt x="2518" y="11482"/>
                    <a:pt x="7000" y="7000"/>
                  </a:cubicBezTo>
                  <a:cubicBezTo>
                    <a:pt x="11482" y="2518"/>
                    <a:pt x="17561" y="0"/>
                    <a:pt x="23899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94755" cy="46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0193" y="2466931"/>
            <a:ext cx="12147408" cy="6309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5500" spc="5" dirty="0" err="1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你們要結出果子來，與悔改的心相稱。不要自己心裏說</a:t>
            </a: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：『</a:t>
            </a:r>
            <a:r>
              <a:rPr lang="en-US" sz="5500" b="1" spc="5" dirty="0" err="1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有亞伯拉罕為我們的祖宗</a:t>
            </a:r>
            <a:r>
              <a:rPr lang="en-US" sz="5500" b="1" spc="5" dirty="0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。</a:t>
            </a: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』</a:t>
            </a:r>
            <a:r>
              <a:rPr lang="en-US" sz="5500" spc="5" dirty="0" err="1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我告訴你們，上帝能從這些石頭中，給亞伯拉罕興起子孫來</a:t>
            </a: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。</a:t>
            </a:r>
          </a:p>
          <a:p>
            <a:pPr algn="l">
              <a:lnSpc>
                <a:spcPts val="8250"/>
              </a:lnSpc>
            </a:pPr>
            <a:r>
              <a:rPr lang="en-US" sz="5500" spc="5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(8節)</a:t>
            </a:r>
          </a:p>
          <a:p>
            <a:pPr algn="ctr">
              <a:lnSpc>
                <a:spcPts val="7700"/>
              </a:lnSpc>
            </a:pPr>
            <a:endParaRPr lang="en-US" sz="5500" spc="5" dirty="0">
              <a:solidFill>
                <a:srgbClr val="2D2D1E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792" r="-69487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55323" y="1686417"/>
            <a:ext cx="14577353" cy="6914167"/>
            <a:chOff x="0" y="0"/>
            <a:chExt cx="894755" cy="424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4755" cy="424390"/>
            </a:xfrm>
            <a:custGeom>
              <a:avLst/>
              <a:gdLst/>
              <a:ahLst/>
              <a:cxnLst/>
              <a:rect l="l" t="t" r="r" b="b"/>
              <a:pathLst>
                <a:path w="894755" h="424390">
                  <a:moveTo>
                    <a:pt x="23899" y="0"/>
                  </a:moveTo>
                  <a:lnTo>
                    <a:pt x="870856" y="0"/>
                  </a:lnTo>
                  <a:cubicBezTo>
                    <a:pt x="877194" y="0"/>
                    <a:pt x="883273" y="2518"/>
                    <a:pt x="887755" y="7000"/>
                  </a:cubicBezTo>
                  <a:cubicBezTo>
                    <a:pt x="892237" y="11482"/>
                    <a:pt x="894755" y="17561"/>
                    <a:pt x="894755" y="23899"/>
                  </a:cubicBezTo>
                  <a:lnTo>
                    <a:pt x="894755" y="400491"/>
                  </a:lnTo>
                  <a:cubicBezTo>
                    <a:pt x="894755" y="413690"/>
                    <a:pt x="884055" y="424390"/>
                    <a:pt x="870856" y="424390"/>
                  </a:cubicBezTo>
                  <a:lnTo>
                    <a:pt x="23899" y="424390"/>
                  </a:lnTo>
                  <a:cubicBezTo>
                    <a:pt x="17561" y="424390"/>
                    <a:pt x="11482" y="421872"/>
                    <a:pt x="7000" y="417390"/>
                  </a:cubicBezTo>
                  <a:cubicBezTo>
                    <a:pt x="2518" y="412908"/>
                    <a:pt x="0" y="406829"/>
                    <a:pt x="0" y="400491"/>
                  </a:cubicBezTo>
                  <a:lnTo>
                    <a:pt x="0" y="23899"/>
                  </a:lnTo>
                  <a:cubicBezTo>
                    <a:pt x="0" y="17561"/>
                    <a:pt x="2518" y="11482"/>
                    <a:pt x="7000" y="7000"/>
                  </a:cubicBezTo>
                  <a:cubicBezTo>
                    <a:pt x="11482" y="2518"/>
                    <a:pt x="17561" y="0"/>
                    <a:pt x="23899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94755" cy="46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58100" y="2525691"/>
            <a:ext cx="12771799" cy="5073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5500" spc="5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約翰對那出來要受他洗的眾人說：「</a:t>
            </a:r>
            <a:r>
              <a:rPr lang="en-US" sz="5500" spc="5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毒蛇的種類！誰指示你們逃避將來的忿怒</a:t>
            </a:r>
            <a:r>
              <a:rPr lang="en-US" sz="5500" spc="5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呢？(7節)</a:t>
            </a:r>
          </a:p>
          <a:p>
            <a:pPr algn="ctr">
              <a:lnSpc>
                <a:spcPts val="7700"/>
              </a:lnSpc>
            </a:pPr>
            <a:endParaRPr lang="en-US" sz="5500" spc="5">
              <a:solidFill>
                <a:srgbClr val="2D2D1E"/>
              </a:solidFill>
              <a:latin typeface="Garet"/>
              <a:ea typeface="Garet"/>
              <a:cs typeface="Garet"/>
              <a:sym typeface="Garet"/>
            </a:endParaRPr>
          </a:p>
          <a:p>
            <a:pPr algn="ctr">
              <a:lnSpc>
                <a:spcPts val="7700"/>
              </a:lnSpc>
            </a:pPr>
            <a:endParaRPr lang="en-US" sz="5500" spc="5">
              <a:solidFill>
                <a:srgbClr val="2D2D1E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792" r="-69487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55323" y="1686417"/>
            <a:ext cx="14577353" cy="6914167"/>
            <a:chOff x="0" y="0"/>
            <a:chExt cx="894755" cy="424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4755" cy="424390"/>
            </a:xfrm>
            <a:custGeom>
              <a:avLst/>
              <a:gdLst/>
              <a:ahLst/>
              <a:cxnLst/>
              <a:rect l="l" t="t" r="r" b="b"/>
              <a:pathLst>
                <a:path w="894755" h="424390">
                  <a:moveTo>
                    <a:pt x="23899" y="0"/>
                  </a:moveTo>
                  <a:lnTo>
                    <a:pt x="870856" y="0"/>
                  </a:lnTo>
                  <a:cubicBezTo>
                    <a:pt x="877194" y="0"/>
                    <a:pt x="883273" y="2518"/>
                    <a:pt x="887755" y="7000"/>
                  </a:cubicBezTo>
                  <a:cubicBezTo>
                    <a:pt x="892237" y="11482"/>
                    <a:pt x="894755" y="17561"/>
                    <a:pt x="894755" y="23899"/>
                  </a:cubicBezTo>
                  <a:lnTo>
                    <a:pt x="894755" y="400491"/>
                  </a:lnTo>
                  <a:cubicBezTo>
                    <a:pt x="894755" y="413690"/>
                    <a:pt x="884055" y="424390"/>
                    <a:pt x="870856" y="424390"/>
                  </a:cubicBezTo>
                  <a:lnTo>
                    <a:pt x="23899" y="424390"/>
                  </a:lnTo>
                  <a:cubicBezTo>
                    <a:pt x="17561" y="424390"/>
                    <a:pt x="11482" y="421872"/>
                    <a:pt x="7000" y="417390"/>
                  </a:cubicBezTo>
                  <a:cubicBezTo>
                    <a:pt x="2518" y="412908"/>
                    <a:pt x="0" y="406829"/>
                    <a:pt x="0" y="400491"/>
                  </a:cubicBezTo>
                  <a:lnTo>
                    <a:pt x="0" y="23899"/>
                  </a:lnTo>
                  <a:cubicBezTo>
                    <a:pt x="0" y="17561"/>
                    <a:pt x="2518" y="11482"/>
                    <a:pt x="7000" y="7000"/>
                  </a:cubicBezTo>
                  <a:cubicBezTo>
                    <a:pt x="11482" y="2518"/>
                    <a:pt x="17561" y="0"/>
                    <a:pt x="23899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94755" cy="46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58100" y="2525691"/>
            <a:ext cx="12771799" cy="5073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5500" spc="5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約翰對那出來要受他洗的眾人說：「</a:t>
            </a:r>
            <a:r>
              <a:rPr lang="en-US" sz="5500" b="1" spc="5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毒蛇的種類</a:t>
            </a:r>
            <a:r>
              <a:rPr lang="en-US" sz="5500" spc="5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！誰指示你們逃避</a:t>
            </a:r>
            <a:r>
              <a:rPr lang="en-US" sz="5500" spc="5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將來的忿怒</a:t>
            </a:r>
            <a:r>
              <a:rPr lang="en-US" sz="5500" spc="5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呢？(7節)</a:t>
            </a:r>
          </a:p>
          <a:p>
            <a:pPr algn="ctr">
              <a:lnSpc>
                <a:spcPts val="7700"/>
              </a:lnSpc>
            </a:pPr>
            <a:endParaRPr lang="en-US" sz="5500" spc="5">
              <a:solidFill>
                <a:srgbClr val="2D2D1E"/>
              </a:solidFill>
              <a:latin typeface="Garet"/>
              <a:ea typeface="Garet"/>
              <a:cs typeface="Garet"/>
              <a:sym typeface="Garet"/>
            </a:endParaRPr>
          </a:p>
          <a:p>
            <a:pPr algn="ctr">
              <a:lnSpc>
                <a:spcPts val="7700"/>
              </a:lnSpc>
            </a:pPr>
            <a:endParaRPr lang="en-US" sz="5500" spc="5">
              <a:solidFill>
                <a:srgbClr val="2D2D1E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105651" y="4915239"/>
            <a:ext cx="7873018" cy="3177836"/>
          </a:xfrm>
          <a:custGeom>
            <a:avLst/>
            <a:gdLst/>
            <a:ahLst/>
            <a:cxnLst/>
            <a:rect l="l" t="t" r="r" b="b"/>
            <a:pathLst>
              <a:path w="7873018" h="3177836">
                <a:moveTo>
                  <a:pt x="0" y="0"/>
                </a:moveTo>
                <a:lnTo>
                  <a:pt x="7873017" y="0"/>
                </a:lnTo>
                <a:lnTo>
                  <a:pt x="7873017" y="3177836"/>
                </a:lnTo>
                <a:lnTo>
                  <a:pt x="0" y="3177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308785" y="5507185"/>
            <a:ext cx="6123892" cy="189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蛇的後裔</a:t>
            </a:r>
          </a:p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offspring of snake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792" r="-69487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55323" y="1686417"/>
            <a:ext cx="14577353" cy="6914167"/>
            <a:chOff x="0" y="0"/>
            <a:chExt cx="894755" cy="424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4755" cy="424390"/>
            </a:xfrm>
            <a:custGeom>
              <a:avLst/>
              <a:gdLst/>
              <a:ahLst/>
              <a:cxnLst/>
              <a:rect l="l" t="t" r="r" b="b"/>
              <a:pathLst>
                <a:path w="894755" h="424390">
                  <a:moveTo>
                    <a:pt x="23899" y="0"/>
                  </a:moveTo>
                  <a:lnTo>
                    <a:pt x="870856" y="0"/>
                  </a:lnTo>
                  <a:cubicBezTo>
                    <a:pt x="877194" y="0"/>
                    <a:pt x="883273" y="2518"/>
                    <a:pt x="887755" y="7000"/>
                  </a:cubicBezTo>
                  <a:cubicBezTo>
                    <a:pt x="892237" y="11482"/>
                    <a:pt x="894755" y="17561"/>
                    <a:pt x="894755" y="23899"/>
                  </a:cubicBezTo>
                  <a:lnTo>
                    <a:pt x="894755" y="400491"/>
                  </a:lnTo>
                  <a:cubicBezTo>
                    <a:pt x="894755" y="413690"/>
                    <a:pt x="884055" y="424390"/>
                    <a:pt x="870856" y="424390"/>
                  </a:cubicBezTo>
                  <a:lnTo>
                    <a:pt x="23899" y="424390"/>
                  </a:lnTo>
                  <a:cubicBezTo>
                    <a:pt x="17561" y="424390"/>
                    <a:pt x="11482" y="421872"/>
                    <a:pt x="7000" y="417390"/>
                  </a:cubicBezTo>
                  <a:cubicBezTo>
                    <a:pt x="2518" y="412908"/>
                    <a:pt x="0" y="406829"/>
                    <a:pt x="0" y="400491"/>
                  </a:cubicBezTo>
                  <a:lnTo>
                    <a:pt x="0" y="23899"/>
                  </a:lnTo>
                  <a:cubicBezTo>
                    <a:pt x="0" y="17561"/>
                    <a:pt x="2518" y="11482"/>
                    <a:pt x="7000" y="7000"/>
                  </a:cubicBezTo>
                  <a:cubicBezTo>
                    <a:pt x="11482" y="2518"/>
                    <a:pt x="17561" y="0"/>
                    <a:pt x="23899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94755" cy="46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859081" y="2570496"/>
            <a:ext cx="12569838" cy="666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50"/>
              </a:lnSpc>
            </a:pPr>
            <a:r>
              <a:rPr lang="en-US" sz="4900" b="1" spc="4" dirty="0" err="1" smtClean="0">
                <a:solidFill>
                  <a:srgbClr val="0070C0"/>
                </a:solidFill>
                <a:latin typeface="Garet Bold"/>
                <a:ea typeface="Garet Bold"/>
                <a:cs typeface="Garet Bold"/>
                <a:sym typeface="Garet Bold"/>
              </a:rPr>
              <a:t>你們要結出果子來</a:t>
            </a:r>
            <a:r>
              <a:rPr lang="en-US" altLang="zh-HK" sz="4900" spc="4" dirty="0">
                <a:solidFill>
                  <a:srgbClr val="0070C0"/>
                </a:solidFill>
                <a:latin typeface="Garet"/>
                <a:ea typeface="Garet"/>
                <a:cs typeface="Garet"/>
                <a:sym typeface="Garet"/>
              </a:rPr>
              <a:t> ， </a:t>
            </a:r>
            <a:r>
              <a:rPr lang="en-US" sz="4900" b="1" spc="4" dirty="0" err="1" smtClean="0">
                <a:solidFill>
                  <a:srgbClr val="0070C0"/>
                </a:solidFill>
                <a:latin typeface="Garet Bold"/>
                <a:ea typeface="Garet Bold"/>
                <a:cs typeface="Garet Bold"/>
                <a:sym typeface="Garet Bold"/>
              </a:rPr>
              <a:t>與悔改的心相稱</a:t>
            </a:r>
            <a:r>
              <a:rPr lang="en-US" sz="4900" spc="4" dirty="0" err="1">
                <a:solidFill>
                  <a:srgbClr val="0070C0"/>
                </a:solidFill>
                <a:latin typeface="Garet"/>
                <a:ea typeface="Garet"/>
                <a:cs typeface="Garet"/>
                <a:sym typeface="Garet"/>
              </a:rPr>
              <a:t>。</a:t>
            </a:r>
            <a:r>
              <a:rPr lang="en-US" sz="4900" spc="4" dirty="0" err="1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不要自己心裏說</a:t>
            </a:r>
            <a:r>
              <a:rPr lang="en-US" sz="4900" spc="4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：『</a:t>
            </a:r>
            <a:r>
              <a:rPr lang="en-US" sz="4900" spc="4" dirty="0" err="1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有亞伯拉罕為我們的祖宗</a:t>
            </a:r>
            <a:r>
              <a:rPr lang="en-US" sz="4900" spc="4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。』</a:t>
            </a:r>
            <a:r>
              <a:rPr lang="en-US" sz="4900" spc="4" dirty="0" err="1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我告訴你們，上帝能從這些石頭中，給亞伯拉罕興起子孫來。</a:t>
            </a:r>
            <a:r>
              <a:rPr lang="en-US" sz="4900" b="1" spc="4" dirty="0" err="1" smtClean="0">
                <a:solidFill>
                  <a:srgbClr val="0070C0"/>
                </a:solidFill>
                <a:latin typeface="Garet Bold"/>
                <a:ea typeface="Garet Bold"/>
                <a:cs typeface="Garet Bold"/>
                <a:sym typeface="Garet Bold"/>
              </a:rPr>
              <a:t>現在斧子已經放在樹根上</a:t>
            </a:r>
            <a:r>
              <a:rPr lang="en-US" altLang="zh-HK" sz="4900" spc="4" dirty="0">
                <a:solidFill>
                  <a:srgbClr val="0070C0"/>
                </a:solidFill>
                <a:latin typeface="Garet"/>
                <a:ea typeface="Garet"/>
                <a:cs typeface="Garet"/>
                <a:sym typeface="Garet"/>
              </a:rPr>
              <a:t> ， </a:t>
            </a:r>
            <a:r>
              <a:rPr lang="en-US" sz="4900" b="1" spc="4" dirty="0" err="1" smtClean="0">
                <a:solidFill>
                  <a:srgbClr val="0070C0"/>
                </a:solidFill>
                <a:latin typeface="Garet Bold"/>
                <a:ea typeface="Garet Bold"/>
                <a:cs typeface="Garet Bold"/>
                <a:sym typeface="Garet Bold"/>
              </a:rPr>
              <a:t>凡不結好果子的樹就砍下來</a:t>
            </a:r>
            <a:r>
              <a:rPr lang="en-US" altLang="zh-HK" sz="4900" spc="4" dirty="0">
                <a:solidFill>
                  <a:srgbClr val="0070C0"/>
                </a:solidFill>
                <a:latin typeface="Garet"/>
                <a:ea typeface="Garet"/>
                <a:cs typeface="Garet"/>
                <a:sym typeface="Garet"/>
              </a:rPr>
              <a:t> ， </a:t>
            </a:r>
            <a:r>
              <a:rPr lang="en-US" sz="4900" b="1" spc="4" dirty="0" err="1" smtClean="0">
                <a:solidFill>
                  <a:srgbClr val="0070C0"/>
                </a:solidFill>
                <a:latin typeface="Garet Bold"/>
                <a:ea typeface="Garet Bold"/>
                <a:cs typeface="Garet Bold"/>
                <a:sym typeface="Garet Bold"/>
              </a:rPr>
              <a:t>丟在火裏</a:t>
            </a:r>
            <a:r>
              <a:rPr lang="en-US" sz="4900" b="1" spc="4" dirty="0">
                <a:solidFill>
                  <a:srgbClr val="0070C0"/>
                </a:solidFill>
                <a:latin typeface="Garet Bold"/>
                <a:ea typeface="Garet Bold"/>
                <a:cs typeface="Garet Bold"/>
                <a:sym typeface="Garet Bold"/>
              </a:rPr>
              <a:t>。</a:t>
            </a:r>
            <a:r>
              <a:rPr lang="en-US" sz="4900" spc="4" dirty="0">
                <a:solidFill>
                  <a:srgbClr val="0070C0"/>
                </a:solidFill>
                <a:latin typeface="Garet"/>
                <a:ea typeface="Garet"/>
                <a:cs typeface="Garet"/>
                <a:sym typeface="Garet"/>
              </a:rPr>
              <a:t>」</a:t>
            </a:r>
          </a:p>
          <a:p>
            <a:pPr algn="l">
              <a:lnSpc>
                <a:spcPts val="7350"/>
              </a:lnSpc>
            </a:pPr>
            <a:r>
              <a:rPr lang="en-US" sz="4900" spc="4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(8-9節)</a:t>
            </a:r>
          </a:p>
          <a:p>
            <a:pPr algn="ctr">
              <a:lnSpc>
                <a:spcPts val="7560"/>
              </a:lnSpc>
            </a:pPr>
            <a:endParaRPr lang="en-US" sz="4900" spc="4" dirty="0">
              <a:solidFill>
                <a:srgbClr val="2D2D1E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02237" y="5910232"/>
            <a:ext cx="6373967" cy="4195229"/>
          </a:xfrm>
          <a:custGeom>
            <a:avLst/>
            <a:gdLst/>
            <a:ahLst/>
            <a:cxnLst/>
            <a:rect l="l" t="t" r="r" b="b"/>
            <a:pathLst>
              <a:path w="6373967" h="4195229">
                <a:moveTo>
                  <a:pt x="0" y="0"/>
                </a:moveTo>
                <a:lnTo>
                  <a:pt x="6373968" y="0"/>
                </a:lnTo>
                <a:lnTo>
                  <a:pt x="6373968" y="4195229"/>
                </a:lnTo>
                <a:lnTo>
                  <a:pt x="0" y="4195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4736" y="1782751"/>
            <a:ext cx="17673263" cy="296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他就來到約旦河一帶地方，宣講</a:t>
            </a:r>
            <a:r>
              <a:rPr lang="en-US" sz="5499" b="1" dirty="0" err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悔改的洗禮</a:t>
            </a:r>
            <a:r>
              <a:rPr lang="en-US" sz="54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，使罪得赦</a:t>
            </a:r>
            <a:r>
              <a:rPr lang="en-US" sz="54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。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(路3:3)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endParaRPr lang="en-US" sz="54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792" r="-69487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55323" y="1686417"/>
            <a:ext cx="14577353" cy="6914167"/>
            <a:chOff x="0" y="0"/>
            <a:chExt cx="894755" cy="4243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4755" cy="424390"/>
            </a:xfrm>
            <a:custGeom>
              <a:avLst/>
              <a:gdLst/>
              <a:ahLst/>
              <a:cxnLst/>
              <a:rect l="l" t="t" r="r" b="b"/>
              <a:pathLst>
                <a:path w="894755" h="424390">
                  <a:moveTo>
                    <a:pt x="23899" y="0"/>
                  </a:moveTo>
                  <a:lnTo>
                    <a:pt x="870856" y="0"/>
                  </a:lnTo>
                  <a:cubicBezTo>
                    <a:pt x="877194" y="0"/>
                    <a:pt x="883273" y="2518"/>
                    <a:pt x="887755" y="7000"/>
                  </a:cubicBezTo>
                  <a:cubicBezTo>
                    <a:pt x="892237" y="11482"/>
                    <a:pt x="894755" y="17561"/>
                    <a:pt x="894755" y="23899"/>
                  </a:cubicBezTo>
                  <a:lnTo>
                    <a:pt x="894755" y="400491"/>
                  </a:lnTo>
                  <a:cubicBezTo>
                    <a:pt x="894755" y="413690"/>
                    <a:pt x="884055" y="424390"/>
                    <a:pt x="870856" y="424390"/>
                  </a:cubicBezTo>
                  <a:lnTo>
                    <a:pt x="23899" y="424390"/>
                  </a:lnTo>
                  <a:cubicBezTo>
                    <a:pt x="17561" y="424390"/>
                    <a:pt x="11482" y="421872"/>
                    <a:pt x="7000" y="417390"/>
                  </a:cubicBezTo>
                  <a:cubicBezTo>
                    <a:pt x="2518" y="412908"/>
                    <a:pt x="0" y="406829"/>
                    <a:pt x="0" y="400491"/>
                  </a:cubicBezTo>
                  <a:lnTo>
                    <a:pt x="0" y="23899"/>
                  </a:lnTo>
                  <a:cubicBezTo>
                    <a:pt x="0" y="17561"/>
                    <a:pt x="2518" y="11482"/>
                    <a:pt x="7000" y="7000"/>
                  </a:cubicBezTo>
                  <a:cubicBezTo>
                    <a:pt x="11482" y="2518"/>
                    <a:pt x="17561" y="0"/>
                    <a:pt x="23899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94755" cy="46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859081" y="2570496"/>
            <a:ext cx="12569838" cy="6534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50"/>
              </a:lnSpc>
            </a:pPr>
            <a:r>
              <a:rPr lang="en-US" sz="4900" spc="4" dirty="0" err="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你們要結出果子來，與悔改的心相稱。不要自己心裏說</a:t>
            </a:r>
            <a:r>
              <a:rPr lang="en-US" sz="4900" spc="4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：『</a:t>
            </a:r>
            <a:r>
              <a:rPr lang="en-US" sz="4900" spc="4" dirty="0" err="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有亞伯拉罕為我們的祖宗</a:t>
            </a:r>
            <a:r>
              <a:rPr lang="en-US" sz="4900" spc="4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。』</a:t>
            </a:r>
            <a:r>
              <a:rPr lang="en-US" sz="4900" spc="4" dirty="0" err="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我告訴你們，上帝能從這些石頭中，給亞伯拉罕興起子孫來。現在斧子已經放在樹根上，</a:t>
            </a:r>
            <a:r>
              <a:rPr lang="en-US" sz="4900" b="1" spc="4" dirty="0" err="1" smtClean="0">
                <a:solidFill>
                  <a:srgbClr val="FF0000"/>
                </a:solidFill>
                <a:latin typeface="Garet Bold"/>
                <a:ea typeface="Garet Bold"/>
                <a:cs typeface="Garet Bold"/>
                <a:sym typeface="Garet Bold"/>
              </a:rPr>
              <a:t>凡不結好果子的樹就砍下來</a:t>
            </a:r>
            <a:r>
              <a:rPr lang="en-US" altLang="zh-HK" sz="4900" spc="4" dirty="0">
                <a:solidFill>
                  <a:srgbClr val="FF0000"/>
                </a:solidFill>
                <a:latin typeface="Garet"/>
                <a:ea typeface="Garet"/>
                <a:cs typeface="Garet"/>
                <a:sym typeface="Garet"/>
              </a:rPr>
              <a:t> ， </a:t>
            </a:r>
            <a:r>
              <a:rPr lang="en-US" sz="4900" b="1" spc="4" dirty="0" err="1" smtClean="0">
                <a:solidFill>
                  <a:srgbClr val="FF0000"/>
                </a:solidFill>
                <a:latin typeface="Garet Bold"/>
                <a:ea typeface="Garet Bold"/>
                <a:cs typeface="Garet Bold"/>
                <a:sym typeface="Garet Bold"/>
              </a:rPr>
              <a:t>丟在火裏</a:t>
            </a:r>
            <a:r>
              <a:rPr lang="en-US" sz="4900" b="1" spc="4" dirty="0">
                <a:solidFill>
                  <a:srgbClr val="FF3131"/>
                </a:solidFill>
                <a:latin typeface="Garet Bold"/>
                <a:ea typeface="Garet Bold"/>
                <a:cs typeface="Garet Bold"/>
                <a:sym typeface="Garet Bold"/>
              </a:rPr>
              <a:t>。</a:t>
            </a:r>
            <a:r>
              <a:rPr lang="en-US" sz="4900" spc="4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」</a:t>
            </a:r>
          </a:p>
          <a:p>
            <a:pPr algn="l">
              <a:lnSpc>
                <a:spcPts val="7350"/>
              </a:lnSpc>
            </a:pPr>
            <a:r>
              <a:rPr lang="en-US" sz="4900" spc="4" dirty="0">
                <a:solidFill>
                  <a:srgbClr val="2D2D1E"/>
                </a:solidFill>
                <a:latin typeface="Garet"/>
                <a:ea typeface="Garet"/>
                <a:cs typeface="Garet"/>
                <a:sym typeface="Garet"/>
              </a:rPr>
              <a:t>(8-9節)</a:t>
            </a:r>
          </a:p>
          <a:p>
            <a:pPr algn="ctr">
              <a:lnSpc>
                <a:spcPts val="7560"/>
              </a:lnSpc>
            </a:pPr>
            <a:endParaRPr lang="en-US" sz="4900" spc="4" dirty="0">
              <a:solidFill>
                <a:srgbClr val="2D2D1E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335</Words>
  <Application>Microsoft Office PowerPoint</Application>
  <PresentationFormat>自訂</PresentationFormat>
  <Paragraphs>52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4" baseType="lpstr">
      <vt:lpstr>Arial</vt:lpstr>
      <vt:lpstr>新細明體</vt:lpstr>
      <vt:lpstr>Canva Sans Bold</vt:lpstr>
      <vt:lpstr>Open Sans</vt:lpstr>
      <vt:lpstr>Canva Sans</vt:lpstr>
      <vt:lpstr>Calibri</vt:lpstr>
      <vt:lpstr>Safira March</vt:lpstr>
      <vt:lpstr>Open Sans Bold</vt:lpstr>
      <vt:lpstr>Garet Bold</vt:lpstr>
      <vt:lpstr>Garet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不吃老本的信仰</dc:title>
  <cp:lastModifiedBy>Miranda</cp:lastModifiedBy>
  <cp:revision>5</cp:revision>
  <dcterms:created xsi:type="dcterms:W3CDTF">2006-08-16T00:00:00Z</dcterms:created>
  <dcterms:modified xsi:type="dcterms:W3CDTF">2025-11-26T02:05:50Z</dcterms:modified>
  <dc:identifier>DAG1uz2blt0</dc:identifier>
</cp:coreProperties>
</file>