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imes New Roman Bold" panose="02020803070505020304" pitchFamily="18" charset="0"/>
      <p:bold r:id="rId33"/>
    </p:embeddedFont>
    <p:embeddedFont>
      <p:font typeface="Noto Sans TC Black" panose="020B0200000000000000" pitchFamily="34" charset="-120"/>
      <p:bold r:id="rId34"/>
    </p:embeddedFont>
    <p:embeddedFont>
      <p:font typeface="Canva Sans Bold" panose="020B0604020202020204" charset="0"/>
      <p:regular r:id="rId35"/>
    </p:embeddedFont>
    <p:embeddedFont>
      <p:font typeface="Canva Sans" panose="020B0604020202020204" charset="0"/>
      <p:regular r:id="rId36"/>
    </p:embeddedFont>
    <p:embeddedFont>
      <p:font typeface="Noto Serif Display ExtraCondensed Bold" panose="02020500000000000000"/>
      <p:regular r:id="rId37"/>
    </p:embeddedFont>
    <p:embeddedFont>
      <p:font typeface="Noto Serif Display ExtraCondensed" panose="02020500000000000000"/>
      <p:regular r:id="rId38"/>
    </p:embeddedFont>
    <p:embeddedFont>
      <p:font typeface="Berlin Sans FB Demi" panose="020E0802020502020306" pitchFamily="34" charset="0"/>
      <p:bold r:id="rId39"/>
    </p:embeddedFont>
    <p:embeddedFont>
      <p:font typeface="Noto Sans SC Black" panose="020B0200000000000000" pitchFamily="34" charset="-128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-996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514545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4545" cy="1274980"/>
            </a:xfrm>
            <a:custGeom>
              <a:avLst/>
              <a:gdLst/>
              <a:ahLst/>
              <a:cxnLst/>
              <a:rect l="l" t="t" r="r" b="b"/>
              <a:pathLst>
                <a:path w="2514545" h="1274980">
                  <a:moveTo>
                    <a:pt x="0" y="0"/>
                  </a:moveTo>
                  <a:lnTo>
                    <a:pt x="2514545" y="0"/>
                  </a:lnTo>
                  <a:lnTo>
                    <a:pt x="2514545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 r="-4647" b="-37764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 rot="5400000">
            <a:off x="5029200" y="-2971800"/>
            <a:ext cx="8229600" cy="16230600"/>
          </a:xfrm>
          <a:custGeom>
            <a:avLst/>
            <a:gdLst/>
            <a:ahLst/>
            <a:cxnLst/>
            <a:rect l="l" t="t" r="r" b="b"/>
            <a:pathLst>
              <a:path w="8229600" h="16230600">
                <a:moveTo>
                  <a:pt x="0" y="0"/>
                </a:moveTo>
                <a:lnTo>
                  <a:pt x="8229600" y="0"/>
                </a:lnTo>
                <a:lnTo>
                  <a:pt x="8229600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l="-12500" t="-6338" r="-12500" b="-6338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5070438"/>
            <a:chOff x="0" y="0"/>
            <a:chExt cx="4274726" cy="13354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335424"/>
            </a:xfrm>
            <a:custGeom>
              <a:avLst/>
              <a:gdLst/>
              <a:ahLst/>
              <a:cxnLst/>
              <a:rect l="l" t="t" r="r" b="b"/>
              <a:pathLst>
                <a:path w="4274726" h="1335424">
                  <a:moveTo>
                    <a:pt x="0" y="0"/>
                  </a:moveTo>
                  <a:lnTo>
                    <a:pt x="4274726" y="0"/>
                  </a:lnTo>
                  <a:lnTo>
                    <a:pt x="4274726" y="1335424"/>
                  </a:lnTo>
                  <a:lnTo>
                    <a:pt x="0" y="1335424"/>
                  </a:lnTo>
                  <a:close/>
                </a:path>
              </a:pathLst>
            </a:custGeom>
            <a:gradFill rotWithShape="1">
              <a:gsLst>
                <a:gs pos="0">
                  <a:srgbClr val="0B0A0A">
                    <a:alpha val="49500"/>
                  </a:srgbClr>
                </a:gs>
                <a:gs pos="100000">
                  <a:srgbClr val="0B0A0A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1373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04213" y="4076700"/>
            <a:ext cx="11679574" cy="2876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21"/>
              </a:lnSpc>
            </a:pPr>
            <a:r>
              <a:rPr lang="en-US" sz="28000" spc="-1051" dirty="0" err="1">
                <a:solidFill>
                  <a:srgbClr val="FFF9E6"/>
                </a:solidFill>
                <a:latin typeface="Noto Sans TC Black" panose="020B0200000000000000" pitchFamily="34" charset="-120"/>
                <a:ea typeface="Noto Sans TC Black" panose="020B0200000000000000" pitchFamily="34" charset="-120"/>
                <a:cs typeface="Noto Serif Display ExtraCondensed"/>
                <a:sym typeface="Noto Serif Display ExtraCondensed"/>
              </a:rPr>
              <a:t>去神化</a:t>
            </a:r>
            <a:endParaRPr lang="en-US" sz="28000" spc="-1051" dirty="0">
              <a:solidFill>
                <a:srgbClr val="FFF9E6"/>
              </a:solidFill>
              <a:latin typeface="Noto Sans TC Black" panose="020B0200000000000000" pitchFamily="34" charset="-120"/>
              <a:ea typeface="Noto Sans TC Black" panose="020B0200000000000000" pitchFamily="34" charset="-120"/>
              <a:cs typeface="Noto Serif Display ExtraCondensed"/>
              <a:sym typeface="Noto Serif Display Extra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20000" y="9363075"/>
            <a:ext cx="9639300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999"/>
              </a:lnSpc>
              <a:spcBef>
                <a:spcPct val="0"/>
              </a:spcBef>
            </a:pPr>
            <a:r>
              <a:rPr lang="en-US" sz="5999" spc="5" dirty="0" err="1">
                <a:solidFill>
                  <a:srgbClr val="FFF9E6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出埃及記</a:t>
            </a:r>
            <a:r>
              <a:rPr lang="en-US" sz="5999" spc="5" dirty="0">
                <a:solidFill>
                  <a:srgbClr val="FFF9E6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 3 2 章1 至 1 4 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6607"/>
            <a:ext cx="16230600" cy="2768141"/>
          </a:xfrm>
          <a:custGeom>
            <a:avLst/>
            <a:gdLst/>
            <a:ahLst/>
            <a:cxnLst/>
            <a:rect l="l" t="t" r="r" b="b"/>
            <a:pathLst>
              <a:path w="16230600" h="2768141">
                <a:moveTo>
                  <a:pt x="0" y="0"/>
                </a:moveTo>
                <a:lnTo>
                  <a:pt x="16230600" y="0"/>
                </a:lnTo>
                <a:lnTo>
                  <a:pt x="16230600" y="2768140"/>
                </a:lnTo>
                <a:lnTo>
                  <a:pt x="0" y="2768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597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96830" y="4005350"/>
            <a:ext cx="15094340" cy="376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</a:pPr>
            <a:r>
              <a:rPr lang="en-US" sz="5000" spc="7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百姓見摩西遲延不下山，就大家聚集到亞倫那裏，對他說</a:t>
            </a:r>
            <a:r>
              <a:rPr lang="en-US" sz="5000" spc="7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：「</a:t>
            </a:r>
            <a:r>
              <a:rPr lang="en-US" sz="5000" spc="7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起來！為我們做神像，</a:t>
            </a:r>
            <a:r>
              <a:rPr lang="en-US" sz="5000" b="1" spc="7" dirty="0" err="1">
                <a:solidFill>
                  <a:srgbClr val="FF3131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可以在我們前面引路</a:t>
            </a:r>
            <a:r>
              <a:rPr lang="en-US" sz="5000" spc="7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；因為領我們出埃及地的那個摩西，我們不知道他遭了甚麼事</a:t>
            </a:r>
            <a:r>
              <a:rPr lang="en-US" sz="5000" spc="7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。」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66325" y="1631240"/>
            <a:ext cx="687873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99"/>
              </a:lnSpc>
              <a:spcBef>
                <a:spcPct val="0"/>
              </a:spcBef>
            </a:pP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EXOD  </a:t>
            </a:r>
            <a:r>
              <a:rPr lang="en-US" sz="9999" dirty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32:1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6607"/>
            <a:ext cx="16230600" cy="2768141"/>
          </a:xfrm>
          <a:custGeom>
            <a:avLst/>
            <a:gdLst/>
            <a:ahLst/>
            <a:cxnLst/>
            <a:rect l="l" t="t" r="r" b="b"/>
            <a:pathLst>
              <a:path w="16230600" h="2768141">
                <a:moveTo>
                  <a:pt x="0" y="0"/>
                </a:moveTo>
                <a:lnTo>
                  <a:pt x="16230600" y="0"/>
                </a:lnTo>
                <a:lnTo>
                  <a:pt x="16230600" y="2768140"/>
                </a:lnTo>
                <a:lnTo>
                  <a:pt x="0" y="2768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597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96830" y="4005350"/>
            <a:ext cx="15094340" cy="376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</a:pPr>
            <a:r>
              <a:rPr lang="en-US" sz="5000" spc="7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百姓見摩西遲延不下山，就大家聚集到亞倫那裏，對他說</a:t>
            </a:r>
            <a:r>
              <a:rPr lang="en-US" sz="5000" spc="7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：「</a:t>
            </a:r>
            <a:r>
              <a:rPr lang="en-US" sz="5000" b="1" spc="7" dirty="0" err="1">
                <a:solidFill>
                  <a:srgbClr val="FF3131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起來！</a:t>
            </a:r>
            <a:r>
              <a:rPr lang="en-US" sz="5000" spc="7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為我們做神像，可以在我們前面引路；因為領我們出埃及地的那個摩西，我們不知道他遭了甚麼事</a:t>
            </a:r>
            <a:r>
              <a:rPr lang="en-US" sz="5000" spc="7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。」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66325" y="1631240"/>
            <a:ext cx="687873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99"/>
              </a:lnSpc>
              <a:spcBef>
                <a:spcPct val="0"/>
              </a:spcBef>
            </a:pP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EXOD  </a:t>
            </a:r>
            <a:r>
              <a:rPr lang="en-US" sz="9999" dirty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32:1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514545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4545" cy="1274980"/>
            </a:xfrm>
            <a:custGeom>
              <a:avLst/>
              <a:gdLst/>
              <a:ahLst/>
              <a:cxnLst/>
              <a:rect l="l" t="t" r="r" b="b"/>
              <a:pathLst>
                <a:path w="2514545" h="1274980">
                  <a:moveTo>
                    <a:pt x="0" y="0"/>
                  </a:moveTo>
                  <a:lnTo>
                    <a:pt x="2514545" y="0"/>
                  </a:lnTo>
                  <a:lnTo>
                    <a:pt x="2514545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stretch>
                <a:fillRect t="-15699" b="-15699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 rot="5400000">
            <a:off x="5029200" y="-2971800"/>
            <a:ext cx="8229600" cy="16230600"/>
          </a:xfrm>
          <a:custGeom>
            <a:avLst/>
            <a:gdLst/>
            <a:ahLst/>
            <a:cxnLst/>
            <a:rect l="l" t="t" r="r" b="b"/>
            <a:pathLst>
              <a:path w="8229600" h="16230600">
                <a:moveTo>
                  <a:pt x="0" y="0"/>
                </a:moveTo>
                <a:lnTo>
                  <a:pt x="8229600" y="0"/>
                </a:lnTo>
                <a:lnTo>
                  <a:pt x="8229600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68" r="-546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6068488"/>
            <a:ext cx="16230600" cy="3189812"/>
          </a:xfrm>
          <a:custGeom>
            <a:avLst/>
            <a:gdLst/>
            <a:ahLst/>
            <a:cxnLst/>
            <a:rect l="l" t="t" r="r" b="b"/>
            <a:pathLst>
              <a:path w="16230600" h="3189812">
                <a:moveTo>
                  <a:pt x="0" y="0"/>
                </a:moveTo>
                <a:lnTo>
                  <a:pt x="16230600" y="0"/>
                </a:lnTo>
                <a:lnTo>
                  <a:pt x="16230600" y="3189812"/>
                </a:lnTo>
                <a:lnTo>
                  <a:pt x="0" y="318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b="-83177"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028700" y="1028700"/>
            <a:ext cx="16230600" cy="2871428"/>
          </a:xfrm>
          <a:custGeom>
            <a:avLst/>
            <a:gdLst/>
            <a:ahLst/>
            <a:cxnLst/>
            <a:rect l="l" t="t" r="r" b="b"/>
            <a:pathLst>
              <a:path w="16230600" h="2871428">
                <a:moveTo>
                  <a:pt x="16230600" y="2871428"/>
                </a:moveTo>
                <a:lnTo>
                  <a:pt x="0" y="2871428"/>
                </a:lnTo>
                <a:lnTo>
                  <a:pt x="0" y="0"/>
                </a:lnTo>
                <a:lnTo>
                  <a:pt x="16230600" y="0"/>
                </a:lnTo>
                <a:lnTo>
                  <a:pt x="16230600" y="2871428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20990" r="-20990" b="-188914"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498340" y="1739224"/>
            <a:ext cx="4431362" cy="1127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99"/>
              </a:lnSpc>
              <a:spcBef>
                <a:spcPct val="0"/>
              </a:spcBef>
            </a:pPr>
            <a:r>
              <a:rPr lang="en-US" sz="9999" spc="-349">
                <a:solidFill>
                  <a:srgbClr val="FFF9E6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EXO 20:4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8340" y="3728678"/>
            <a:ext cx="15760960" cy="3333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6000" b="1" spc="6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不可為自己雕刻偶像，也不可做甚麼形像彷彿上天、下地，和地底下、水中的百物。</a:t>
            </a:r>
          </a:p>
          <a:p>
            <a:pPr algn="ctr">
              <a:lnSpc>
                <a:spcPts val="8400"/>
              </a:lnSpc>
            </a:pPr>
            <a:endParaRPr lang="en-US" sz="6000" b="1" spc="6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6607"/>
            <a:ext cx="16230600" cy="2768141"/>
          </a:xfrm>
          <a:custGeom>
            <a:avLst/>
            <a:gdLst/>
            <a:ahLst/>
            <a:cxnLst/>
            <a:rect l="l" t="t" r="r" b="b"/>
            <a:pathLst>
              <a:path w="16230600" h="2768141">
                <a:moveTo>
                  <a:pt x="0" y="0"/>
                </a:moveTo>
                <a:lnTo>
                  <a:pt x="16230600" y="0"/>
                </a:lnTo>
                <a:lnTo>
                  <a:pt x="16230600" y="2768140"/>
                </a:lnTo>
                <a:lnTo>
                  <a:pt x="0" y="2768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597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96830" y="4005350"/>
            <a:ext cx="15094340" cy="376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</a:pPr>
            <a:r>
              <a:rPr lang="en-US" sz="5000" spc="7" dirty="0" err="1">
                <a:solidFill>
                  <a:srgbClr val="FFFFFF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百姓見摩西遲延不下山，就大家聚集到亞倫那裏，對他說</a:t>
            </a:r>
            <a:r>
              <a:rPr lang="en-US" sz="5000" spc="7" dirty="0">
                <a:solidFill>
                  <a:srgbClr val="FFFFFF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：「</a:t>
            </a:r>
            <a:r>
              <a:rPr lang="en-US" sz="5000" spc="7" dirty="0" err="1">
                <a:solidFill>
                  <a:srgbClr val="FFFFFF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起來！為我們做</a:t>
            </a:r>
            <a:r>
              <a:rPr lang="en-US" sz="5000" b="1" spc="7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神像</a:t>
            </a:r>
            <a:r>
              <a:rPr lang="en-US" sz="5000" spc="7" dirty="0" err="1">
                <a:solidFill>
                  <a:srgbClr val="FFFFFF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，可以在我們前面引路；因為領我們出埃及地的那個摩西，我們不知道他遭了甚麼事</a:t>
            </a:r>
            <a:r>
              <a:rPr lang="en-US" sz="5000" spc="7" dirty="0">
                <a:solidFill>
                  <a:srgbClr val="FFFFFF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。」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436913" y="5886538"/>
            <a:ext cx="10943935" cy="3444167"/>
            <a:chOff x="0" y="-83808"/>
            <a:chExt cx="2882353" cy="9071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77219" cy="823298"/>
            </a:xfrm>
            <a:custGeom>
              <a:avLst/>
              <a:gdLst/>
              <a:ahLst/>
              <a:cxnLst/>
              <a:rect l="l" t="t" r="r" b="b"/>
              <a:pathLst>
                <a:path w="2877219" h="823298">
                  <a:moveTo>
                    <a:pt x="36143" y="0"/>
                  </a:moveTo>
                  <a:lnTo>
                    <a:pt x="2841077" y="0"/>
                  </a:lnTo>
                  <a:cubicBezTo>
                    <a:pt x="2850662" y="0"/>
                    <a:pt x="2859855" y="3808"/>
                    <a:pt x="2866633" y="10586"/>
                  </a:cubicBezTo>
                  <a:cubicBezTo>
                    <a:pt x="2873411" y="17364"/>
                    <a:pt x="2877219" y="26557"/>
                    <a:pt x="2877219" y="36143"/>
                  </a:cubicBezTo>
                  <a:lnTo>
                    <a:pt x="2877219" y="787155"/>
                  </a:lnTo>
                  <a:cubicBezTo>
                    <a:pt x="2877219" y="807116"/>
                    <a:pt x="2861038" y="823298"/>
                    <a:pt x="2841077" y="823298"/>
                  </a:cubicBezTo>
                  <a:lnTo>
                    <a:pt x="36143" y="823298"/>
                  </a:lnTo>
                  <a:cubicBezTo>
                    <a:pt x="26557" y="823298"/>
                    <a:pt x="17364" y="819490"/>
                    <a:pt x="10586" y="812712"/>
                  </a:cubicBezTo>
                  <a:cubicBezTo>
                    <a:pt x="3808" y="805934"/>
                    <a:pt x="0" y="796741"/>
                    <a:pt x="0" y="787155"/>
                  </a:cubicBezTo>
                  <a:lnTo>
                    <a:pt x="0" y="36143"/>
                  </a:lnTo>
                  <a:cubicBezTo>
                    <a:pt x="0" y="26557"/>
                    <a:pt x="3808" y="17364"/>
                    <a:pt x="10586" y="10586"/>
                  </a:cubicBezTo>
                  <a:cubicBezTo>
                    <a:pt x="17364" y="3808"/>
                    <a:pt x="26557" y="0"/>
                    <a:pt x="36143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5134" y="-83808"/>
              <a:ext cx="2877219" cy="8709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endParaRPr dirty="0"/>
            </a:p>
            <a:p>
              <a:pPr algn="ctr"/>
              <a:r>
                <a:rPr lang="he-IL" sz="5499" b="1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  <a:rtl/>
                </a:rPr>
                <a:t>אֱלֹהִים</a:t>
              </a:r>
              <a:r>
                <a:rPr lang="en-US" sz="5499" b="1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</a:t>
              </a:r>
            </a:p>
            <a:p>
              <a:pPr algn="ctr">
                <a:spcBef>
                  <a:spcPct val="0"/>
                </a:spcBef>
              </a:pPr>
              <a:r>
                <a:rPr lang="en-US" sz="5499" b="1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「</a:t>
              </a:r>
              <a:r>
                <a:rPr lang="en-US" sz="5499" b="1" dirty="0" err="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起初神創造天地</a:t>
              </a:r>
              <a:r>
                <a:rPr lang="en-US" sz="5499" b="1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」(創1:1)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66325" y="1631240"/>
            <a:ext cx="687873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99"/>
              </a:lnSpc>
              <a:spcBef>
                <a:spcPct val="0"/>
              </a:spcBef>
            </a:pP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EXOD  </a:t>
            </a:r>
            <a:r>
              <a:rPr lang="en-US" sz="9999" dirty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32:1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6607"/>
            <a:ext cx="16230600" cy="2768141"/>
          </a:xfrm>
          <a:custGeom>
            <a:avLst/>
            <a:gdLst/>
            <a:ahLst/>
            <a:cxnLst/>
            <a:rect l="l" t="t" r="r" b="b"/>
            <a:pathLst>
              <a:path w="16230600" h="2768141">
                <a:moveTo>
                  <a:pt x="0" y="0"/>
                </a:moveTo>
                <a:lnTo>
                  <a:pt x="16230600" y="0"/>
                </a:lnTo>
                <a:lnTo>
                  <a:pt x="16230600" y="2768140"/>
                </a:lnTo>
                <a:lnTo>
                  <a:pt x="0" y="2768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597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6325" y="3451872"/>
            <a:ext cx="15094340" cy="471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</a:pPr>
            <a:r>
              <a:rPr lang="en-US" sz="5000" spc="5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亞倫對他們說：「你們去摘下你們妻子、兒女耳上的金環，拿來給我。」百姓就都摘下他們耳上的金環，拿來給亞倫。亞倫從他們手裏接過來，鑄了一隻牛犢，用雕刻的器具做成。他們就說：「以色列啊，這是領你出埃及地的神。」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42525" y="1631240"/>
            <a:ext cx="8234875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999"/>
              </a:lnSpc>
              <a:spcBef>
                <a:spcPct val="0"/>
              </a:spcBef>
            </a:pP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EXOD  </a:t>
            </a:r>
            <a:r>
              <a:rPr lang="en-US" sz="9999" dirty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32:2-4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6607"/>
            <a:ext cx="16230600" cy="2768141"/>
          </a:xfrm>
          <a:custGeom>
            <a:avLst/>
            <a:gdLst/>
            <a:ahLst/>
            <a:cxnLst/>
            <a:rect l="l" t="t" r="r" b="b"/>
            <a:pathLst>
              <a:path w="16230600" h="2768141">
                <a:moveTo>
                  <a:pt x="0" y="0"/>
                </a:moveTo>
                <a:lnTo>
                  <a:pt x="16230600" y="0"/>
                </a:lnTo>
                <a:lnTo>
                  <a:pt x="16230600" y="2768140"/>
                </a:lnTo>
                <a:lnTo>
                  <a:pt x="0" y="2768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597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6325" y="3451872"/>
            <a:ext cx="15094340" cy="280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</a:pPr>
            <a:r>
              <a:rPr lang="en-US" sz="5000" b="1" spc="5" dirty="0" err="1">
                <a:solidFill>
                  <a:srgbClr val="004AAD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亞倫從他們手裏接過來，鑄了一隻牛犢，用雕刻的器具做成。</a:t>
            </a:r>
            <a:r>
              <a:rPr lang="en-US" sz="5000" spc="5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他們就說</a:t>
            </a:r>
            <a:r>
              <a:rPr lang="en-US" sz="5000" spc="5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：「</a:t>
            </a:r>
            <a:r>
              <a:rPr lang="en-US" sz="5000" spc="5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以色列啊，這是領你出埃及地的神</a:t>
            </a:r>
            <a:r>
              <a:rPr lang="en-US" sz="5000" spc="5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。」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66325" y="1631240"/>
            <a:ext cx="687873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99"/>
              </a:lnSpc>
              <a:spcBef>
                <a:spcPct val="0"/>
              </a:spcBef>
            </a:pP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EXOD </a:t>
            </a:r>
            <a:r>
              <a:rPr lang="en-US" sz="9999" dirty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32:4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6325" y="7058074"/>
            <a:ext cx="15431964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99"/>
              </a:lnSpc>
              <a:spcBef>
                <a:spcPct val="0"/>
              </a:spcBef>
            </a:pPr>
            <a:r>
              <a:rPr lang="en-US" sz="5199" dirty="0">
                <a:solidFill>
                  <a:srgbClr val="FF3131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He took</a:t>
            </a:r>
            <a:r>
              <a:rPr lang="en-US" sz="5199" dirty="0">
                <a:solidFill>
                  <a:srgbClr val="FF313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199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from their hand, </a:t>
            </a:r>
            <a:r>
              <a:rPr lang="en-US" sz="5199" dirty="0">
                <a:solidFill>
                  <a:srgbClr val="FF3131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and fashioned</a:t>
            </a:r>
            <a:r>
              <a:rPr lang="en-US" sz="5199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it with a graving tool </a:t>
            </a:r>
            <a:r>
              <a:rPr lang="en-US" sz="5199" dirty="0">
                <a:solidFill>
                  <a:srgbClr val="FF3131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and made</a:t>
            </a:r>
            <a:r>
              <a:rPr lang="en-US" sz="5199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it into a molten calf (NASB 95)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6607"/>
            <a:ext cx="16230600" cy="2768141"/>
          </a:xfrm>
          <a:custGeom>
            <a:avLst/>
            <a:gdLst/>
            <a:ahLst/>
            <a:cxnLst/>
            <a:rect l="l" t="t" r="r" b="b"/>
            <a:pathLst>
              <a:path w="16230600" h="2768141">
                <a:moveTo>
                  <a:pt x="0" y="0"/>
                </a:moveTo>
                <a:lnTo>
                  <a:pt x="16230600" y="0"/>
                </a:lnTo>
                <a:lnTo>
                  <a:pt x="16230600" y="2768140"/>
                </a:lnTo>
                <a:lnTo>
                  <a:pt x="0" y="2768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597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6325" y="4880622"/>
            <a:ext cx="15094340" cy="185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</a:pPr>
            <a:r>
              <a:rPr lang="en-US" sz="5000" spc="5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亞倫看見，就在牛犢面前築壇，且宣告說：「明日要向耶和華守節。」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66325" y="1631240"/>
            <a:ext cx="687873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99"/>
              </a:lnSpc>
              <a:spcBef>
                <a:spcPct val="0"/>
              </a:spcBef>
            </a:pP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EXOD </a:t>
            </a:r>
            <a:r>
              <a:rPr lang="en-US" sz="9999" dirty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32:5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10" t="-4904" r="-2413" b="-8482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09821" y="643597"/>
            <a:ext cx="4887422" cy="2290979"/>
          </a:xfrm>
          <a:custGeom>
            <a:avLst/>
            <a:gdLst/>
            <a:ahLst/>
            <a:cxnLst/>
            <a:rect l="l" t="t" r="r" b="b"/>
            <a:pathLst>
              <a:path w="4887422" h="2290979">
                <a:moveTo>
                  <a:pt x="0" y="0"/>
                </a:moveTo>
                <a:lnTo>
                  <a:pt x="4887422" y="0"/>
                </a:lnTo>
                <a:lnTo>
                  <a:pt x="4887422" y="2290979"/>
                </a:lnTo>
                <a:lnTo>
                  <a:pt x="0" y="22909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80477" y="1028700"/>
            <a:ext cx="2646908" cy="3387583"/>
          </a:xfrm>
          <a:custGeom>
            <a:avLst/>
            <a:gdLst/>
            <a:ahLst/>
            <a:cxnLst/>
            <a:rect l="l" t="t" r="r" b="b"/>
            <a:pathLst>
              <a:path w="2646908" h="3387583">
                <a:moveTo>
                  <a:pt x="0" y="0"/>
                </a:moveTo>
                <a:lnTo>
                  <a:pt x="2646908" y="0"/>
                </a:lnTo>
                <a:lnTo>
                  <a:pt x="2646908" y="3387583"/>
                </a:lnTo>
                <a:lnTo>
                  <a:pt x="0" y="3387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34895" y="1789087"/>
            <a:ext cx="3774305" cy="3354413"/>
          </a:xfrm>
          <a:custGeom>
            <a:avLst/>
            <a:gdLst/>
            <a:ahLst/>
            <a:cxnLst/>
            <a:rect l="l" t="t" r="r" b="b"/>
            <a:pathLst>
              <a:path w="3774305" h="3354413">
                <a:moveTo>
                  <a:pt x="0" y="0"/>
                </a:moveTo>
                <a:lnTo>
                  <a:pt x="3774305" y="0"/>
                </a:lnTo>
                <a:lnTo>
                  <a:pt x="3774305" y="3354413"/>
                </a:lnTo>
                <a:lnTo>
                  <a:pt x="0" y="33544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49006" y="6103301"/>
            <a:ext cx="4109850" cy="3467686"/>
          </a:xfrm>
          <a:custGeom>
            <a:avLst/>
            <a:gdLst/>
            <a:ahLst/>
            <a:cxnLst/>
            <a:rect l="l" t="t" r="r" b="b"/>
            <a:pathLst>
              <a:path w="4109850" h="3467686">
                <a:moveTo>
                  <a:pt x="0" y="0"/>
                </a:moveTo>
                <a:lnTo>
                  <a:pt x="4109850" y="0"/>
                </a:lnTo>
                <a:lnTo>
                  <a:pt x="4109850" y="3467686"/>
                </a:lnTo>
                <a:lnTo>
                  <a:pt x="0" y="34676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31420" y="6103301"/>
            <a:ext cx="3526930" cy="3154999"/>
          </a:xfrm>
          <a:custGeom>
            <a:avLst/>
            <a:gdLst/>
            <a:ahLst/>
            <a:cxnLst/>
            <a:rect l="l" t="t" r="r" b="b"/>
            <a:pathLst>
              <a:path w="3526930" h="3154999">
                <a:moveTo>
                  <a:pt x="0" y="0"/>
                </a:moveTo>
                <a:lnTo>
                  <a:pt x="3526929" y="0"/>
                </a:lnTo>
                <a:lnTo>
                  <a:pt x="3526929" y="3154999"/>
                </a:lnTo>
                <a:lnTo>
                  <a:pt x="0" y="31549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666395" y="8229600"/>
            <a:ext cx="1185811" cy="2057400"/>
          </a:xfrm>
          <a:custGeom>
            <a:avLst/>
            <a:gdLst/>
            <a:ahLst/>
            <a:cxnLst/>
            <a:rect l="l" t="t" r="r" b="b"/>
            <a:pathLst>
              <a:path w="1185811" h="2057400">
                <a:moveTo>
                  <a:pt x="0" y="0"/>
                </a:moveTo>
                <a:lnTo>
                  <a:pt x="1185810" y="0"/>
                </a:lnTo>
                <a:lnTo>
                  <a:pt x="118581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36739" y="4610100"/>
            <a:ext cx="11828699" cy="1755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51"/>
              </a:lnSpc>
            </a:pPr>
            <a:r>
              <a:rPr lang="en-US" sz="15000" b="1" dirty="0" err="1">
                <a:solidFill>
                  <a:srgbClr val="597CFF"/>
                </a:solidFill>
                <a:latin typeface="TAN Headline"/>
                <a:ea typeface="TAN Headline"/>
                <a:cs typeface="TAN Headline"/>
                <a:sym typeface="TAN Headline"/>
              </a:rPr>
              <a:t>心安</a:t>
            </a:r>
            <a:endParaRPr lang="en-US" sz="15000" b="1" dirty="0">
              <a:solidFill>
                <a:srgbClr val="597CFF"/>
              </a:solidFill>
              <a:latin typeface="TAN Headline"/>
              <a:ea typeface="TAN Headline"/>
              <a:cs typeface="TAN Headline"/>
              <a:sym typeface="TAN Headli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6607"/>
            <a:ext cx="16230600" cy="2768141"/>
          </a:xfrm>
          <a:custGeom>
            <a:avLst/>
            <a:gdLst/>
            <a:ahLst/>
            <a:cxnLst/>
            <a:rect l="l" t="t" r="r" b="b"/>
            <a:pathLst>
              <a:path w="16230600" h="2768141">
                <a:moveTo>
                  <a:pt x="0" y="0"/>
                </a:moveTo>
                <a:lnTo>
                  <a:pt x="16230600" y="0"/>
                </a:lnTo>
                <a:lnTo>
                  <a:pt x="16230600" y="2768140"/>
                </a:lnTo>
                <a:lnTo>
                  <a:pt x="0" y="2768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597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66325" y="4404372"/>
            <a:ext cx="15094340" cy="280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5000" spc="5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次日清早，百姓起來獻燔祭和平安祭，就坐下吃喝，起來玩耍。</a:t>
            </a:r>
          </a:p>
          <a:p>
            <a:pPr marL="0" lvl="0" indent="0" algn="l">
              <a:lnSpc>
                <a:spcPts val="7500"/>
              </a:lnSpc>
            </a:pPr>
            <a:endParaRPr lang="en-US" sz="5000" spc="5">
              <a:solidFill>
                <a:srgbClr val="000000"/>
              </a:solidFill>
              <a:latin typeface="Noto Serif Display ExtraCondensed"/>
              <a:ea typeface="Noto Serif Display ExtraCondensed"/>
              <a:cs typeface="Noto Serif Display ExtraCondensed"/>
              <a:sym typeface="Noto Serif Display ExtraCondense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42525" y="1631240"/>
            <a:ext cx="8082475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999"/>
              </a:lnSpc>
              <a:spcBef>
                <a:spcPct val="0"/>
              </a:spcBef>
            </a:pP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EXOD  </a:t>
            </a: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32:6</a:t>
            </a:r>
            <a:endParaRPr lang="en-US" sz="9999" dirty="0">
              <a:solidFill>
                <a:srgbClr val="000000"/>
              </a:solidFill>
              <a:latin typeface="Paalalabas Condensed"/>
              <a:ea typeface="Paalalabas Condensed"/>
              <a:cs typeface="Paalalabas Condensed"/>
              <a:sym typeface="Paalalabas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514545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4545" cy="1274980"/>
            </a:xfrm>
            <a:custGeom>
              <a:avLst/>
              <a:gdLst/>
              <a:ahLst/>
              <a:cxnLst/>
              <a:rect l="l" t="t" r="r" b="b"/>
              <a:pathLst>
                <a:path w="2514545" h="1274980">
                  <a:moveTo>
                    <a:pt x="0" y="0"/>
                  </a:moveTo>
                  <a:lnTo>
                    <a:pt x="2514545" y="0"/>
                  </a:lnTo>
                  <a:lnTo>
                    <a:pt x="2514545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 r="-4647" b="-37764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 rot="5400000">
            <a:off x="5029200" y="-2971800"/>
            <a:ext cx="8229600" cy="16230600"/>
          </a:xfrm>
          <a:custGeom>
            <a:avLst/>
            <a:gdLst/>
            <a:ahLst/>
            <a:cxnLst/>
            <a:rect l="l" t="t" r="r" b="b"/>
            <a:pathLst>
              <a:path w="8229600" h="16230600">
                <a:moveTo>
                  <a:pt x="0" y="0"/>
                </a:moveTo>
                <a:lnTo>
                  <a:pt x="8229600" y="0"/>
                </a:lnTo>
                <a:lnTo>
                  <a:pt x="8229600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l="-12500" t="-6338" r="-12500" b="-6338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5070438"/>
            <a:chOff x="0" y="0"/>
            <a:chExt cx="4274726" cy="13354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335424"/>
            </a:xfrm>
            <a:custGeom>
              <a:avLst/>
              <a:gdLst/>
              <a:ahLst/>
              <a:cxnLst/>
              <a:rect l="l" t="t" r="r" b="b"/>
              <a:pathLst>
                <a:path w="4274726" h="1335424">
                  <a:moveTo>
                    <a:pt x="0" y="0"/>
                  </a:moveTo>
                  <a:lnTo>
                    <a:pt x="4274726" y="0"/>
                  </a:lnTo>
                  <a:lnTo>
                    <a:pt x="4274726" y="1335424"/>
                  </a:lnTo>
                  <a:lnTo>
                    <a:pt x="0" y="1335424"/>
                  </a:lnTo>
                  <a:close/>
                </a:path>
              </a:pathLst>
            </a:custGeom>
            <a:gradFill rotWithShape="1">
              <a:gsLst>
                <a:gs pos="0">
                  <a:srgbClr val="0B0A0A">
                    <a:alpha val="49500"/>
                  </a:srgbClr>
                </a:gs>
                <a:gs pos="100000">
                  <a:srgbClr val="0B0A0A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1373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04213" y="1028700"/>
            <a:ext cx="11679574" cy="770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9"/>
              </a:lnSpc>
            </a:pPr>
            <a:r>
              <a:rPr lang="en-US" sz="15999" spc="15" dirty="0">
                <a:solidFill>
                  <a:srgbClr val="FFF9E6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  <a:cs typeface="Noto Serif Display ExtraCondensed"/>
                <a:sym typeface="Noto Serif Display ExtraCondensed"/>
              </a:rPr>
              <a:t>去. </a:t>
            </a:r>
            <a:r>
              <a:rPr lang="en-US" sz="15999" spc="15" dirty="0" err="1">
                <a:solidFill>
                  <a:srgbClr val="FFF9E6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  <a:cs typeface="Noto Serif Display ExtraCondensed"/>
                <a:sym typeface="Noto Serif Display ExtraCondensed"/>
              </a:rPr>
              <a:t>神化</a:t>
            </a:r>
            <a:endParaRPr lang="en-US" sz="15999" spc="15" dirty="0">
              <a:solidFill>
                <a:srgbClr val="FFF9E6"/>
              </a:solidFill>
              <a:latin typeface="Noto Sans SC Black" panose="020B0200000000000000" pitchFamily="34" charset="-128"/>
              <a:ea typeface="Noto Sans SC Black" panose="020B0200000000000000" pitchFamily="34" charset="-128"/>
              <a:cs typeface="Noto Serif Display ExtraCondensed"/>
              <a:sym typeface="Noto Serif Display ExtraCondensed"/>
            </a:endParaRPr>
          </a:p>
          <a:p>
            <a:pPr algn="ctr">
              <a:lnSpc>
                <a:spcPts val="31999"/>
              </a:lnSpc>
            </a:pPr>
            <a:r>
              <a:rPr lang="en-US" sz="15999" spc="15" dirty="0" err="1">
                <a:solidFill>
                  <a:srgbClr val="FFF9E6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  <a:cs typeface="Noto Serif Display ExtraCondensed"/>
                <a:sym typeface="Noto Serif Display ExtraCondensed"/>
              </a:rPr>
              <a:t>去神</a:t>
            </a:r>
            <a:r>
              <a:rPr lang="en-US" sz="15999" spc="15" dirty="0">
                <a:solidFill>
                  <a:srgbClr val="FFF9E6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  <a:cs typeface="Noto Serif Display ExtraCondensed"/>
                <a:sym typeface="Noto Serif Display ExtraCondensed"/>
              </a:rPr>
              <a:t>. 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6607"/>
            <a:ext cx="16230600" cy="2768141"/>
          </a:xfrm>
          <a:custGeom>
            <a:avLst/>
            <a:gdLst/>
            <a:ahLst/>
            <a:cxnLst/>
            <a:rect l="l" t="t" r="r" b="b"/>
            <a:pathLst>
              <a:path w="16230600" h="2768141">
                <a:moveTo>
                  <a:pt x="0" y="0"/>
                </a:moveTo>
                <a:lnTo>
                  <a:pt x="16230600" y="0"/>
                </a:lnTo>
                <a:lnTo>
                  <a:pt x="16230600" y="2768140"/>
                </a:lnTo>
                <a:lnTo>
                  <a:pt x="0" y="2768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5977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14552" y="5767649"/>
            <a:ext cx="5336931" cy="2312254"/>
            <a:chOff x="0" y="-47625"/>
            <a:chExt cx="1405611" cy="6089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5611" cy="513739"/>
            </a:xfrm>
            <a:custGeom>
              <a:avLst/>
              <a:gdLst/>
              <a:ahLst/>
              <a:cxnLst/>
              <a:rect l="l" t="t" r="r" b="b"/>
              <a:pathLst>
                <a:path w="1405611" h="513739">
                  <a:moveTo>
                    <a:pt x="73982" y="0"/>
                  </a:moveTo>
                  <a:lnTo>
                    <a:pt x="1331629" y="0"/>
                  </a:lnTo>
                  <a:cubicBezTo>
                    <a:pt x="1372488" y="0"/>
                    <a:pt x="1405611" y="33123"/>
                    <a:pt x="1405611" y="73982"/>
                  </a:cubicBezTo>
                  <a:lnTo>
                    <a:pt x="1405611" y="439757"/>
                  </a:lnTo>
                  <a:cubicBezTo>
                    <a:pt x="1405611" y="480616"/>
                    <a:pt x="1372488" y="513739"/>
                    <a:pt x="1331629" y="513739"/>
                  </a:cubicBezTo>
                  <a:lnTo>
                    <a:pt x="73982" y="513739"/>
                  </a:lnTo>
                  <a:cubicBezTo>
                    <a:pt x="33123" y="513739"/>
                    <a:pt x="0" y="480616"/>
                    <a:pt x="0" y="439757"/>
                  </a:cubicBezTo>
                  <a:lnTo>
                    <a:pt x="0" y="73982"/>
                  </a:lnTo>
                  <a:cubicBezTo>
                    <a:pt x="0" y="33123"/>
                    <a:pt x="33123" y="0"/>
                    <a:pt x="73982" y="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05611" cy="6089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999"/>
                </a:lnSpc>
              </a:pPr>
              <a:r>
                <a:rPr lang="en-US" sz="4999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笑 (laugh)</a:t>
              </a:r>
            </a:p>
            <a:p>
              <a:pPr algn="ctr" rtl="1">
                <a:lnSpc>
                  <a:spcPts val="6999"/>
                </a:lnSpc>
                <a:spcBef>
                  <a:spcPct val="0"/>
                </a:spcBef>
              </a:pPr>
              <a:r>
                <a:rPr lang="he-IL" sz="4999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  <a:rtl/>
                </a:rPr>
                <a:t>צחק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66325" y="4404372"/>
            <a:ext cx="15094340" cy="280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00"/>
              </a:lnSpc>
            </a:pPr>
            <a:r>
              <a:rPr lang="en-US" sz="5000" spc="5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次日清早，百姓起來獻燔祭和平安祭，就坐下吃喝，起來</a:t>
            </a:r>
            <a:r>
              <a:rPr lang="en-US" sz="5000" b="1" spc="5" dirty="0" err="1">
                <a:solidFill>
                  <a:srgbClr val="00BF63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玩耍</a:t>
            </a:r>
            <a:r>
              <a:rPr lang="en-US" sz="5000" spc="5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。</a:t>
            </a:r>
          </a:p>
          <a:p>
            <a:pPr marL="0" lvl="0" indent="0" algn="l">
              <a:lnSpc>
                <a:spcPts val="7500"/>
              </a:lnSpc>
            </a:pPr>
            <a:endParaRPr lang="en-US" sz="5000" spc="5" dirty="0">
              <a:solidFill>
                <a:srgbClr val="000000"/>
              </a:solidFill>
              <a:latin typeface="Noto Serif Display ExtraCondensed"/>
              <a:ea typeface="Noto Serif Display ExtraCondensed"/>
              <a:cs typeface="Noto Serif Display ExtraCondensed"/>
              <a:sym typeface="Noto Serif Display Extra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66324" y="1631240"/>
            <a:ext cx="8615875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999"/>
              </a:lnSpc>
              <a:spcBef>
                <a:spcPct val="0"/>
              </a:spcBef>
            </a:pP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EXOD  </a:t>
            </a: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32:6</a:t>
            </a:r>
            <a:endParaRPr lang="en-US" sz="9999" dirty="0">
              <a:solidFill>
                <a:srgbClr val="000000"/>
              </a:solidFill>
              <a:latin typeface="Paalalabas Condensed"/>
              <a:ea typeface="Paalalabas Condensed"/>
              <a:cs typeface="Paalalabas Condensed"/>
              <a:sym typeface="Paalalabas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97315" y="1793631"/>
            <a:ext cx="8493369" cy="8493369"/>
          </a:xfrm>
          <a:custGeom>
            <a:avLst/>
            <a:gdLst/>
            <a:ahLst/>
            <a:cxnLst/>
            <a:rect l="l" t="t" r="r" b="b"/>
            <a:pathLst>
              <a:path w="8493369" h="8493369">
                <a:moveTo>
                  <a:pt x="0" y="0"/>
                </a:moveTo>
                <a:lnTo>
                  <a:pt x="8493370" y="0"/>
                </a:lnTo>
                <a:lnTo>
                  <a:pt x="8493370" y="8493369"/>
                </a:lnTo>
                <a:lnTo>
                  <a:pt x="0" y="84933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91128" y="400952"/>
            <a:ext cx="5421337" cy="2774221"/>
            <a:chOff x="0" y="0"/>
            <a:chExt cx="1427842" cy="7306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27842" cy="730659"/>
            </a:xfrm>
            <a:custGeom>
              <a:avLst/>
              <a:gdLst/>
              <a:ahLst/>
              <a:cxnLst/>
              <a:rect l="l" t="t" r="r" b="b"/>
              <a:pathLst>
                <a:path w="1427842" h="730659">
                  <a:moveTo>
                    <a:pt x="72830" y="0"/>
                  </a:moveTo>
                  <a:lnTo>
                    <a:pt x="1355011" y="0"/>
                  </a:lnTo>
                  <a:cubicBezTo>
                    <a:pt x="1374327" y="0"/>
                    <a:pt x="1392852" y="7673"/>
                    <a:pt x="1406510" y="21332"/>
                  </a:cubicBezTo>
                  <a:cubicBezTo>
                    <a:pt x="1420169" y="34990"/>
                    <a:pt x="1427842" y="53515"/>
                    <a:pt x="1427842" y="72830"/>
                  </a:cubicBezTo>
                  <a:lnTo>
                    <a:pt x="1427842" y="657829"/>
                  </a:lnTo>
                  <a:cubicBezTo>
                    <a:pt x="1427842" y="698052"/>
                    <a:pt x="1395235" y="730659"/>
                    <a:pt x="1355011" y="730659"/>
                  </a:cubicBezTo>
                  <a:lnTo>
                    <a:pt x="72830" y="730659"/>
                  </a:lnTo>
                  <a:cubicBezTo>
                    <a:pt x="32607" y="730659"/>
                    <a:pt x="0" y="698052"/>
                    <a:pt x="0" y="657829"/>
                  </a:cubicBezTo>
                  <a:lnTo>
                    <a:pt x="0" y="72830"/>
                  </a:lnTo>
                  <a:cubicBezTo>
                    <a:pt x="0" y="32607"/>
                    <a:pt x="32607" y="0"/>
                    <a:pt x="72830" y="0"/>
                  </a:cubicBezTo>
                  <a:close/>
                </a:path>
              </a:pathLst>
            </a:custGeom>
            <a:solidFill>
              <a:srgbClr val="F9AF0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27842" cy="778284"/>
            </a:xfrm>
            <a:prstGeom prst="rect">
              <a:avLst/>
            </a:prstGeom>
          </p:spPr>
          <p:txBody>
            <a:bodyPr lIns="76200" tIns="76200" rIns="76200" bIns="76200" rtlCol="0" anchor="ctr"/>
            <a:lstStyle/>
            <a:p>
              <a:pPr algn="ctr">
                <a:lnSpc>
                  <a:spcPts val="4339"/>
                </a:lnSpc>
              </a:pPr>
              <a:endParaRPr dirty="0"/>
            </a:p>
            <a:p>
              <a:pPr algn="ctr">
                <a:lnSpc>
                  <a:spcPts val="6299"/>
                </a:lnSpc>
              </a:pPr>
              <a:r>
                <a:rPr lang="en-US" sz="6000" b="1" dirty="0" err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去神化</a:t>
              </a:r>
              <a:endParaRPr lang="en-US" sz="6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  <a:p>
              <a:pPr algn="ctr">
                <a:lnSpc>
                  <a:spcPts val="6299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De-God</a:t>
              </a:r>
            </a:p>
            <a:p>
              <a:pPr algn="ctr">
                <a:lnSpc>
                  <a:spcPts val="3779"/>
                </a:lnSpc>
              </a:pPr>
              <a:endParaRPr lang="en-US" sz="44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6607"/>
            <a:ext cx="16230600" cy="2768141"/>
          </a:xfrm>
          <a:custGeom>
            <a:avLst/>
            <a:gdLst/>
            <a:ahLst/>
            <a:cxnLst/>
            <a:rect l="l" t="t" r="r" b="b"/>
            <a:pathLst>
              <a:path w="16230600" h="2768141">
                <a:moveTo>
                  <a:pt x="0" y="0"/>
                </a:moveTo>
                <a:lnTo>
                  <a:pt x="16230600" y="0"/>
                </a:lnTo>
                <a:lnTo>
                  <a:pt x="16230600" y="2768140"/>
                </a:lnTo>
                <a:lnTo>
                  <a:pt x="0" y="2768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597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805750"/>
            <a:ext cx="15892975" cy="566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</a:pPr>
            <a:r>
              <a:rPr lang="en-US" sz="5000" spc="5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耶和華吩咐摩西說：「下去吧，因為你的百姓，就是你從埃及地領出來的，已經敗壞了。他們快快偏離了我所吩咐的道，為自己鑄了一隻牛犢，向它下拜獻祭，說：『以色列啊，這就是領你出埃及地的神。』」耶和華對摩西說：「我看這百姓真是硬著頸項的百姓。你且由著我，我要向他們發烈怒，將他們滅絕，使你的後裔成為大國。」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66324" y="1631240"/>
            <a:ext cx="7777675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999"/>
              </a:lnSpc>
              <a:spcBef>
                <a:spcPct val="0"/>
              </a:spcBef>
            </a:pP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EXOD  </a:t>
            </a:r>
            <a:r>
              <a:rPr lang="en-US" sz="9999" dirty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32:7-10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6607"/>
            <a:ext cx="16230600" cy="2768141"/>
          </a:xfrm>
          <a:custGeom>
            <a:avLst/>
            <a:gdLst/>
            <a:ahLst/>
            <a:cxnLst/>
            <a:rect l="l" t="t" r="r" b="b"/>
            <a:pathLst>
              <a:path w="16230600" h="2768141">
                <a:moveTo>
                  <a:pt x="0" y="0"/>
                </a:moveTo>
                <a:lnTo>
                  <a:pt x="16230600" y="0"/>
                </a:lnTo>
                <a:lnTo>
                  <a:pt x="16230600" y="2768140"/>
                </a:lnTo>
                <a:lnTo>
                  <a:pt x="0" y="2768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597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805750"/>
            <a:ext cx="15892975" cy="566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</a:pPr>
            <a:r>
              <a:rPr lang="en-US" sz="5000" spc="5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耶和華吩咐摩西說</a:t>
            </a:r>
            <a:r>
              <a:rPr lang="en-US" sz="5000" spc="5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：「</a:t>
            </a:r>
            <a:r>
              <a:rPr lang="en-US" sz="5000" spc="5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下去吧，因為你的百姓，就是你從埃及地領出來的，已經敗壞了。他們</a:t>
            </a:r>
            <a:r>
              <a:rPr lang="en-US" sz="5000" b="1" spc="5" dirty="0" err="1">
                <a:solidFill>
                  <a:srgbClr val="FF3131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快快偏離了我所吩咐的道</a:t>
            </a:r>
            <a:r>
              <a:rPr lang="en-US" sz="5000" spc="5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，為自己鑄了一隻牛犢，向它下拜獻祭，說</a:t>
            </a:r>
            <a:r>
              <a:rPr lang="en-US" sz="5000" spc="5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：『</a:t>
            </a:r>
            <a:r>
              <a:rPr lang="en-US" sz="5000" spc="5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以色列啊，這就是領你出埃及地的神</a:t>
            </a:r>
            <a:r>
              <a:rPr lang="en-US" sz="5000" spc="5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。』」</a:t>
            </a:r>
            <a:r>
              <a:rPr lang="en-US" sz="5000" spc="5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耶和華對摩西說</a:t>
            </a:r>
            <a:r>
              <a:rPr lang="en-US" sz="5000" spc="5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：「</a:t>
            </a:r>
            <a:r>
              <a:rPr lang="en-US" sz="5000" spc="5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我看這百姓真是硬著頸項的百姓。你且由著我，我要向他們發烈怒，將他們滅絕，使你的後裔成為大國</a:t>
            </a:r>
            <a:r>
              <a:rPr lang="en-US" sz="5000" spc="5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。」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66324" y="1631240"/>
            <a:ext cx="8844475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999"/>
              </a:lnSpc>
              <a:spcBef>
                <a:spcPct val="0"/>
              </a:spcBef>
            </a:pP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EXOD  </a:t>
            </a:r>
            <a:r>
              <a:rPr lang="en-US" sz="9999" dirty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32:7-10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6607"/>
            <a:ext cx="16230600" cy="2768141"/>
          </a:xfrm>
          <a:custGeom>
            <a:avLst/>
            <a:gdLst/>
            <a:ahLst/>
            <a:cxnLst/>
            <a:rect l="l" t="t" r="r" b="b"/>
            <a:pathLst>
              <a:path w="16230600" h="2768141">
                <a:moveTo>
                  <a:pt x="0" y="0"/>
                </a:moveTo>
                <a:lnTo>
                  <a:pt x="16230600" y="0"/>
                </a:lnTo>
                <a:lnTo>
                  <a:pt x="16230600" y="2768140"/>
                </a:lnTo>
                <a:lnTo>
                  <a:pt x="0" y="2768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597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805750"/>
            <a:ext cx="15892975" cy="566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</a:pPr>
            <a:r>
              <a:rPr lang="en-US" sz="5000" spc="5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耶和華吩咐摩西說：「下去吧，因為你的百姓，就是你從埃及地領出來的，已經敗壞了。他們快快偏離了我所吩咐的道，為自己鑄了一隻牛犢，向它下拜獻祭，說：『以色列啊，這就是領你出埃及地的神。』」耶和華對摩西說：「我看這百姓真是硬著頸項的百姓。你且由著我，</a:t>
            </a:r>
            <a:r>
              <a:rPr lang="en-US" sz="5000" b="1" spc="5">
                <a:solidFill>
                  <a:srgbClr val="FF3131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我要向他們發烈怒，將他們滅絕</a:t>
            </a:r>
            <a:r>
              <a:rPr lang="en-US" sz="5000" spc="5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，使你的後裔成為大國。」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66324" y="1631240"/>
            <a:ext cx="8615875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999"/>
              </a:lnSpc>
              <a:spcBef>
                <a:spcPct val="0"/>
              </a:spcBef>
            </a:pP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EXOD  </a:t>
            </a:r>
            <a:r>
              <a:rPr lang="en-US" sz="9999" dirty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32:7-10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6607"/>
            <a:ext cx="16230600" cy="2768141"/>
          </a:xfrm>
          <a:custGeom>
            <a:avLst/>
            <a:gdLst/>
            <a:ahLst/>
            <a:cxnLst/>
            <a:rect l="l" t="t" r="r" b="b"/>
            <a:pathLst>
              <a:path w="16230600" h="2768141">
                <a:moveTo>
                  <a:pt x="0" y="0"/>
                </a:moveTo>
                <a:lnTo>
                  <a:pt x="16230600" y="0"/>
                </a:lnTo>
                <a:lnTo>
                  <a:pt x="16230600" y="2768140"/>
                </a:lnTo>
                <a:lnTo>
                  <a:pt x="0" y="2768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597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243776"/>
            <a:ext cx="16483818" cy="681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50"/>
              </a:lnSpc>
            </a:pPr>
            <a:r>
              <a:rPr lang="en-US" sz="4500" b="1" spc="4" dirty="0" err="1">
                <a:solidFill>
                  <a:srgbClr val="0097B2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摩西便懇求耶和華</a:t>
            </a:r>
            <a:r>
              <a:rPr lang="en-US" sz="4500" spc="4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－他的上帝說</a:t>
            </a:r>
            <a:r>
              <a:rPr lang="en-US" sz="4500" spc="4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：「耶和華啊，你為甚麼向你的百姓發烈怒呢？這百姓是你用大力和大能的手從埃及地領出來的。為甚麼使埃及人議論說『他領他們出去，是要降禍與他們，把他們殺在山中，將他們從地上除滅』？</a:t>
            </a:r>
            <a:r>
              <a:rPr lang="en-US" sz="4500" spc="4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求你轉意，不發你的烈怒，後悔，不降禍與你的百姓。求你記念你的僕人亞伯拉罕、以撒、以色列。你曾指著自己起誓說</a:t>
            </a:r>
            <a:r>
              <a:rPr lang="en-US" sz="4500" spc="4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：『</a:t>
            </a:r>
            <a:r>
              <a:rPr lang="en-US" sz="4500" spc="4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我必使你們的後裔像天上的星那樣多，並且我所應許的這全地，必給你們的後裔，他們要永遠承受為業</a:t>
            </a:r>
            <a:r>
              <a:rPr lang="en-US" sz="4500" spc="4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。』」</a:t>
            </a:r>
            <a:r>
              <a:rPr lang="en-US" sz="4500" b="1" spc="4" dirty="0" err="1">
                <a:solidFill>
                  <a:srgbClr val="0097B2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於是耶和華後悔，不把所說的禍降與他的百姓</a:t>
            </a:r>
            <a:r>
              <a:rPr lang="en-US" sz="4500" b="1" spc="4" dirty="0">
                <a:solidFill>
                  <a:srgbClr val="0097B2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。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66325" y="1631240"/>
            <a:ext cx="7904284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999"/>
              </a:lnSpc>
              <a:spcBef>
                <a:spcPct val="0"/>
              </a:spcBef>
            </a:pP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EXOD  </a:t>
            </a:r>
            <a:r>
              <a:rPr lang="en-US" sz="9999" dirty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32:7-10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000" y="1028700"/>
            <a:ext cx="16230600" cy="8229600"/>
            <a:chOff x="0" y="0"/>
            <a:chExt cx="2514545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4545" cy="1274980"/>
            </a:xfrm>
            <a:custGeom>
              <a:avLst/>
              <a:gdLst/>
              <a:ahLst/>
              <a:cxnLst/>
              <a:rect l="l" t="t" r="r" b="b"/>
              <a:pathLst>
                <a:path w="2514545" h="1274980">
                  <a:moveTo>
                    <a:pt x="0" y="0"/>
                  </a:moveTo>
                  <a:lnTo>
                    <a:pt x="2514545" y="0"/>
                  </a:lnTo>
                  <a:lnTo>
                    <a:pt x="2514545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stretch>
                <a:fillRect t="-92057" b="-103406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" name="TextBox 5"/>
          <p:cNvSpPr txBox="1"/>
          <p:nvPr/>
        </p:nvSpPr>
        <p:spPr>
          <a:xfrm>
            <a:off x="1905000" y="3469965"/>
            <a:ext cx="14706600" cy="3347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0499"/>
              </a:lnSpc>
            </a:pPr>
            <a:r>
              <a:rPr lang="en-US" sz="8000" b="1" spc="6" dirty="0" err="1">
                <a:solidFill>
                  <a:srgbClr val="FFF9E6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利未的子孫照摩西的話行了</a:t>
            </a:r>
            <a:r>
              <a:rPr lang="en-US" sz="8000" b="1" spc="6" dirty="0">
                <a:solidFill>
                  <a:srgbClr val="FFF9E6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。</a:t>
            </a:r>
          </a:p>
          <a:p>
            <a:pPr algn="just">
              <a:lnSpc>
                <a:spcPts val="10499"/>
              </a:lnSpc>
            </a:pPr>
            <a:r>
              <a:rPr lang="en-US" sz="8000" b="1" spc="6" dirty="0" err="1">
                <a:solidFill>
                  <a:srgbClr val="FFF9E6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那一天百姓中被殺的約有三千</a:t>
            </a:r>
            <a:r>
              <a:rPr lang="en-US" sz="8000" b="1" spc="6" dirty="0">
                <a:solidFill>
                  <a:srgbClr val="FFF9E6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。</a:t>
            </a:r>
          </a:p>
          <a:p>
            <a:pPr marL="0" lvl="0" indent="0" algn="just">
              <a:lnSpc>
                <a:spcPts val="5119"/>
              </a:lnSpc>
              <a:spcBef>
                <a:spcPct val="0"/>
              </a:spcBef>
            </a:pPr>
            <a:endParaRPr lang="en-US" sz="6999" spc="6" dirty="0">
              <a:solidFill>
                <a:srgbClr val="FFF9E6"/>
              </a:solidFill>
              <a:latin typeface="Paalalabas Condensed"/>
              <a:ea typeface="Paalalabas Condensed"/>
              <a:cs typeface="Paalalabas Condensed"/>
              <a:sym typeface="Paalalabas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075962" y="1875314"/>
            <a:ext cx="752523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n-US" sz="10000" dirty="0" smtClean="0">
                <a:solidFill>
                  <a:srgbClr val="FFF9E6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EXOD  32:28</a:t>
            </a:r>
            <a:endParaRPr lang="en-US" sz="10000" dirty="0">
              <a:solidFill>
                <a:srgbClr val="FFF9E6"/>
              </a:solidFill>
              <a:latin typeface="Paalalabas Condensed"/>
              <a:ea typeface="Paalalabas Condensed"/>
              <a:cs typeface="Paalalabas Condensed"/>
              <a:sym typeface="Paalalabas 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514545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4545" cy="1274980"/>
            </a:xfrm>
            <a:custGeom>
              <a:avLst/>
              <a:gdLst/>
              <a:ahLst/>
              <a:cxnLst/>
              <a:rect l="l" t="t" r="r" b="b"/>
              <a:pathLst>
                <a:path w="2514545" h="1274980">
                  <a:moveTo>
                    <a:pt x="0" y="0"/>
                  </a:moveTo>
                  <a:lnTo>
                    <a:pt x="2514545" y="0"/>
                  </a:lnTo>
                  <a:lnTo>
                    <a:pt x="2514545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stretch>
                <a:fillRect t="-15699" b="-15699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 rot="5400000">
            <a:off x="5029200" y="-2971800"/>
            <a:ext cx="8229600" cy="16230600"/>
          </a:xfrm>
          <a:custGeom>
            <a:avLst/>
            <a:gdLst/>
            <a:ahLst/>
            <a:cxnLst/>
            <a:rect l="l" t="t" r="r" b="b"/>
            <a:pathLst>
              <a:path w="8229600" h="16230600">
                <a:moveTo>
                  <a:pt x="0" y="0"/>
                </a:moveTo>
                <a:lnTo>
                  <a:pt x="8229600" y="0"/>
                </a:lnTo>
                <a:lnTo>
                  <a:pt x="8229600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68" r="-546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6068488"/>
            <a:ext cx="16230600" cy="3189812"/>
          </a:xfrm>
          <a:custGeom>
            <a:avLst/>
            <a:gdLst/>
            <a:ahLst/>
            <a:cxnLst/>
            <a:rect l="l" t="t" r="r" b="b"/>
            <a:pathLst>
              <a:path w="16230600" h="3189812">
                <a:moveTo>
                  <a:pt x="0" y="0"/>
                </a:moveTo>
                <a:lnTo>
                  <a:pt x="16230600" y="0"/>
                </a:lnTo>
                <a:lnTo>
                  <a:pt x="16230600" y="3189812"/>
                </a:lnTo>
                <a:lnTo>
                  <a:pt x="0" y="318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b="-83177"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028700" y="1028700"/>
            <a:ext cx="16230600" cy="2871428"/>
          </a:xfrm>
          <a:custGeom>
            <a:avLst/>
            <a:gdLst/>
            <a:ahLst/>
            <a:cxnLst/>
            <a:rect l="l" t="t" r="r" b="b"/>
            <a:pathLst>
              <a:path w="16230600" h="2871428">
                <a:moveTo>
                  <a:pt x="16230600" y="2871428"/>
                </a:moveTo>
                <a:lnTo>
                  <a:pt x="0" y="2871428"/>
                </a:lnTo>
                <a:lnTo>
                  <a:pt x="0" y="0"/>
                </a:lnTo>
                <a:lnTo>
                  <a:pt x="16230600" y="0"/>
                </a:lnTo>
                <a:lnTo>
                  <a:pt x="16230600" y="2871428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20990" r="-20990" b="-188914"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821570" y="2847182"/>
            <a:ext cx="15010620" cy="5953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50"/>
              </a:lnSpc>
              <a:spcBef>
                <a:spcPct val="0"/>
              </a:spcBef>
            </a:pPr>
            <a:r>
              <a:rPr lang="en-US" sz="4500" b="1" spc="4" dirty="0" err="1">
                <a:solidFill>
                  <a:srgbClr val="0B0A0A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上帝吩咐這一切的話說</a:t>
            </a:r>
            <a:r>
              <a:rPr lang="en-US" sz="4500" b="1" spc="4" dirty="0">
                <a:solidFill>
                  <a:srgbClr val="0B0A0A"/>
                </a:solidFill>
                <a:latin typeface="Noto Serif Display ExtraCondensed Bold"/>
                <a:ea typeface="Noto Serif Display ExtraCondensed Bold"/>
                <a:cs typeface="Noto Serif Display ExtraCondensed Bold"/>
                <a:sym typeface="Noto Serif Display ExtraCondensed Bold"/>
              </a:rPr>
              <a:t>：「我是耶和華－你的上帝，曾將你從埃及地為奴之家領出來。除了我以外，你不可有別的神。不可為自己雕刻偶像，也不可做甚麼形像彷彿上天、下地，和地底下、水中的百物。不可跪拜那些像，也不可事奉它，因為我耶和華－你的上帝是忌邪的上帝。恨我的，我必追討他的罪，自父及子，直到三四代；愛我、守我誡命的，我必向他們發慈愛，直到千代。」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3945" y="1715082"/>
            <a:ext cx="6063214" cy="76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00"/>
              </a:lnSpc>
              <a:spcBef>
                <a:spcPct val="0"/>
              </a:spcBef>
            </a:pPr>
            <a:r>
              <a:rPr lang="en-US" sz="8000" spc="-227" dirty="0" smtClean="0">
                <a:solidFill>
                  <a:srgbClr val="FFF9E6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EXOD  </a:t>
            </a:r>
            <a:r>
              <a:rPr lang="en-US" sz="8000" spc="-227" dirty="0">
                <a:solidFill>
                  <a:srgbClr val="FFF9E6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20:1-6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514545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4545" cy="1274980"/>
            </a:xfrm>
            <a:custGeom>
              <a:avLst/>
              <a:gdLst/>
              <a:ahLst/>
              <a:cxnLst/>
              <a:rect l="l" t="t" r="r" b="b"/>
              <a:pathLst>
                <a:path w="2514545" h="1274980">
                  <a:moveTo>
                    <a:pt x="0" y="0"/>
                  </a:moveTo>
                  <a:lnTo>
                    <a:pt x="2514545" y="0"/>
                  </a:lnTo>
                  <a:lnTo>
                    <a:pt x="2514545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2">
                <a:alphaModFix amt="60000"/>
              </a:blip>
              <a:stretch>
                <a:fillRect r="-4647" b="-37764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 rot="5400000">
            <a:off x="5029200" y="-2971800"/>
            <a:ext cx="8229600" cy="16230600"/>
          </a:xfrm>
          <a:custGeom>
            <a:avLst/>
            <a:gdLst/>
            <a:ahLst/>
            <a:cxnLst/>
            <a:rect l="l" t="t" r="r" b="b"/>
            <a:pathLst>
              <a:path w="8229600" h="16230600">
                <a:moveTo>
                  <a:pt x="0" y="0"/>
                </a:moveTo>
                <a:lnTo>
                  <a:pt x="8229600" y="0"/>
                </a:lnTo>
                <a:lnTo>
                  <a:pt x="8229600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l="-12500" t="-6338" r="-12500" b="-6338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028700"/>
            <a:ext cx="16230600" cy="5070438"/>
            <a:chOff x="0" y="0"/>
            <a:chExt cx="4274726" cy="13354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335424"/>
            </a:xfrm>
            <a:custGeom>
              <a:avLst/>
              <a:gdLst/>
              <a:ahLst/>
              <a:cxnLst/>
              <a:rect l="l" t="t" r="r" b="b"/>
              <a:pathLst>
                <a:path w="4274726" h="1335424">
                  <a:moveTo>
                    <a:pt x="0" y="0"/>
                  </a:moveTo>
                  <a:lnTo>
                    <a:pt x="4274726" y="0"/>
                  </a:lnTo>
                  <a:lnTo>
                    <a:pt x="4274726" y="1335424"/>
                  </a:lnTo>
                  <a:lnTo>
                    <a:pt x="0" y="1335424"/>
                  </a:lnTo>
                  <a:close/>
                </a:path>
              </a:pathLst>
            </a:custGeom>
            <a:gradFill rotWithShape="1">
              <a:gsLst>
                <a:gs pos="0">
                  <a:srgbClr val="0B0A0A">
                    <a:alpha val="49500"/>
                  </a:srgbClr>
                </a:gs>
                <a:gs pos="100000">
                  <a:srgbClr val="0B0A0A">
                    <a:alpha val="0"/>
                  </a:srgbClr>
                </a:gs>
              </a:gsLst>
              <a:lin ang="54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13735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04213" y="2708284"/>
            <a:ext cx="11679574" cy="3651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9"/>
              </a:lnSpc>
            </a:pPr>
            <a:r>
              <a:rPr lang="en-US" sz="18000" spc="15" dirty="0">
                <a:solidFill>
                  <a:srgbClr val="FFF9E6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  <a:cs typeface="Noto Serif Display ExtraCondensed"/>
                <a:sym typeface="Noto Serif Display ExtraCondensed"/>
              </a:rPr>
              <a:t>去. </a:t>
            </a:r>
            <a:r>
              <a:rPr lang="en-US" sz="18000" spc="15" dirty="0" err="1">
                <a:solidFill>
                  <a:srgbClr val="FFF9E6"/>
                </a:solidFill>
                <a:latin typeface="Noto Sans SC Black" panose="020B0200000000000000" pitchFamily="34" charset="-128"/>
                <a:ea typeface="Noto Sans SC Black" panose="020B0200000000000000" pitchFamily="34" charset="-128"/>
                <a:cs typeface="Noto Serif Display ExtraCondensed"/>
                <a:sym typeface="Noto Serif Display ExtraCondensed"/>
              </a:rPr>
              <a:t>神化</a:t>
            </a:r>
            <a:endParaRPr lang="en-US" sz="18000" spc="15" dirty="0">
              <a:solidFill>
                <a:srgbClr val="FFF9E6"/>
              </a:solidFill>
              <a:latin typeface="Noto Sans SC Black" panose="020B0200000000000000" pitchFamily="34" charset="-128"/>
              <a:ea typeface="Noto Sans SC Black" panose="020B0200000000000000" pitchFamily="34" charset="-128"/>
              <a:cs typeface="Noto Serif Display ExtraCondensed"/>
              <a:sym typeface="Noto Serif Display ExtraCondens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0" r="-790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85746" y="8252408"/>
            <a:ext cx="5548056" cy="1248574"/>
            <a:chOff x="0" y="-76200"/>
            <a:chExt cx="1461216" cy="328842"/>
          </a:xfrm>
        </p:grpSpPr>
        <p:sp>
          <p:nvSpPr>
            <p:cNvPr id="3" name="Freeform 3"/>
            <p:cNvSpPr/>
            <p:nvPr/>
          </p:nvSpPr>
          <p:spPr>
            <a:xfrm>
              <a:off x="3734" y="-38100"/>
              <a:ext cx="1457482" cy="252642"/>
            </a:xfrm>
            <a:custGeom>
              <a:avLst/>
              <a:gdLst/>
              <a:ahLst/>
              <a:cxnLst/>
              <a:rect l="l" t="t" r="r" b="b"/>
              <a:pathLst>
                <a:path w="1457482" h="252642">
                  <a:moveTo>
                    <a:pt x="71349" y="0"/>
                  </a:moveTo>
                  <a:lnTo>
                    <a:pt x="1386133" y="0"/>
                  </a:lnTo>
                  <a:cubicBezTo>
                    <a:pt x="1425538" y="0"/>
                    <a:pt x="1457482" y="31944"/>
                    <a:pt x="1457482" y="71349"/>
                  </a:cubicBezTo>
                  <a:lnTo>
                    <a:pt x="1457482" y="181293"/>
                  </a:lnTo>
                  <a:cubicBezTo>
                    <a:pt x="1457482" y="220698"/>
                    <a:pt x="1425538" y="252642"/>
                    <a:pt x="1386133" y="252642"/>
                  </a:cubicBezTo>
                  <a:lnTo>
                    <a:pt x="71349" y="252642"/>
                  </a:lnTo>
                  <a:cubicBezTo>
                    <a:pt x="31944" y="252642"/>
                    <a:pt x="0" y="220698"/>
                    <a:pt x="0" y="181293"/>
                  </a:cubicBezTo>
                  <a:lnTo>
                    <a:pt x="0" y="71349"/>
                  </a:lnTo>
                  <a:cubicBezTo>
                    <a:pt x="0" y="31944"/>
                    <a:pt x="31944" y="0"/>
                    <a:pt x="7134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457482" cy="328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99"/>
                </a:lnSpc>
              </a:pPr>
              <a:r>
                <a:rPr lang="en-US" sz="4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D.A. Carson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95260" y="2726788"/>
            <a:ext cx="5246370" cy="52463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696382" y="617410"/>
            <a:ext cx="4990556" cy="4961456"/>
            <a:chOff x="0" y="-31073"/>
            <a:chExt cx="813667" cy="8438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0"/>
                  </a:moveTo>
                  <a:lnTo>
                    <a:pt x="0" y="0"/>
                  </a:lnTo>
                  <a:lnTo>
                    <a:pt x="0" y="624840"/>
                  </a:lnTo>
                  <a:lnTo>
                    <a:pt x="157480" y="624840"/>
                  </a:lnTo>
                  <a:lnTo>
                    <a:pt x="157480" y="812800"/>
                  </a:lnTo>
                  <a:lnTo>
                    <a:pt x="463550" y="624840"/>
                  </a:lnTo>
                  <a:lnTo>
                    <a:pt x="812800" y="624840"/>
                  </a:lnTo>
                  <a:lnTo>
                    <a:pt x="812800" y="0"/>
                  </a:lnTo>
                  <a:close/>
                </a:path>
              </a:pathLst>
            </a:custGeom>
            <a:solidFill>
              <a:srgbClr val="FFC00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867" y="-31073"/>
              <a:ext cx="8128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/>
              <a:r>
                <a:rPr lang="en-US" sz="8000" b="1" dirty="0" err="1">
                  <a:solidFill>
                    <a:srgbClr val="000000"/>
                  </a:solidFill>
                  <a:latin typeface="Berlin Sans FB Demi" panose="020E0802020502020306" pitchFamily="34" charset="0"/>
                  <a:ea typeface="Canva Sans"/>
                  <a:cs typeface="Canva Sans"/>
                  <a:sym typeface="Canva Sans"/>
                </a:rPr>
                <a:t>去神化</a:t>
              </a:r>
              <a:endParaRPr lang="en-US" sz="8000" b="1" dirty="0">
                <a:solidFill>
                  <a:srgbClr val="000000"/>
                </a:solidFill>
                <a:latin typeface="Berlin Sans FB Demi" panose="020E0802020502020306" pitchFamily="34" charset="0"/>
                <a:ea typeface="Canva Sans"/>
                <a:cs typeface="Canva Sans"/>
                <a:sym typeface="Canva Sans"/>
              </a:endParaRPr>
            </a:p>
            <a:p>
              <a:pPr algn="ctr"/>
              <a:r>
                <a:rPr lang="en-US" sz="8000" b="1" dirty="0">
                  <a:solidFill>
                    <a:srgbClr val="000000"/>
                  </a:solidFill>
                  <a:latin typeface="Berlin Sans FB Demi" panose="020E0802020502020306" pitchFamily="34" charset="0"/>
                  <a:ea typeface="Canva Sans"/>
                  <a:cs typeface="Canva Sans"/>
                  <a:sym typeface="Canva Sans"/>
                </a:rPr>
                <a:t>De-God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85746" y="8299048"/>
            <a:ext cx="5533878" cy="959252"/>
            <a:chOff x="0" y="0"/>
            <a:chExt cx="1457482" cy="2526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482" cy="252642"/>
            </a:xfrm>
            <a:custGeom>
              <a:avLst/>
              <a:gdLst/>
              <a:ahLst/>
              <a:cxnLst/>
              <a:rect l="l" t="t" r="r" b="b"/>
              <a:pathLst>
                <a:path w="1457482" h="252642">
                  <a:moveTo>
                    <a:pt x="71349" y="0"/>
                  </a:moveTo>
                  <a:lnTo>
                    <a:pt x="1386133" y="0"/>
                  </a:lnTo>
                  <a:cubicBezTo>
                    <a:pt x="1425538" y="0"/>
                    <a:pt x="1457482" y="31944"/>
                    <a:pt x="1457482" y="71349"/>
                  </a:cubicBezTo>
                  <a:lnTo>
                    <a:pt x="1457482" y="181293"/>
                  </a:lnTo>
                  <a:cubicBezTo>
                    <a:pt x="1457482" y="220698"/>
                    <a:pt x="1425538" y="252642"/>
                    <a:pt x="1386133" y="252642"/>
                  </a:cubicBezTo>
                  <a:lnTo>
                    <a:pt x="71349" y="252642"/>
                  </a:lnTo>
                  <a:cubicBezTo>
                    <a:pt x="31944" y="252642"/>
                    <a:pt x="0" y="220698"/>
                    <a:pt x="0" y="181293"/>
                  </a:cubicBezTo>
                  <a:lnTo>
                    <a:pt x="0" y="71349"/>
                  </a:lnTo>
                  <a:cubicBezTo>
                    <a:pt x="0" y="31944"/>
                    <a:pt x="31944" y="0"/>
                    <a:pt x="7134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457482" cy="328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299"/>
                </a:lnSpc>
              </a:pPr>
              <a:r>
                <a:rPr lang="en-US" sz="44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D.A. Carson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95260" y="2726788"/>
            <a:ext cx="5246370" cy="524637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9643215" y="14443"/>
            <a:ext cx="6704446" cy="5335529"/>
            <a:chOff x="-10113" y="-57112"/>
            <a:chExt cx="1093102" cy="869912"/>
          </a:xfrm>
        </p:grpSpPr>
        <p:sp>
          <p:nvSpPr>
            <p:cNvPr id="8" name="Freeform 8"/>
            <p:cNvSpPr/>
            <p:nvPr/>
          </p:nvSpPr>
          <p:spPr>
            <a:xfrm>
              <a:off x="-10113" y="0"/>
              <a:ext cx="1087901" cy="812800"/>
            </a:xfrm>
            <a:custGeom>
              <a:avLst/>
              <a:gdLst/>
              <a:ahLst/>
              <a:cxnLst/>
              <a:rect l="l" t="t" r="r" b="b"/>
              <a:pathLst>
                <a:path w="1087901" h="812800">
                  <a:moveTo>
                    <a:pt x="1087901" y="0"/>
                  </a:moveTo>
                  <a:lnTo>
                    <a:pt x="0" y="0"/>
                  </a:lnTo>
                  <a:lnTo>
                    <a:pt x="0" y="624840"/>
                  </a:lnTo>
                  <a:lnTo>
                    <a:pt x="157480" y="624840"/>
                  </a:lnTo>
                  <a:lnTo>
                    <a:pt x="157480" y="812800"/>
                  </a:lnTo>
                  <a:lnTo>
                    <a:pt x="463550" y="624840"/>
                  </a:lnTo>
                  <a:lnTo>
                    <a:pt x="1087901" y="624840"/>
                  </a:lnTo>
                  <a:lnTo>
                    <a:pt x="1087901" y="0"/>
                  </a:lnTo>
                  <a:close/>
                </a:path>
              </a:pathLst>
            </a:custGeom>
            <a:solidFill>
              <a:srgbClr val="FBDE0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-4912" y="-57112"/>
              <a:ext cx="1087901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5400" b="1" dirty="0" err="1">
                  <a:solidFill>
                    <a:srgbClr val="000000"/>
                  </a:solidFill>
                  <a:latin typeface="Berlin Sans FB Demi" panose="020E0802020502020306" pitchFamily="34" charset="0"/>
                  <a:ea typeface="Canva Sans"/>
                  <a:cs typeface="Canva Sans"/>
                  <a:sym typeface="Canva Sans"/>
                </a:rPr>
                <a:t>去神化</a:t>
              </a:r>
              <a:r>
                <a:rPr lang="en-US" sz="5400" b="1" dirty="0">
                  <a:solidFill>
                    <a:srgbClr val="000000"/>
                  </a:solidFill>
                  <a:latin typeface="Berlin Sans FB Demi" panose="020E0802020502020306" pitchFamily="34" charset="0"/>
                  <a:ea typeface="Canva Sans"/>
                  <a:cs typeface="Canva Sans"/>
                  <a:sym typeface="Canva Sans"/>
                </a:rPr>
                <a:t> = </a:t>
              </a:r>
              <a:r>
                <a:rPr lang="en-US" sz="5400" b="1" dirty="0" err="1">
                  <a:solidFill>
                    <a:srgbClr val="000000"/>
                  </a:solidFill>
                  <a:latin typeface="Berlin Sans FB Demi" panose="020E0802020502020306" pitchFamily="34" charset="0"/>
                  <a:ea typeface="Canva Sans"/>
                  <a:cs typeface="Canva Sans"/>
                  <a:sym typeface="Canva Sans"/>
                </a:rPr>
                <a:t>拜偶像</a:t>
              </a:r>
              <a:endParaRPr lang="en-US" sz="5400" b="1" dirty="0">
                <a:solidFill>
                  <a:srgbClr val="000000"/>
                </a:solidFill>
                <a:latin typeface="Berlin Sans FB Demi" panose="020E0802020502020306" pitchFamily="34" charset="0"/>
                <a:ea typeface="Canva Sans"/>
                <a:cs typeface="Canva Sans"/>
                <a:sym typeface="Canva Sans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5400" dirty="0">
                  <a:solidFill>
                    <a:srgbClr val="000000"/>
                  </a:solidFill>
                  <a:latin typeface="Berlin Sans FB Demi" panose="020E0802020502020306" pitchFamily="34" charset="0"/>
                  <a:ea typeface="Canva Sans"/>
                  <a:cs typeface="Canva Sans"/>
                  <a:sym typeface="Canva Sans"/>
                </a:rPr>
                <a:t>De-God = Idolatry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666" b="-11666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826607"/>
            <a:ext cx="16230600" cy="2768141"/>
          </a:xfrm>
          <a:custGeom>
            <a:avLst/>
            <a:gdLst/>
            <a:ahLst/>
            <a:cxnLst/>
            <a:rect l="l" t="t" r="r" b="b"/>
            <a:pathLst>
              <a:path w="16230600" h="2768141">
                <a:moveTo>
                  <a:pt x="0" y="0"/>
                </a:moveTo>
                <a:lnTo>
                  <a:pt x="16230600" y="0"/>
                </a:lnTo>
                <a:lnTo>
                  <a:pt x="16230600" y="2768140"/>
                </a:lnTo>
                <a:lnTo>
                  <a:pt x="0" y="2768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597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96830" y="4005350"/>
            <a:ext cx="15094340" cy="376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00"/>
              </a:lnSpc>
            </a:pPr>
            <a:r>
              <a:rPr lang="en-US" sz="5000" spc="7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百姓見摩西遲延不下山，就大家聚集到亞倫那裏，對他說</a:t>
            </a:r>
            <a:r>
              <a:rPr lang="en-US" sz="5000" spc="7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：「</a:t>
            </a:r>
            <a:r>
              <a:rPr lang="en-US" sz="5000" spc="7" dirty="0" err="1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起來！為我們做神像，可以在我們前面引路；因為領我們出埃及地的那個摩西，我們不知道他遭了甚麼事</a:t>
            </a:r>
            <a:r>
              <a:rPr lang="en-US" sz="5000" spc="7" dirty="0">
                <a:solidFill>
                  <a:srgbClr val="000000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。」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66325" y="1631240"/>
            <a:ext cx="687873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99"/>
              </a:lnSpc>
              <a:spcBef>
                <a:spcPct val="0"/>
              </a:spcBef>
            </a:pPr>
            <a:r>
              <a:rPr lang="en-US" sz="9999" dirty="0" smtClean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EXOD  </a:t>
            </a:r>
            <a:r>
              <a:rPr lang="en-US" sz="9999" dirty="0">
                <a:solidFill>
                  <a:srgbClr val="000000"/>
                </a:solidFill>
                <a:latin typeface="Paalalabas Condensed"/>
                <a:ea typeface="Paalalabas Condensed"/>
                <a:cs typeface="Paalalabas Condensed"/>
                <a:sym typeface="Paalalabas Condensed"/>
              </a:rPr>
              <a:t>32:1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2514545" cy="1274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14545" cy="1274980"/>
            </a:xfrm>
            <a:custGeom>
              <a:avLst/>
              <a:gdLst/>
              <a:ahLst/>
              <a:cxnLst/>
              <a:rect l="l" t="t" r="r" b="b"/>
              <a:pathLst>
                <a:path w="2514545" h="1274980">
                  <a:moveTo>
                    <a:pt x="0" y="0"/>
                  </a:moveTo>
                  <a:lnTo>
                    <a:pt x="2514545" y="0"/>
                  </a:lnTo>
                  <a:lnTo>
                    <a:pt x="2514545" y="1274980"/>
                  </a:lnTo>
                  <a:lnTo>
                    <a:pt x="0" y="127498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stretch>
                <a:fillRect t="-15699" b="-15699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4" name="Freeform 4"/>
          <p:cNvSpPr/>
          <p:nvPr/>
        </p:nvSpPr>
        <p:spPr>
          <a:xfrm rot="5400000">
            <a:off x="5029200" y="-2971800"/>
            <a:ext cx="8229600" cy="16230600"/>
          </a:xfrm>
          <a:custGeom>
            <a:avLst/>
            <a:gdLst/>
            <a:ahLst/>
            <a:cxnLst/>
            <a:rect l="l" t="t" r="r" b="b"/>
            <a:pathLst>
              <a:path w="8229600" h="16230600">
                <a:moveTo>
                  <a:pt x="0" y="0"/>
                </a:moveTo>
                <a:lnTo>
                  <a:pt x="8229600" y="0"/>
                </a:lnTo>
                <a:lnTo>
                  <a:pt x="8229600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68" r="-546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6068488"/>
            <a:ext cx="16230600" cy="3189812"/>
          </a:xfrm>
          <a:custGeom>
            <a:avLst/>
            <a:gdLst/>
            <a:ahLst/>
            <a:cxnLst/>
            <a:rect l="l" t="t" r="r" b="b"/>
            <a:pathLst>
              <a:path w="16230600" h="3189812">
                <a:moveTo>
                  <a:pt x="0" y="0"/>
                </a:moveTo>
                <a:lnTo>
                  <a:pt x="16230600" y="0"/>
                </a:lnTo>
                <a:lnTo>
                  <a:pt x="16230600" y="3189812"/>
                </a:lnTo>
                <a:lnTo>
                  <a:pt x="0" y="3189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b="-83177"/>
            </a:stretch>
          </a:blipFill>
        </p:spPr>
      </p:sp>
      <p:sp>
        <p:nvSpPr>
          <p:cNvPr id="6" name="Freeform 6"/>
          <p:cNvSpPr/>
          <p:nvPr/>
        </p:nvSpPr>
        <p:spPr>
          <a:xfrm flipH="1" flipV="1">
            <a:off x="1028700" y="1028700"/>
            <a:ext cx="16230600" cy="2871428"/>
          </a:xfrm>
          <a:custGeom>
            <a:avLst/>
            <a:gdLst/>
            <a:ahLst/>
            <a:cxnLst/>
            <a:rect l="l" t="t" r="r" b="b"/>
            <a:pathLst>
              <a:path w="16230600" h="2871428">
                <a:moveTo>
                  <a:pt x="16230600" y="2871428"/>
                </a:moveTo>
                <a:lnTo>
                  <a:pt x="0" y="2871428"/>
                </a:lnTo>
                <a:lnTo>
                  <a:pt x="0" y="0"/>
                </a:lnTo>
                <a:lnTo>
                  <a:pt x="16230600" y="0"/>
                </a:lnTo>
                <a:lnTo>
                  <a:pt x="16230600" y="2871428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 l="-20990" r="-20990" b="-188914"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1498340" y="1739224"/>
            <a:ext cx="642646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999"/>
              </a:lnSpc>
              <a:spcBef>
                <a:spcPct val="0"/>
              </a:spcBef>
            </a:pPr>
            <a:r>
              <a:rPr lang="en-US" sz="9999" spc="-349" dirty="0" smtClean="0">
                <a:solidFill>
                  <a:srgbClr val="FFF9E6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EXOD  </a:t>
            </a:r>
            <a:r>
              <a:rPr lang="en-US" sz="9999" spc="-349" dirty="0">
                <a:solidFill>
                  <a:srgbClr val="FFF9E6"/>
                </a:solidFill>
                <a:latin typeface="Noto Serif Display ExtraCondensed"/>
                <a:ea typeface="Noto Serif Display ExtraCondensed"/>
                <a:cs typeface="Noto Serif Display ExtraCondensed"/>
                <a:sym typeface="Noto Serif Display ExtraCondensed"/>
              </a:rPr>
              <a:t>24:14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24222" y="3738203"/>
            <a:ext cx="14039557" cy="4429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9"/>
              </a:lnSpc>
            </a:pPr>
            <a:r>
              <a:rPr lang="en-US" sz="5999" b="1" spc="5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摩西對長老說：「你們在這裏等著，等到我們再回來，有亞倫、戶珥與你們同在。凡有爭訟的，都可以就近他們去。」</a:t>
            </a:r>
          </a:p>
          <a:p>
            <a:pPr algn="ctr">
              <a:lnSpc>
                <a:spcPts val="8399"/>
              </a:lnSpc>
            </a:pPr>
            <a:endParaRPr lang="en-US" sz="5999" b="1" spc="5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455</Words>
  <Application>Microsoft Office PowerPoint</Application>
  <PresentationFormat>自訂</PresentationFormat>
  <Paragraphs>56</Paragraphs>
  <Slides>27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42" baseType="lpstr">
      <vt:lpstr>Arial</vt:lpstr>
      <vt:lpstr>新細明體</vt:lpstr>
      <vt:lpstr>Calibri</vt:lpstr>
      <vt:lpstr>Times New Roman Bold</vt:lpstr>
      <vt:lpstr>Noto Sans TC Black</vt:lpstr>
      <vt:lpstr>Paalalabas Condensed</vt:lpstr>
      <vt:lpstr>Times New Roman</vt:lpstr>
      <vt:lpstr>Canva Sans Bold</vt:lpstr>
      <vt:lpstr>Canva Sans</vt:lpstr>
      <vt:lpstr>Noto Serif Display ExtraCondensed Bold</vt:lpstr>
      <vt:lpstr>Noto Serif Display ExtraCondensed</vt:lpstr>
      <vt:lpstr>Berlin Sans FB Demi</vt:lpstr>
      <vt:lpstr>Noto Sans SC Black</vt:lpstr>
      <vt:lpstr>TAN Headline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去神化</dc:title>
  <cp:lastModifiedBy>Miranda</cp:lastModifiedBy>
  <cp:revision>9</cp:revision>
  <dcterms:created xsi:type="dcterms:W3CDTF">2006-08-16T00:00:00Z</dcterms:created>
  <dcterms:modified xsi:type="dcterms:W3CDTF">2025-06-26T12:23:52Z</dcterms:modified>
  <dc:identifier>DAGqGYqThHs</dc:identifier>
</cp:coreProperties>
</file>