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9" r:id="rId1"/>
    <p:sldMasterId id="2147484331" r:id="rId2"/>
    <p:sldMasterId id="2147484343" r:id="rId3"/>
  </p:sldMasterIdLst>
  <p:notesMasterIdLst>
    <p:notesMasterId r:id="rId24"/>
  </p:notesMasterIdLst>
  <p:sldIdLst>
    <p:sldId id="256" r:id="rId4"/>
    <p:sldId id="4792" r:id="rId5"/>
    <p:sldId id="4794" r:id="rId6"/>
    <p:sldId id="259" r:id="rId7"/>
    <p:sldId id="4793" r:id="rId8"/>
    <p:sldId id="260" r:id="rId9"/>
    <p:sldId id="4783" r:id="rId10"/>
    <p:sldId id="4775" r:id="rId11"/>
    <p:sldId id="4776" r:id="rId12"/>
    <p:sldId id="4778" r:id="rId13"/>
    <p:sldId id="265" r:id="rId14"/>
    <p:sldId id="266" r:id="rId15"/>
    <p:sldId id="4795" r:id="rId16"/>
    <p:sldId id="4797" r:id="rId17"/>
    <p:sldId id="330" r:id="rId18"/>
    <p:sldId id="267" r:id="rId19"/>
    <p:sldId id="4784" r:id="rId20"/>
    <p:sldId id="320" r:id="rId21"/>
    <p:sldId id="32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00FF"/>
    <a:srgbClr val="A66BD3"/>
    <a:srgbClr val="FFCCFF"/>
    <a:srgbClr val="D5B8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6" autoAdjust="0"/>
    <p:restoredTop sz="94836" autoAdjust="0"/>
  </p:normalViewPr>
  <p:slideViewPr>
    <p:cSldViewPr snapToGrid="0">
      <p:cViewPr varScale="1">
        <p:scale>
          <a:sx n="85" d="100"/>
          <a:sy n="85" d="100"/>
        </p:scale>
        <p:origin x="-35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29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82B0-8E0D-4254-BF7C-7978E70332B8}" type="datetimeFigureOut">
              <a:rPr lang="zh-HK" altLang="en-US" smtClean="0"/>
              <a:pPr/>
              <a:t>16/6/2025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0A2D-F3F5-49D6-87D7-B1AA025B2222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372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04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216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208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96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717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201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843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452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980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8915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08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578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16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8257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762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40CB3B-04CD-439A-B1B8-46CC5E209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64FF055-8C6F-49B0-BEAA-F885887B3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DEEB516-E5FC-4054-A917-5A68765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A6379A3-688C-45EC-897C-8E2A2313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46A795A-119B-4C80-9D94-421AB21A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732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DFAE13D-3375-48B1-9597-641FDC90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67043C-B0A6-498E-BC60-38B065C7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CC994C0-F0B4-4A9E-B226-09188E00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9739A59-275A-49A7-8601-B43FF187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756C37A-0B6E-437F-AD85-76193DAB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51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DFE38DB-02D7-4E0D-B0DF-2F959D50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77805D8-BF22-4FD2-9391-50F04992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7F391BD-3A87-4E7C-9374-9F2BBB6A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DF9233D-4C56-4257-84A1-128AEFCD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47434B2-F550-474C-9C20-3EA4BD2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5423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64E3A63-4AA5-48B6-BB5E-8A126E3D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314A1B0-F7AB-48EB-B2CD-1442438ED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6FAFAEB-2270-4ACB-8E4A-C0EB0790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293B344-E564-4691-80F0-2BE4DD5F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E8F70BF-DDE1-476F-B0D9-2D1761D1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ADE2571-427D-43F8-9416-778C2917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1789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661D21E-09C7-4A42-AD36-E2BDC0BD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01EB7A5-B00C-4C1A-82C7-88418A352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5C759648-C249-43EC-BAE5-37C844B65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DD61AAC5-1BBD-491A-B51E-C0ABB0AAD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C0B4D68C-EB12-44F9-9DDA-F91C584C7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E41D45E6-51A3-4AFD-9433-5E13611D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FBFAFBC2-E925-471B-BC11-8F44EA16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0C774088-7362-4AF9-B333-A2013C7C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405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FDADBB-3F9C-4EEE-830F-E5B137A6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FAD84FB7-B030-41CE-BFF2-6B56A139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BB3EA55-E032-4C99-A26C-478B1A4A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CC69571-CA81-4C13-AD31-4A880A83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970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4C2102EC-BE73-4FE9-85A7-776BFAC4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953D7736-2CC7-4402-93AB-3691320E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B0EC52B-2F6A-4A3D-B81A-88F13B64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06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613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8CE4DB-AE9B-4BE1-A61B-2587B0D0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A18AAE0-CD86-42A4-9813-791C8586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AFA02118-C3A6-42A4-9B1F-ED7131C6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FED8FBF-F88D-420E-B580-777E99CD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585E8ED-D3AA-4DDD-AA2A-22E4ECC8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E6D595F-817C-4CA6-B0B1-10E97F01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08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420EC52-67FB-4736-B41A-5E4E3843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D8C59738-1867-44E6-8034-2D1F4E717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431CB59B-CE81-4190-A849-158CF61D4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C4C913C-F751-4730-BDE5-4AFCF78E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86EF479-9F61-46D7-A4F8-964819CB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63196F5-110E-49AE-AC2D-DF8738AB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6216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390AF3-FBC4-4519-B7C8-CEF94448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18A1C70-6ED7-4C86-96C5-F31AE968E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1D182EE-EAE0-409F-A603-B9DD5CD0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13BE81E-1A50-4FD9-8769-C1288E66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8093024-BDA0-4583-A59F-1CC343C2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0711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6E566F8D-08E4-41C5-9D07-1FF647E29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7C6F269-68CD-4FAB-A817-1ED060054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031C134-AD0A-4350-A5C0-ACC67D64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B6891DF-9B7D-4552-8C4F-2AD908BEB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BC435E9-0D7E-43B4-9AE3-5999E0DB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772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95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831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93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3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997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44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7E2B-BAAB-4CD2-A655-F878FD825545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6D7F-DD02-4B1F-AF85-9835D4884BA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509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5CAA-63DC-447F-9BD3-F9E5AAA171A9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73FE1-F137-49A1-AF43-11FB0FF3EC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89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3A375711-7162-40D4-A854-48230CAE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B7C5D60-4DF5-4728-91B6-7598AB7F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00BC04F-DA85-4272-9C39-4D7EA4B93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A7B8-6CBF-4107-A217-FE353849FFA2}" type="datetimeFigureOut">
              <a:rPr lang="zh-HK" altLang="en-US" smtClean="0"/>
              <a:t>16/6/2025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0E74AB8-A452-4EE0-83F1-817B3DB30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CBD3F4E-8821-4802-A315-09058132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381A-8028-4C70-8575-2A1207BE1D5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293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readoflife.taipei/uploads/articles/hNw8nnVFANwLKI95qE8w7N6B6xTSf3.jpg">
            <a:extLst>
              <a:ext uri="{FF2B5EF4-FFF2-40B4-BE49-F238E27FC236}">
                <a16:creationId xmlns:a16="http://schemas.microsoft.com/office/drawing/2014/main" xmlns="" id="{4B208F38-8162-4234-9271-8D6A0767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F8F27EF-1A90-448C-B162-34B4C3B3B96F}"/>
              </a:ext>
            </a:extLst>
          </p:cNvPr>
          <p:cNvSpPr/>
          <p:nvPr/>
        </p:nvSpPr>
        <p:spPr>
          <a:xfrm>
            <a:off x="2358064" y="761299"/>
            <a:ext cx="76193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  <a:sym typeface="Symbol" panose="05050102010706020507" pitchFamily="18" charset="2"/>
              </a:rPr>
              <a:t></a:t>
            </a:r>
            <a:r>
              <a:rPr lang="zh-TW" altLang="en-US" sz="66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</a:rPr>
              <a:t>來，看我的榮耀！</a:t>
            </a:r>
            <a:r>
              <a:rPr lang="zh-TW" altLang="en-US" sz="66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  <a:ea typeface="新細明體" panose="02020500000000000000" pitchFamily="18" charset="-120"/>
                <a:sym typeface="Symbol" panose="05050102010706020507" pitchFamily="18" charset="2"/>
              </a:rPr>
              <a:t></a:t>
            </a:r>
            <a:endParaRPr lang="zh-TW" altLang="en-US" sz="66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24ED869-8681-49F2-AE2A-042BFD89BC8A}"/>
              </a:ext>
            </a:extLst>
          </p:cNvPr>
          <p:cNvSpPr txBox="1"/>
          <p:nvPr/>
        </p:nvSpPr>
        <p:spPr>
          <a:xfrm>
            <a:off x="4184905" y="2180844"/>
            <a:ext cx="353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哈該書</a:t>
            </a:r>
            <a:r>
              <a:rPr lang="en-US" altLang="zh-TW" sz="40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2</a:t>
            </a:r>
            <a:r>
              <a:rPr lang="zh-TW" altLang="en-US" sz="40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：</a:t>
            </a:r>
            <a:r>
              <a:rPr lang="en-US" altLang="zh-TW" sz="40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1-9)</a:t>
            </a:r>
            <a:endParaRPr lang="zh-HK" altLang="en-US" sz="40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5C797E5-AD07-408C-AAD4-694F6A484987}"/>
              </a:ext>
            </a:extLst>
          </p:cNvPr>
          <p:cNvSpPr txBox="1"/>
          <p:nvPr/>
        </p:nvSpPr>
        <p:spPr>
          <a:xfrm>
            <a:off x="5012265" y="6607425"/>
            <a:ext cx="1710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www.breadoflife.taipei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8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699B95D8-4411-4C5F-8040-1B6F8A8A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EFD6D2-A880-4AAB-A394-E590B921ACA9}"/>
              </a:ext>
            </a:extLst>
          </p:cNvPr>
          <p:cNvSpPr/>
          <p:nvPr/>
        </p:nvSpPr>
        <p:spPr>
          <a:xfrm>
            <a:off x="261688" y="209104"/>
            <a:ext cx="305724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HK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第二篇信息的特點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FC2138C-3910-4C96-A468-361B067F9E05}"/>
              </a:ext>
            </a:extLst>
          </p:cNvPr>
          <p:cNvSpPr/>
          <p:nvPr/>
        </p:nvSpPr>
        <p:spPr>
          <a:xfrm>
            <a:off x="764998" y="940390"/>
            <a:ext cx="23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 </a:t>
            </a:r>
            <a:r>
              <a:rPr kumimoji="0" lang="zh-TW" altLang="zh-HK" sz="2400" b="1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對所有人說的</a:t>
            </a:r>
            <a:endParaRPr kumimoji="0" lang="zh-TW" altLang="zh-HK" sz="2400" b="0" i="0" u="none" strike="noStrike" kern="1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B8A7A47-C101-4F31-94A6-E7A9E12869EE}"/>
              </a:ext>
            </a:extLst>
          </p:cNvPr>
          <p:cNvSpPr txBox="1"/>
          <p:nvPr/>
        </p:nvSpPr>
        <p:spPr>
          <a:xfrm>
            <a:off x="11037994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www.smp.org</a:t>
            </a:r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109EA50-512E-4B77-A665-68837307F7C2}"/>
              </a:ext>
            </a:extLst>
          </p:cNvPr>
          <p:cNvSpPr/>
          <p:nvPr/>
        </p:nvSpPr>
        <p:spPr>
          <a:xfrm>
            <a:off x="538861" y="1402055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 </a:t>
            </a:r>
            <a:r>
              <a:rPr kumimoji="0" lang="zh-TW" altLang="zh-HK" sz="2400" b="1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勉勵眾人要「剛強」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106E5E1-E808-47BA-80F3-2465552FB018}"/>
              </a:ext>
            </a:extLst>
          </p:cNvPr>
          <p:cNvSpPr/>
          <p:nvPr/>
        </p:nvSpPr>
        <p:spPr>
          <a:xfrm>
            <a:off x="538861" y="1887250"/>
            <a:ext cx="406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2400" b="1" kern="1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 </a:t>
            </a:r>
            <a:r>
              <a:rPr lang="zh-TW" altLang="zh-HK" sz="2400" b="1" kern="1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神子民剛強的基礎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DC949A9-7CC5-43D2-9153-E9B0AD7048FA}"/>
              </a:ext>
            </a:extLst>
          </p:cNvPr>
          <p:cNvSpPr/>
          <p:nvPr/>
        </p:nvSpPr>
        <p:spPr>
          <a:xfrm>
            <a:off x="538861" y="2299217"/>
            <a:ext cx="4068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>
              <a:defRPr/>
            </a:pPr>
            <a:r>
              <a:rPr lang="en-US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D. </a:t>
            </a:r>
            <a:r>
              <a:rPr lang="zh-TW" altLang="en-US" sz="2800" b="1" dirty="0">
                <a:solidFill>
                  <a:srgbClr val="0070C0"/>
                </a:solidFill>
                <a:latin typeface="Calibri" panose="020F0502020204030204"/>
                <a:ea typeface="新細明體" panose="02020500000000000000" pitchFamily="18" charset="-120"/>
              </a:rPr>
              <a:t>附帶着應許的</a:t>
            </a:r>
            <a:endParaRPr lang="zh-TW" altLang="zh-HK" sz="2800" kern="100" dirty="0">
              <a:solidFill>
                <a:srgbClr val="0070C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C8C91BD-CD77-4AC5-9156-0F4A9161542A}"/>
              </a:ext>
            </a:extLst>
          </p:cNvPr>
          <p:cNvSpPr/>
          <p:nvPr/>
        </p:nvSpPr>
        <p:spPr>
          <a:xfrm>
            <a:off x="1278297" y="2855954"/>
            <a:ext cx="102157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/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這樣說：「再過不多的時候，我要震動天、地、海洋和旱地。」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說：「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我要震動萬國，萬國的珍寶就必運來；我要使這殿宇充滿榮耀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說：「銀子是我的，金子也是我的。」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說：「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這殿宇後來的榮耀，必大過先前的榮耀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。」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說：「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在這地方，我必賜下平安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。」 </a:t>
            </a:r>
            <a:r>
              <a:rPr lang="en-US" altLang="zh-HK" sz="2400" kern="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(2: 6-9)</a:t>
            </a:r>
            <a:endParaRPr lang="zh-TW" altLang="zh-HK" sz="24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想法泡泡: 雲朵 5">
            <a:extLst>
              <a:ext uri="{FF2B5EF4-FFF2-40B4-BE49-F238E27FC236}">
                <a16:creationId xmlns:a16="http://schemas.microsoft.com/office/drawing/2014/main" xmlns="" id="{94A2C331-652E-47DE-8684-72F94608A9AE}"/>
              </a:ext>
            </a:extLst>
          </p:cNvPr>
          <p:cNvSpPr/>
          <p:nvPr/>
        </p:nvSpPr>
        <p:spPr>
          <a:xfrm>
            <a:off x="5696712" y="100583"/>
            <a:ext cx="4251960" cy="2198633"/>
          </a:xfrm>
          <a:prstGeom prst="cloudCallout">
            <a:avLst>
              <a:gd name="adj1" fmla="val -38613"/>
              <a:gd name="adj2" fmla="val 7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萬軍之耶和華：</a:t>
            </a:r>
            <a:endParaRPr lang="en-US" altLang="zh-TW" sz="2800" b="1" dirty="0"/>
          </a:p>
          <a:p>
            <a:pPr algn="ctr"/>
            <a:r>
              <a:rPr lang="en-US" altLang="zh-HK" sz="2800" dirty="0"/>
              <a:t>The Lord Almighty / Lord of Armies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55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2.slideserve.com/5011945/slide6-l.jpg">
            <a:extLst>
              <a:ext uri="{FF2B5EF4-FFF2-40B4-BE49-F238E27FC236}">
                <a16:creationId xmlns:a16="http://schemas.microsoft.com/office/drawing/2014/main" xmlns="" id="{AE7C3FF2-7358-45B3-8974-659085D9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C74EE03-D25C-42AC-9EC5-D5A039B8ED71}"/>
              </a:ext>
            </a:extLst>
          </p:cNvPr>
          <p:cNvSpPr txBox="1"/>
          <p:nvPr/>
        </p:nvSpPr>
        <p:spPr>
          <a:xfrm>
            <a:off x="7925816" y="537804"/>
            <a:ext cx="292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第三聖殿？</a:t>
            </a:r>
            <a:endParaRPr lang="zh-HK" altLang="en-US" sz="4800" b="1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3CBCB18-3876-44CC-BA16-0D174F7BE73C}"/>
              </a:ext>
            </a:extLst>
          </p:cNvPr>
          <p:cNvSpPr txBox="1"/>
          <p:nvPr/>
        </p:nvSpPr>
        <p:spPr>
          <a:xfrm>
            <a:off x="1290490" y="6471274"/>
            <a:ext cx="155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www.slideserve.com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4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57158C7-2EA6-49D4-976A-5BCD1EE82857}"/>
              </a:ext>
            </a:extLst>
          </p:cNvPr>
          <p:cNvSpPr/>
          <p:nvPr/>
        </p:nvSpPr>
        <p:spPr>
          <a:xfrm>
            <a:off x="246888" y="10710"/>
            <a:ext cx="11612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HK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以弗所書</a:t>
            </a:r>
            <a:r>
              <a:rPr lang="en-US" altLang="zh-HK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HK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HK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18-22)  </a:t>
            </a:r>
            <a:r>
              <a:rPr lang="en-US" altLang="zh-HK" sz="2400" dirty="0">
                <a:solidFill>
                  <a:srgbClr val="00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30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我們雙方都藉著他，在同一位聖靈裡，可以進到父面前。這樣看來，你們不再是外人和客旅，而是與聖徒一同作國民，是 神家裡的人了，並且建造在使徒和先知的根基上，基督耶穌自己就是奠基石，整座建築都靠著他連接配合，漸漸增長成為在主裡面的聖所。你們在他裡面也一同被建造，成為　神藉著聖靈居住的所在。</a:t>
            </a:r>
            <a:endParaRPr lang="zh-HK" altLang="en-US" sz="3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ea typeface="細明體" panose="0202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ccic-iowa.org/wp-content/uploads/2022/01/%E6%88%BF%E8%A7%92%E7%9F%B3-1.jpeg">
            <a:extLst>
              <a:ext uri="{FF2B5EF4-FFF2-40B4-BE49-F238E27FC236}">
                <a16:creationId xmlns:a16="http://schemas.microsoft.com/office/drawing/2014/main" xmlns="" id="{E154BC01-4D93-4FC9-A07B-89BAD10C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90" y="2508896"/>
            <a:ext cx="7443893" cy="43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FF3C4BC-A1C0-45C1-AF09-0457ED2E3051}"/>
              </a:ext>
            </a:extLst>
          </p:cNvPr>
          <p:cNvSpPr txBox="1"/>
          <p:nvPr/>
        </p:nvSpPr>
        <p:spPr>
          <a:xfrm>
            <a:off x="9023097" y="3103525"/>
            <a:ext cx="1661993" cy="27853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Calibri" panose="020F0502020204030204"/>
                <a:ea typeface="新細明體" panose="02020500000000000000" pitchFamily="18" charset="-120"/>
              </a:rPr>
              <a:t>耶穌基督</a:t>
            </a:r>
            <a:endParaRPr lang="en-US" altLang="zh-TW" sz="4800" b="1" dirty="0">
              <a:solidFill>
                <a:srgbClr val="C00000"/>
              </a:solidFill>
              <a:latin typeface="Calibri" panose="020F0502020204030204"/>
              <a:ea typeface="新細明體" panose="02020500000000000000" pitchFamily="18" charset="-120"/>
            </a:endParaRPr>
          </a:p>
          <a:p>
            <a:r>
              <a:rPr lang="zh-TW" altLang="en-US" sz="4800" b="1" dirty="0">
                <a:solidFill>
                  <a:srgbClr val="C00000"/>
                </a:solidFill>
                <a:latin typeface="Calibri" panose="020F0502020204030204"/>
                <a:ea typeface="新細明體" panose="02020500000000000000" pitchFamily="18" charset="-120"/>
              </a:rPr>
              <a:t>的教會</a:t>
            </a:r>
            <a:endParaRPr lang="zh-HK" altLang="en-US" sz="4800" b="1" dirty="0">
              <a:solidFill>
                <a:srgbClr val="C0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C70C4DD-8440-4A4D-94BC-770EDD5C0AF5}"/>
              </a:ext>
            </a:extLst>
          </p:cNvPr>
          <p:cNvSpPr txBox="1"/>
          <p:nvPr/>
        </p:nvSpPr>
        <p:spPr>
          <a:xfrm>
            <a:off x="8558783" y="6581001"/>
            <a:ext cx="155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ccic-iowa</a:t>
            </a: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20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knowing-jesus.com/w/900/46-1%20CORINTHIANS/1%20Corinthians%206-19%20Your%20Body%20Is%20A%20Sanctury%20Of%20The%20Holy%20Spirit%20beige.jpg">
            <a:extLst>
              <a:ext uri="{FF2B5EF4-FFF2-40B4-BE49-F238E27FC236}">
                <a16:creationId xmlns:a16="http://schemas.microsoft.com/office/drawing/2014/main" xmlns="" id="{C7710874-F581-485D-AAE3-EF4AE1DB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8699EA3-3E1B-4071-8A5A-29D87CB26279}"/>
              </a:ext>
            </a:extLst>
          </p:cNvPr>
          <p:cNvSpPr/>
          <p:nvPr/>
        </p:nvSpPr>
        <p:spPr>
          <a:xfrm>
            <a:off x="8765241" y="2340608"/>
            <a:ext cx="3259836" cy="390876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333333"/>
                </a:solidFill>
                <a:latin typeface="Tahoma" panose="020B0604030504040204" pitchFamily="34" charset="0"/>
              </a:rPr>
              <a:t>你們不知道你們的身體就是那位住在你們裡面的聖靈的殿嗎？這聖靈是你們從　神那裡領受的。</a:t>
            </a:r>
            <a:endParaRPr lang="en-US" altLang="zh-TW" sz="32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endParaRPr lang="en-US" altLang="zh-TW" sz="3200" dirty="0">
              <a:solidFill>
                <a:srgbClr val="333333"/>
              </a:solidFill>
              <a:latin typeface="Tahoma" panose="020B0604030504040204" pitchFamily="34" charset="0"/>
            </a:endParaRPr>
          </a:p>
          <a:p>
            <a:r>
              <a:rPr lang="en-US" altLang="zh-HK" sz="2400" dirty="0">
                <a:solidFill>
                  <a:srgbClr val="C00000"/>
                </a:solidFill>
                <a:latin typeface="Tahoma" panose="020B0604030504040204" pitchFamily="34" charset="0"/>
              </a:rPr>
              <a:t>(</a:t>
            </a:r>
            <a:r>
              <a:rPr lang="zh-TW" altLang="en-US" sz="2400" dirty="0">
                <a:solidFill>
                  <a:srgbClr val="C00000"/>
                </a:solidFill>
                <a:latin typeface="Tahoma" panose="020B0604030504040204" pitchFamily="34" charset="0"/>
              </a:rPr>
              <a:t>哥林多前書</a:t>
            </a:r>
            <a:r>
              <a:rPr lang="en-US" altLang="zh-TW" sz="2400" dirty="0">
                <a:solidFill>
                  <a:srgbClr val="C00000"/>
                </a:solidFill>
                <a:latin typeface="Tahoma" panose="020B0604030504040204" pitchFamily="34" charset="0"/>
              </a:rPr>
              <a:t>6: 19)</a:t>
            </a:r>
            <a:endParaRPr lang="zh-HK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6F0F34C-A1ED-4E56-8E21-80816A30C2FD}"/>
              </a:ext>
            </a:extLst>
          </p:cNvPr>
          <p:cNvSpPr txBox="1"/>
          <p:nvPr/>
        </p:nvSpPr>
        <p:spPr>
          <a:xfrm>
            <a:off x="118872" y="6581001"/>
            <a:ext cx="3191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images.knowing-jesus.com</a:t>
            </a:r>
            <a:endParaRPr lang="zh-HK" altLang="en-US" sz="1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D74D4A3-DEF1-4DAD-9B71-020661E85E4C}"/>
              </a:ext>
            </a:extLst>
          </p:cNvPr>
          <p:cNvSpPr/>
          <p:nvPr/>
        </p:nvSpPr>
        <p:spPr>
          <a:xfrm>
            <a:off x="9115580" y="286888"/>
            <a:ext cx="2262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包括</a:t>
            </a:r>
            <a:endParaRPr lang="en-US" altLang="zh-TW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你和我</a:t>
            </a:r>
          </a:p>
        </p:txBody>
      </p:sp>
    </p:spTree>
    <p:extLst>
      <p:ext uri="{BB962C8B-B14F-4D97-AF65-F5344CB8AC3E}">
        <p14:creationId xmlns:p14="http://schemas.microsoft.com/office/powerpoint/2010/main" val="35106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B488C98-1AE5-923C-26C5-E706C3B6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4477" cy="6858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105C97F2-B342-AD88-02FF-9C2491FC2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64" y="1670550"/>
            <a:ext cx="8646136" cy="486557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DDFEB8D-C354-5B2F-A653-093A95FB58F8}"/>
              </a:ext>
            </a:extLst>
          </p:cNvPr>
          <p:cNvSpPr/>
          <p:nvPr/>
        </p:nvSpPr>
        <p:spPr>
          <a:xfrm>
            <a:off x="4022170" y="156758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新地方、新機遇、新發展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6F98B2B-038F-42C8-8D69-499135310045}"/>
              </a:ext>
            </a:extLst>
          </p:cNvPr>
          <p:cNvSpPr/>
          <p:nvPr/>
        </p:nvSpPr>
        <p:spPr>
          <a:xfrm>
            <a:off x="3545864" y="1348671"/>
            <a:ext cx="8646136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耶和華必為你打開他天上的寶庫，按時降雨在你的地上，在你手裡所作的一切事上賜福給你；你要借貸給許多國的民，卻不會向人借貸。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申命記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28: 12)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2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D1FC02C-875E-42EB-8E36-070B926F9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600" cy="40398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47A2BE6-E90A-4295-B433-D1773D5F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63" y="3293533"/>
            <a:ext cx="7675837" cy="35644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20DCF16-09A0-4FD0-A0FA-4CBE2C0F9FBF}"/>
              </a:ext>
            </a:extLst>
          </p:cNvPr>
          <p:cNvSpPr/>
          <p:nvPr/>
        </p:nvSpPr>
        <p:spPr>
          <a:xfrm>
            <a:off x="493059" y="4348009"/>
            <a:ext cx="3711388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跨宗派、跨堂會</a:t>
            </a:r>
            <a:endParaRPr kumimoji="0" lang="en-US" altLang="zh-TW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的跨文化服事：</a:t>
            </a:r>
            <a:endParaRPr kumimoji="0" lang="en-US" altLang="zh-TW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內地生廣東話班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6C249FC5-07FD-4E4C-B68B-5D142C34A2F0}"/>
              </a:ext>
            </a:extLst>
          </p:cNvPr>
          <p:cNvSpPr txBox="1"/>
          <p:nvPr/>
        </p:nvSpPr>
        <p:spPr>
          <a:xfrm>
            <a:off x="426820" y="3293533"/>
            <a:ext cx="158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2022-23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年度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粵語班導師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9E916638-F962-420C-9731-DD1B3FD789E0}"/>
              </a:ext>
            </a:extLst>
          </p:cNvPr>
          <p:cNvSpPr txBox="1"/>
          <p:nvPr/>
        </p:nvSpPr>
        <p:spPr>
          <a:xfrm>
            <a:off x="6605494" y="3293533"/>
            <a:ext cx="376667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2023-24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年度粵語班導師</a:t>
            </a:r>
            <a:endParaRPr kumimoji="0" lang="zh-HK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雲朵形 2">
            <a:extLst>
              <a:ext uri="{FF2B5EF4-FFF2-40B4-BE49-F238E27FC236}">
                <a16:creationId xmlns:a16="http://schemas.microsoft.com/office/drawing/2014/main" xmlns="" id="{5E2D73C4-BBB0-412B-8956-74BA18CE7931}"/>
              </a:ext>
            </a:extLst>
          </p:cNvPr>
          <p:cNvSpPr/>
          <p:nvPr/>
        </p:nvSpPr>
        <p:spPr>
          <a:xfrm>
            <a:off x="7198658" y="394448"/>
            <a:ext cx="4374777" cy="22591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dirty="0"/>
              <a:t>God’s work done in God’s way will never lack God’s supply. </a:t>
            </a:r>
          </a:p>
          <a:p>
            <a:pPr algn="ctr"/>
            <a:endParaRPr lang="en-US" altLang="zh-HK" dirty="0"/>
          </a:p>
          <a:p>
            <a:pPr algn="ctr"/>
            <a:r>
              <a:rPr lang="en-US" altLang="zh-HK" sz="2400" dirty="0"/>
              <a:t> -Hudson Taylor-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13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E03EEA8B-8B15-4E7F-A58E-CDD612D5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faithchinese.org/files/2015/05/think-girl.jpg">
            <a:extLst>
              <a:ext uri="{FF2B5EF4-FFF2-40B4-BE49-F238E27FC236}">
                <a16:creationId xmlns:a16="http://schemas.microsoft.com/office/drawing/2014/main" xmlns="" id="{D34F3E97-8C4C-47DB-B8FD-CEB61A47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" y="-47065"/>
            <a:ext cx="3646533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423BC1A-F306-470C-A862-E1B6211E2926}"/>
              </a:ext>
            </a:extLst>
          </p:cNvPr>
          <p:cNvSpPr/>
          <p:nvPr/>
        </p:nvSpPr>
        <p:spPr>
          <a:xfrm>
            <a:off x="4224528" y="309884"/>
            <a:ext cx="516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1. </a:t>
            </a:r>
            <a:r>
              <a:rPr lang="zh-TW" altLang="zh-HK" sz="3200" b="1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我有什麼需要被主激勵的？</a:t>
            </a:r>
            <a:endParaRPr lang="zh-HK" altLang="en-US" sz="3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0B258FE-C149-4329-A50C-B036FC1B4387}"/>
              </a:ext>
            </a:extLst>
          </p:cNvPr>
          <p:cNvSpPr/>
          <p:nvPr/>
        </p:nvSpPr>
        <p:spPr>
          <a:xfrm>
            <a:off x="4637531" y="995351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2. 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我可作什麼去建立神的家？</a:t>
            </a:r>
            <a:endParaRPr lang="zh-TW" altLang="zh-HK" sz="32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2161A1E-C027-4DFD-8452-0D968E7FD37E}"/>
              </a:ext>
            </a:extLst>
          </p:cNvPr>
          <p:cNvSpPr txBox="1"/>
          <p:nvPr/>
        </p:nvSpPr>
        <p:spPr>
          <a:xfrm>
            <a:off x="110114" y="17497"/>
            <a:ext cx="194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反思應用</a:t>
            </a:r>
            <a:endParaRPr lang="zh-HK" altLang="en-US" sz="32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A693DC6-B02B-4B47-9318-E257DF920C4D}"/>
              </a:ext>
            </a:extLst>
          </p:cNvPr>
          <p:cNvSpPr/>
          <p:nvPr/>
        </p:nvSpPr>
        <p:spPr>
          <a:xfrm>
            <a:off x="4929291" y="1680818"/>
            <a:ext cx="5633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3. 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我的生命</a:t>
            </a:r>
            <a:r>
              <a:rPr lang="en-US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教會能否榮耀神？</a:t>
            </a:r>
            <a:endParaRPr lang="zh-TW" altLang="zh-HK" sz="32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ECB2DE5-C793-4A83-B2E9-060CA094D1D8}"/>
              </a:ext>
            </a:extLst>
          </p:cNvPr>
          <p:cNvSpPr/>
          <p:nvPr/>
        </p:nvSpPr>
        <p:spPr>
          <a:xfrm>
            <a:off x="2267712" y="2736502"/>
            <a:ext cx="8513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H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萬軍之耶和華說：</a:t>
            </a:r>
            <a:r>
              <a:rPr lang="zh-TW" altLang="zh-HK" sz="3600" b="1" dirty="0">
                <a:solidFill>
                  <a:srgbClr val="00206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「</a:t>
            </a:r>
            <a:r>
              <a:rPr lang="zh-TW" altLang="zh-H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這殿宇後來的榮耀，必大過先前的榮耀。</a:t>
            </a:r>
            <a:r>
              <a:rPr lang="zh-TW" altLang="zh-HK" sz="3600" b="1" dirty="0">
                <a:solidFill>
                  <a:srgbClr val="00206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」萬軍之耶和華說：「</a:t>
            </a:r>
            <a:r>
              <a:rPr lang="zh-TW" altLang="zh-H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在這地方，我必賜下平安。</a:t>
            </a:r>
            <a:r>
              <a:rPr lang="zh-TW" altLang="zh-HK" sz="3600" b="1" dirty="0">
                <a:solidFill>
                  <a:srgbClr val="00206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」</a:t>
            </a:r>
            <a:r>
              <a:rPr lang="en-US" altLang="zh-HK" sz="2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  <a:cs typeface="Times New Roman" panose="02020603050405020304" pitchFamily="18" charset="0"/>
              </a:rPr>
              <a:t>(2: 9) </a:t>
            </a:r>
            <a:endParaRPr lang="zh-HK" altLang="en-US" sz="2400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A0F344E6-8F12-411E-8FB0-49F47E29027F}"/>
              </a:ext>
            </a:extLst>
          </p:cNvPr>
          <p:cNvSpPr txBox="1"/>
          <p:nvPr/>
        </p:nvSpPr>
        <p:spPr>
          <a:xfrm>
            <a:off x="110114" y="6563504"/>
            <a:ext cx="155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faithchinese</a:t>
            </a: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A5F9C95-19ED-4342-B4C5-73CBB6E2DCCB}"/>
              </a:ext>
            </a:extLst>
          </p:cNvPr>
          <p:cNvSpPr txBox="1"/>
          <p:nvPr/>
        </p:nvSpPr>
        <p:spPr>
          <a:xfrm>
            <a:off x="3046163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3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E03EEA8B-8B15-4E7F-A58E-CDD612D5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faithchinese.org/files/2015/05/think-girl.jpg">
            <a:extLst>
              <a:ext uri="{FF2B5EF4-FFF2-40B4-BE49-F238E27FC236}">
                <a16:creationId xmlns:a16="http://schemas.microsoft.com/office/drawing/2014/main" xmlns="" id="{D34F3E97-8C4C-47DB-B8FD-CEB61A47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" y="-47065"/>
            <a:ext cx="3646533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423BC1A-F306-470C-A862-E1B6211E2926}"/>
              </a:ext>
            </a:extLst>
          </p:cNvPr>
          <p:cNvSpPr/>
          <p:nvPr/>
        </p:nvSpPr>
        <p:spPr>
          <a:xfrm>
            <a:off x="4224528" y="309884"/>
            <a:ext cx="516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1. </a:t>
            </a:r>
            <a:r>
              <a:rPr lang="zh-TW" altLang="zh-HK" sz="3200" b="1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我有什麼需要被主激勵的？</a:t>
            </a:r>
            <a:endParaRPr lang="zh-HK" altLang="en-US" sz="3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0B258FE-C149-4329-A50C-B036FC1B4387}"/>
              </a:ext>
            </a:extLst>
          </p:cNvPr>
          <p:cNvSpPr/>
          <p:nvPr/>
        </p:nvSpPr>
        <p:spPr>
          <a:xfrm>
            <a:off x="4637531" y="995351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2. 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我可作什麼去建立神的家？</a:t>
            </a:r>
            <a:endParaRPr lang="zh-TW" altLang="zh-HK" sz="32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2161A1E-C027-4DFD-8452-0D968E7FD37E}"/>
              </a:ext>
            </a:extLst>
          </p:cNvPr>
          <p:cNvSpPr txBox="1"/>
          <p:nvPr/>
        </p:nvSpPr>
        <p:spPr>
          <a:xfrm>
            <a:off x="110114" y="17497"/>
            <a:ext cx="194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反思應用</a:t>
            </a:r>
            <a:endParaRPr lang="zh-HK" altLang="en-US" sz="32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A693DC6-B02B-4B47-9318-E257DF920C4D}"/>
              </a:ext>
            </a:extLst>
          </p:cNvPr>
          <p:cNvSpPr/>
          <p:nvPr/>
        </p:nvSpPr>
        <p:spPr>
          <a:xfrm>
            <a:off x="4929291" y="1680818"/>
            <a:ext cx="5633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3. 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我的生命</a:t>
            </a:r>
            <a:r>
              <a:rPr lang="en-US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/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教會能否榮耀神？</a:t>
            </a:r>
            <a:endParaRPr lang="zh-TW" altLang="zh-HK" sz="32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A0F344E6-8F12-411E-8FB0-49F47E29027F}"/>
              </a:ext>
            </a:extLst>
          </p:cNvPr>
          <p:cNvSpPr txBox="1"/>
          <p:nvPr/>
        </p:nvSpPr>
        <p:spPr>
          <a:xfrm>
            <a:off x="110114" y="6563504"/>
            <a:ext cx="155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 err="1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faithchinese</a:t>
            </a: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0A5F9C95-19ED-4342-B4C5-73CBB6E2DCCB}"/>
              </a:ext>
            </a:extLst>
          </p:cNvPr>
          <p:cNvSpPr txBox="1"/>
          <p:nvPr/>
        </p:nvSpPr>
        <p:spPr>
          <a:xfrm>
            <a:off x="3046163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C28148C-220C-4437-8946-1A4D45D53798}"/>
              </a:ext>
            </a:extLst>
          </p:cNvPr>
          <p:cNvSpPr/>
          <p:nvPr/>
        </p:nvSpPr>
        <p:spPr>
          <a:xfrm>
            <a:off x="5127812" y="2410509"/>
            <a:ext cx="6041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4.</a:t>
            </a:r>
            <a:r>
              <a:rPr lang="zh-TW" altLang="zh-HK" sz="32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我有沒有積極領人歸向基督？</a:t>
            </a:r>
          </a:p>
        </p:txBody>
      </p:sp>
    </p:spTree>
    <p:extLst>
      <p:ext uri="{BB962C8B-B14F-4D97-AF65-F5344CB8AC3E}">
        <p14:creationId xmlns:p14="http://schemas.microsoft.com/office/powerpoint/2010/main" val="1426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580B71-15C5-9EFC-CC0B-C8233735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1B62F3DB-278F-6568-4B30-92D1A71D5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0"/>
            <a:ext cx="5387114" cy="404033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6E21C5B8-336A-BBD6-CBAC-1A621E044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880" y="1234186"/>
            <a:ext cx="4941866" cy="37064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152FF167-83FB-7782-3C40-F748ED4C8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5" y="0"/>
            <a:ext cx="4568575" cy="34264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22044FB4-999E-0075-D5CC-1B6911C42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51" y="3431568"/>
            <a:ext cx="4568575" cy="3426432"/>
          </a:xfrm>
          <a:prstGeom prst="rect">
            <a:avLst/>
          </a:prstGeom>
        </p:spPr>
      </p:pic>
      <p:sp>
        <p:nvSpPr>
          <p:cNvPr id="18" name="雲朵形 17">
            <a:extLst>
              <a:ext uri="{FF2B5EF4-FFF2-40B4-BE49-F238E27FC236}">
                <a16:creationId xmlns:a16="http://schemas.microsoft.com/office/drawing/2014/main" xmlns="" id="{54217CAB-0F09-C4A5-7B66-D458CE042572}"/>
              </a:ext>
            </a:extLst>
          </p:cNvPr>
          <p:cNvSpPr/>
          <p:nvPr/>
        </p:nvSpPr>
        <p:spPr>
          <a:xfrm>
            <a:off x="300825" y="4284324"/>
            <a:ext cx="3941414" cy="2311685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內地新移民婦女事工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6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2B09FB8-3E91-DACB-5DC4-25933A83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E23ECEB-98A1-6C2A-6A0A-EA6B239E8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4094"/>
            <a:ext cx="5063970" cy="37939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828FAA3-5F80-0E7F-DAF6-7361F3BBB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4" y="0"/>
            <a:ext cx="5372175" cy="4032448"/>
          </a:xfrm>
          <a:prstGeom prst="rect">
            <a:avLst/>
          </a:prstGeom>
        </p:spPr>
      </p:pic>
      <p:sp>
        <p:nvSpPr>
          <p:cNvPr id="2" name="雲朵形 1">
            <a:extLst>
              <a:ext uri="{FF2B5EF4-FFF2-40B4-BE49-F238E27FC236}">
                <a16:creationId xmlns:a16="http://schemas.microsoft.com/office/drawing/2014/main" xmlns="" id="{332DEF57-9F54-130A-E288-C2D2D3B73683}"/>
              </a:ext>
            </a:extLst>
          </p:cNvPr>
          <p:cNvSpPr/>
          <p:nvPr/>
        </p:nvSpPr>
        <p:spPr>
          <a:xfrm>
            <a:off x="4836780" y="3429000"/>
            <a:ext cx="2518439" cy="1588012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南亞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事工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7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hkhl.hk/f/1024p0/0x0/100/none/c46ba8e8a7ba1e213c94b594d91f8edc/2024-07/20240717_FIN_MCL_.png">
            <a:extLst>
              <a:ext uri="{FF2B5EF4-FFF2-40B4-BE49-F238E27FC236}">
                <a16:creationId xmlns:a16="http://schemas.microsoft.com/office/drawing/2014/main" xmlns="" id="{1E341804-D5FF-4904-A1A3-6DBC2ADD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26" y="17929"/>
            <a:ext cx="5867400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9543635-51E9-4FB1-B286-C00DCF0E5618}"/>
              </a:ext>
            </a:extLst>
          </p:cNvPr>
          <p:cNvSpPr txBox="1"/>
          <p:nvPr/>
        </p:nvSpPr>
        <p:spPr>
          <a:xfrm>
            <a:off x="10569388" y="3290500"/>
            <a:ext cx="159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www.stheadlines.com</a:t>
            </a:r>
            <a:endParaRPr lang="zh-HK" altLang="en-US" sz="1200" dirty="0"/>
          </a:p>
        </p:txBody>
      </p:sp>
      <p:sp>
        <p:nvSpPr>
          <p:cNvPr id="3" name="AutoShape 4" descr="https://cdn.discuss.com.hk/t/9a262b/f/800x0/https:/static04.hket.com/res/v3/image/content/3865000/3866620/milk_exmobile_20241202_E_1200.png">
            <a:extLst>
              <a:ext uri="{FF2B5EF4-FFF2-40B4-BE49-F238E27FC236}">
                <a16:creationId xmlns:a16="http://schemas.microsoft.com/office/drawing/2014/main" xmlns="" id="{07C694A6-0B5E-4924-B683-96513EFB8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0" name="Picture 6" descr="https://image.hkhl.hk/f/1920p0/0x0/100/none/c6a7a5aa866ca88599bfb1a09380c84f/2024-10/_v2_0.png">
            <a:extLst>
              <a:ext uri="{FF2B5EF4-FFF2-40B4-BE49-F238E27FC236}">
                <a16:creationId xmlns:a16="http://schemas.microsoft.com/office/drawing/2014/main" xmlns="" id="{C82A6A97-1FA8-4C6E-A758-4FCD4DF9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618"/>
            <a:ext cx="5705538" cy="32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A0E129B1-1A67-4CE5-BCFA-8410C4DF68CA}"/>
              </a:ext>
            </a:extLst>
          </p:cNvPr>
          <p:cNvSpPr txBox="1"/>
          <p:nvPr/>
        </p:nvSpPr>
        <p:spPr>
          <a:xfrm>
            <a:off x="152400" y="6564019"/>
            <a:ext cx="2519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www.stheadlines.com</a:t>
            </a:r>
            <a:endParaRPr lang="zh-HK" altLang="en-US" sz="1200" dirty="0"/>
          </a:p>
        </p:txBody>
      </p:sp>
      <p:pic>
        <p:nvPicPr>
          <p:cNvPr id="1034" name="Picture 10" descr="https://static04.hket.com/res/v3/image/content/3855000/3859905/kimkee_exmobile_20241118_B_1200.png">
            <a:extLst>
              <a:ext uri="{FF2B5EF4-FFF2-40B4-BE49-F238E27FC236}">
                <a16:creationId xmlns:a16="http://schemas.microsoft.com/office/drawing/2014/main" xmlns="" id="{D172DD50-1A16-42D8-96AA-558FA6AF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37" y="3581400"/>
            <a:ext cx="6260560" cy="32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爆炸: 十四角 4">
            <a:extLst>
              <a:ext uri="{FF2B5EF4-FFF2-40B4-BE49-F238E27FC236}">
                <a16:creationId xmlns:a16="http://schemas.microsoft.com/office/drawing/2014/main" xmlns="" id="{FF767966-2249-45B1-9AC2-B88C055B8046}"/>
              </a:ext>
            </a:extLst>
          </p:cNvPr>
          <p:cNvSpPr/>
          <p:nvPr/>
        </p:nvSpPr>
        <p:spPr>
          <a:xfrm>
            <a:off x="1156447" y="79934"/>
            <a:ext cx="4016188" cy="20866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00"/>
                </a:solidFill>
              </a:rPr>
              <a:t>來勢洶洶的結業潮</a:t>
            </a:r>
            <a:endParaRPr lang="zh-HK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mg.tukuppt.com/png_preview/00/32/23/r0EO8LSyjz.jpg!/fw/780">
            <a:extLst>
              <a:ext uri="{FF2B5EF4-FFF2-40B4-BE49-F238E27FC236}">
                <a16:creationId xmlns:a16="http://schemas.microsoft.com/office/drawing/2014/main" xmlns="" id="{B86FE9B2-A481-440B-8AD7-D386D980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0"/>
            <a:ext cx="7707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2948663-98FF-456B-B485-EA5FC0DC7008}"/>
              </a:ext>
            </a:extLst>
          </p:cNvPr>
          <p:cNvSpPr txBox="1"/>
          <p:nvPr/>
        </p:nvSpPr>
        <p:spPr>
          <a:xfrm>
            <a:off x="2197100" y="120355"/>
            <a:ext cx="923330" cy="3409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b="1" dirty="0">
                <a:solidFill>
                  <a:srgbClr val="FFFF00"/>
                </a:solidFill>
                <a:latin typeface="Calibri" panose="020F0502020204030204"/>
                <a:ea typeface="新細明體" panose="02020500000000000000" pitchFamily="18" charset="-120"/>
              </a:rPr>
              <a:t>當剛強壯膽</a:t>
            </a:r>
            <a:endParaRPr lang="zh-HK" altLang="en-US" sz="4800" b="1" dirty="0">
              <a:solidFill>
                <a:srgbClr val="FFFF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01EEF6EB-9F1D-47B0-8EE4-F63A5065A285}"/>
              </a:ext>
            </a:extLst>
          </p:cNvPr>
          <p:cNvSpPr txBox="1"/>
          <p:nvPr/>
        </p:nvSpPr>
        <p:spPr>
          <a:xfrm>
            <a:off x="627888" y="6581001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www.tukuppt.com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327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ristiantimes.org.hk/News/166574/DSC05995.JPG">
            <a:extLst>
              <a:ext uri="{FF2B5EF4-FFF2-40B4-BE49-F238E27FC236}">
                <a16:creationId xmlns:a16="http://schemas.microsoft.com/office/drawing/2014/main" xmlns="" id="{BA7C1D04-3279-404F-B74E-587BD621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24"/>
            <a:ext cx="7905510" cy="52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9AD4E2E2-93CA-4156-BF11-26DCFBEDA49C}"/>
              </a:ext>
            </a:extLst>
          </p:cNvPr>
          <p:cNvSpPr txBox="1"/>
          <p:nvPr/>
        </p:nvSpPr>
        <p:spPr>
          <a:xfrm>
            <a:off x="143435" y="6445624"/>
            <a:ext cx="2169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christiantimes.org.hk</a:t>
            </a:r>
            <a:endParaRPr lang="zh-HK" alt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0210913-5CF4-49CB-9D2C-BAF02DFEE38C}"/>
              </a:ext>
            </a:extLst>
          </p:cNvPr>
          <p:cNvSpPr/>
          <p:nvPr/>
        </p:nvSpPr>
        <p:spPr>
          <a:xfrm>
            <a:off x="6234954" y="340676"/>
            <a:ext cx="5807694" cy="3046988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HK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堂會發展頭三項最主要的困難：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HK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年齡斷層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HK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事奉人手不足和未能委身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HK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青少年事工難以挽留年輕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zh-TW" altLang="zh-HK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一代</a:t>
            </a:r>
            <a:endParaRPr lang="zh-HK" alt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爆炸: 八角 3">
            <a:extLst>
              <a:ext uri="{FF2B5EF4-FFF2-40B4-BE49-F238E27FC236}">
                <a16:creationId xmlns:a16="http://schemas.microsoft.com/office/drawing/2014/main" xmlns="" id="{74F1304B-32BA-4AE0-88EC-B754095D745C}"/>
              </a:ext>
            </a:extLst>
          </p:cNvPr>
          <p:cNvSpPr/>
          <p:nvPr/>
        </p:nvSpPr>
        <p:spPr>
          <a:xfrm>
            <a:off x="8323587" y="3470337"/>
            <a:ext cx="3300984" cy="2926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香港教會現況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8742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ybk.ifuyin.com/Books/PI_Pastor-OTSurvey/images/IMAGE563.gif">
            <a:extLst>
              <a:ext uri="{FF2B5EF4-FFF2-40B4-BE49-F238E27FC236}">
                <a16:creationId xmlns:a16="http://schemas.microsoft.com/office/drawing/2014/main" xmlns="" id="{B24B9E27-568B-4DAB-AAB6-A49DB687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360"/>
            <a:ext cx="9144000" cy="475191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F99F3FE-995B-47E1-9149-F74AE450FAE2}"/>
              </a:ext>
            </a:extLst>
          </p:cNvPr>
          <p:cNvSpPr/>
          <p:nvPr/>
        </p:nvSpPr>
        <p:spPr>
          <a:xfrm>
            <a:off x="850561" y="2763842"/>
            <a:ext cx="719667" cy="465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38100">
                <a:solidFill>
                  <a:prstClr val="black"/>
                </a:solidFill>
              </a:ln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8977B64-125F-4C39-84EB-3E5FD734CE08}"/>
              </a:ext>
            </a:extLst>
          </p:cNvPr>
          <p:cNvSpPr/>
          <p:nvPr/>
        </p:nvSpPr>
        <p:spPr>
          <a:xfrm>
            <a:off x="1210395" y="3534480"/>
            <a:ext cx="719667" cy="465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38100">
                <a:solidFill>
                  <a:prstClr val="black"/>
                </a:solidFill>
              </a:ln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8F1249C-AF9F-4ECB-BCBB-7C325170A12D}"/>
              </a:ext>
            </a:extLst>
          </p:cNvPr>
          <p:cNvSpPr/>
          <p:nvPr/>
        </p:nvSpPr>
        <p:spPr>
          <a:xfrm>
            <a:off x="3523147" y="4000147"/>
            <a:ext cx="8491051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9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zh-HK" sz="32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當亞達薛西王諭旨的副本在利宏和</a:t>
            </a:r>
            <a:r>
              <a:rPr lang="zh-TW" altLang="en-US" sz="32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秘</a:t>
            </a:r>
            <a:r>
              <a:rPr lang="zh-TW" altLang="zh-HK" sz="32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書伸帥，以及他</a:t>
            </a:r>
            <a:r>
              <a:rPr lang="zh-TW" altLang="zh-HK" sz="32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們的同僚面前宣讀出來以後，他們就急忙去耶路撒冷到猶大人那裡，用武力強迫他們停工。所以，在耶路撒冷的神殿的工程就停止了，直到波斯王大利烏在位的第二年。</a:t>
            </a:r>
            <a:r>
              <a:rPr lang="en-US" altLang="zh-HK" sz="2000" kern="1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HK" sz="2000" kern="1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拉</a:t>
            </a:r>
            <a:r>
              <a:rPr lang="en-US" altLang="zh-HK" sz="2000" kern="1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HK" sz="2000" kern="1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en-US" altLang="zh-HK" sz="2000" kern="100" dirty="0">
                <a:solidFill>
                  <a:prstClr val="black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23-24)</a:t>
            </a:r>
            <a:endParaRPr lang="zh-TW" altLang="zh-HK" sz="20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23C862B-075F-48CF-9BDC-B2DD42824622}"/>
              </a:ext>
            </a:extLst>
          </p:cNvPr>
          <p:cNvSpPr txBox="1"/>
          <p:nvPr/>
        </p:nvSpPr>
        <p:spPr>
          <a:xfrm>
            <a:off x="177802" y="26309"/>
            <a:ext cx="296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Calibri" panose="020F0502020204030204"/>
                <a:ea typeface="新細明體" panose="02020500000000000000" pitchFamily="18" charset="-120"/>
              </a:rPr>
              <a:t>從被擄到歸回</a:t>
            </a:r>
            <a:endParaRPr lang="zh-HK" altLang="en-US" sz="3200" b="1" dirty="0">
              <a:solidFill>
                <a:srgbClr val="FFFF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7E0CFFC-A16A-42E9-A506-9921A358C55A}"/>
              </a:ext>
            </a:extLst>
          </p:cNvPr>
          <p:cNvSpPr txBox="1"/>
          <p:nvPr/>
        </p:nvSpPr>
        <p:spPr>
          <a:xfrm>
            <a:off x="177802" y="6554692"/>
            <a:ext cx="122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xybk.ifuyin.com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q5pwpg1q8ru0.cloudfront.net/2022/05/11/12/33/42/7435ba7a-8989-4919-93ce-298a5f400f0b/CHI_Haggai_Banner.jpg">
            <a:extLst>
              <a:ext uri="{FF2B5EF4-FFF2-40B4-BE49-F238E27FC236}">
                <a16:creationId xmlns:a16="http://schemas.microsoft.com/office/drawing/2014/main" xmlns="" id="{B5D318FB-64E0-4417-9C53-417BDFA5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8024"/>
            <a:ext cx="12209929" cy="4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0F1D4EC-CB49-4A49-AF96-C0EC41247555}"/>
              </a:ext>
            </a:extLst>
          </p:cNvPr>
          <p:cNvSpPr txBox="1"/>
          <p:nvPr/>
        </p:nvSpPr>
        <p:spPr>
          <a:xfrm>
            <a:off x="11340352" y="6581001"/>
            <a:ext cx="869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schemeClr val="bg1"/>
                </a:solidFill>
              </a:rPr>
              <a:t>mykec.ca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C26B854-0106-4DDF-A170-52291BA42115}"/>
              </a:ext>
            </a:extLst>
          </p:cNvPr>
          <p:cNvSpPr/>
          <p:nvPr/>
        </p:nvSpPr>
        <p:spPr>
          <a:xfrm>
            <a:off x="284219" y="321839"/>
            <a:ext cx="66046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呼籲重建聖殿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(1:1-15)</a:t>
            </a:r>
          </a:p>
          <a:p>
            <a:pPr marL="342900" indent="-342900">
              <a:buAutoNum type="arabicPeriod"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更偉大的聖殿和神所賜的福分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(2:1-9)</a:t>
            </a:r>
          </a:p>
          <a:p>
            <a:pPr marL="342900" indent="-342900">
              <a:buAutoNum type="arabicPeriod"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神賜福給不潔的子民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(2:10-19)</a:t>
            </a:r>
          </a:p>
          <a:p>
            <a:pPr marL="342900" indent="-342900">
              <a:buAutoNum type="arabicPeriod"/>
            </a:pP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神子民的勝利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(2:20-23)</a:t>
            </a:r>
            <a:endParaRPr lang="zh-HK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BB967FF-5F2E-4FA2-9783-BD54C3A1A3D3}"/>
              </a:ext>
            </a:extLst>
          </p:cNvPr>
          <p:cNvSpPr txBox="1"/>
          <p:nvPr/>
        </p:nvSpPr>
        <p:spPr>
          <a:xfrm>
            <a:off x="284219" y="3316941"/>
            <a:ext cx="1015663" cy="29493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</a:rPr>
              <a:t>四篇信息</a:t>
            </a:r>
            <a:endParaRPr lang="zh-HK" alt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想法泡泡: 雲朵 5">
            <a:extLst>
              <a:ext uri="{FF2B5EF4-FFF2-40B4-BE49-F238E27FC236}">
                <a16:creationId xmlns:a16="http://schemas.microsoft.com/office/drawing/2014/main" xmlns="" id="{0E2FCEBF-A5C5-4ACC-AB11-6032A86482E3}"/>
              </a:ext>
            </a:extLst>
          </p:cNvPr>
          <p:cNvSpPr/>
          <p:nvPr/>
        </p:nvSpPr>
        <p:spPr>
          <a:xfrm>
            <a:off x="8050305" y="0"/>
            <a:ext cx="3720354" cy="2375647"/>
          </a:xfrm>
          <a:prstGeom prst="cloudCallout">
            <a:avLst>
              <a:gd name="adj1" fmla="val -111332"/>
              <a:gd name="adj2" fmla="val 2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耶和華的話臨到哈該先知說 </a:t>
            </a:r>
            <a:r>
              <a:rPr lang="en-US" altLang="zh-TW" sz="2800" dirty="0">
                <a:solidFill>
                  <a:srgbClr val="FFFF00"/>
                </a:solidFill>
                <a:latin typeface="Tahoma" panose="020B0604030504040204" pitchFamily="34" charset="0"/>
              </a:rPr>
              <a:t>(1:3; 2:1</a:t>
            </a:r>
            <a:r>
              <a:rPr lang="zh-TW" altLang="en-US" sz="2800" dirty="0">
                <a:solidFill>
                  <a:srgbClr val="FFFF00"/>
                </a:solidFill>
                <a:latin typeface="Tahoma" panose="020B0604030504040204" pitchFamily="34" charset="0"/>
              </a:rPr>
              <a:t>、</a:t>
            </a:r>
            <a:r>
              <a:rPr lang="en-US" altLang="zh-TW" sz="2800" dirty="0">
                <a:solidFill>
                  <a:srgbClr val="FFFF00"/>
                </a:solidFill>
                <a:latin typeface="Tahoma" panose="020B0604030504040204" pitchFamily="34" charset="0"/>
              </a:rPr>
              <a:t>10</a:t>
            </a:r>
            <a:r>
              <a:rPr lang="zh-TW" altLang="en-US" sz="2800" dirty="0">
                <a:solidFill>
                  <a:srgbClr val="FFFF00"/>
                </a:solidFill>
                <a:latin typeface="Tahoma" panose="020B0604030504040204" pitchFamily="34" charset="0"/>
              </a:rPr>
              <a:t>、</a:t>
            </a:r>
            <a:r>
              <a:rPr lang="en-US" altLang="zh-TW" sz="2800" dirty="0">
                <a:solidFill>
                  <a:srgbClr val="FFFF00"/>
                </a:solidFill>
                <a:latin typeface="Tahoma" panose="020B0604030504040204" pitchFamily="34" charset="0"/>
              </a:rPr>
              <a:t>20)</a:t>
            </a:r>
            <a:endParaRPr lang="zh-HK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5A971A-18FB-479C-9394-CFD6520AA4B1}"/>
              </a:ext>
            </a:extLst>
          </p:cNvPr>
          <p:cNvSpPr/>
          <p:nvPr/>
        </p:nvSpPr>
        <p:spPr>
          <a:xfrm>
            <a:off x="161365" y="770965"/>
            <a:ext cx="6727547" cy="49305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15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64/1f/49/641f49781a54384880f8c8467e47ae3c.jpg">
            <a:extLst>
              <a:ext uri="{FF2B5EF4-FFF2-40B4-BE49-F238E27FC236}">
                <a16:creationId xmlns:a16="http://schemas.microsoft.com/office/drawing/2014/main" xmlns="" id="{101AB9F6-50E5-4956-9791-72857F71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7" y="865530"/>
            <a:ext cx="5342965" cy="53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EFD6D2-A880-4AAB-A394-E590B921ACA9}"/>
              </a:ext>
            </a:extLst>
          </p:cNvPr>
          <p:cNvSpPr/>
          <p:nvPr/>
        </p:nvSpPr>
        <p:spPr>
          <a:xfrm>
            <a:off x="261688" y="209104"/>
            <a:ext cx="198002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zh-HK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zh-TW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</a:t>
            </a:r>
            <a:r>
              <a:rPr lang="zh-TW" altLang="zh-HK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篇信息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B8A7A47-C101-4F31-94A6-E7A9E12869EE}"/>
              </a:ext>
            </a:extLst>
          </p:cNvPr>
          <p:cNvSpPr txBox="1"/>
          <p:nvPr/>
        </p:nvSpPr>
        <p:spPr>
          <a:xfrm>
            <a:off x="11065426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08C81B8-0DD9-4C01-B006-0657D6AAFA22}"/>
              </a:ext>
            </a:extLst>
          </p:cNvPr>
          <p:cNvSpPr/>
          <p:nvPr/>
        </p:nvSpPr>
        <p:spPr>
          <a:xfrm>
            <a:off x="407894" y="4956706"/>
            <a:ext cx="588533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於是，耶和華的話臨到哈該先知說：</a:t>
            </a:r>
            <a:r>
              <a:rPr lang="en-US" altLang="zh-HK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</a:t>
            </a:r>
            <a:r>
              <a:rPr lang="zh-TW" altLang="zh-HK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這殿宇仍然荒廢，豈是你們住在有天花板的房屋的時候嗎？</a:t>
            </a:r>
            <a:r>
              <a:rPr lang="en-US" altLang="zh-HK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</a:t>
            </a:r>
            <a:r>
              <a:rPr lang="en-US" altLang="zh-HK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HK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(1:4)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913562-D13A-4A1E-9E67-EDB87F2FE7B9}"/>
              </a:ext>
            </a:extLst>
          </p:cNvPr>
          <p:cNvSpPr/>
          <p:nvPr/>
        </p:nvSpPr>
        <p:spPr>
          <a:xfrm>
            <a:off x="6360460" y="209104"/>
            <a:ext cx="5691332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萬軍之耶和華說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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你們期望豐收，反倒歉收；你們收到家裡的，我就吹去。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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為甚麼呢？萬軍之耶和華說：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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因為我的殿宇荒廢，你們各人卻為自己的房屋奔馳。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所以，因你們的緣故，天就不降甘露，地也不出土產。我叫乾旱臨到大地、群山、五穀、新酒、新油、地上的出產、人畜和人手勞碌得來的一切。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 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Symbol" panose="05050102010706020507" pitchFamily="18" charset="2"/>
              </a:rPr>
              <a:t>(1: 9-11)</a:t>
            </a:r>
            <a:endParaRPr lang="zh-HK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635341B-324D-4A37-8052-D57B96FF7DCC}"/>
              </a:ext>
            </a:extLst>
          </p:cNvPr>
          <p:cNvSpPr txBox="1"/>
          <p:nvPr/>
        </p:nvSpPr>
        <p:spPr>
          <a:xfrm>
            <a:off x="851647" y="6499412"/>
            <a:ext cx="2312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/>
              <a:t>www.pinterest.com.au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487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8F1F82A8-313B-48B6-A978-8FEF5E2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EFD6D2-A880-4AAB-A394-E590B921ACA9}"/>
              </a:ext>
            </a:extLst>
          </p:cNvPr>
          <p:cNvSpPr/>
          <p:nvPr/>
        </p:nvSpPr>
        <p:spPr>
          <a:xfrm>
            <a:off x="261688" y="209104"/>
            <a:ext cx="305724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zh-HK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第二篇信息的特點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FC2138C-3910-4C96-A468-361B067F9E05}"/>
              </a:ext>
            </a:extLst>
          </p:cNvPr>
          <p:cNvSpPr/>
          <p:nvPr/>
        </p:nvSpPr>
        <p:spPr>
          <a:xfrm>
            <a:off x="581262" y="940390"/>
            <a:ext cx="273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 </a:t>
            </a:r>
            <a:r>
              <a:rPr lang="zh-TW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對所有人說的</a:t>
            </a:r>
            <a:endParaRPr lang="zh-TW" altLang="zh-HK" sz="28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B8A7A47-C101-4F31-94A6-E7A9E12869EE}"/>
              </a:ext>
            </a:extLst>
          </p:cNvPr>
          <p:cNvSpPr txBox="1"/>
          <p:nvPr/>
        </p:nvSpPr>
        <p:spPr>
          <a:xfrm>
            <a:off x="11065426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98703DB-989B-4727-8A92-A9017FE82C69}"/>
              </a:ext>
            </a:extLst>
          </p:cNvPr>
          <p:cNvSpPr/>
          <p:nvPr/>
        </p:nvSpPr>
        <p:spPr>
          <a:xfrm>
            <a:off x="880805" y="1750335"/>
            <a:ext cx="10329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/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七月二十一日，耶和華的話臨到哈該先知說：「你要對撒拉鐵的兒子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猶大省長所羅巴伯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和約薩達的兒子大祭司約書亞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，以及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所有餘剩的子民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，說：</a:t>
            </a:r>
            <a:r>
              <a:rPr lang="en-US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 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」 </a:t>
            </a:r>
            <a:r>
              <a:rPr lang="en-US" altLang="zh-TW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en-US" altLang="zh-HK" sz="2400" kern="100" dirty="0">
                <a:solidFill>
                  <a:srgbClr val="FF0000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(2: 1-2)</a:t>
            </a:r>
            <a:endParaRPr lang="zh-TW" altLang="zh-HK" sz="24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8F1F82A8-313B-48B6-A978-8FEF5E2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EFD6D2-A880-4AAB-A394-E590B921ACA9}"/>
              </a:ext>
            </a:extLst>
          </p:cNvPr>
          <p:cNvSpPr/>
          <p:nvPr/>
        </p:nvSpPr>
        <p:spPr>
          <a:xfrm>
            <a:off x="261688" y="209104"/>
            <a:ext cx="305724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zh-HK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第二篇信息的特點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FC2138C-3910-4C96-A468-361B067F9E05}"/>
              </a:ext>
            </a:extLst>
          </p:cNvPr>
          <p:cNvSpPr/>
          <p:nvPr/>
        </p:nvSpPr>
        <p:spPr>
          <a:xfrm>
            <a:off x="764998" y="940390"/>
            <a:ext cx="23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 </a:t>
            </a:r>
            <a:r>
              <a:rPr lang="zh-TW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對所有人說的</a:t>
            </a:r>
            <a:endParaRPr lang="zh-TW" altLang="zh-HK" sz="2400" kern="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B8A7A47-C101-4F31-94A6-E7A9E12869EE}"/>
              </a:ext>
            </a:extLst>
          </p:cNvPr>
          <p:cNvSpPr txBox="1"/>
          <p:nvPr/>
        </p:nvSpPr>
        <p:spPr>
          <a:xfrm>
            <a:off x="11037994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109EA50-512E-4B77-A665-68837307F7C2}"/>
              </a:ext>
            </a:extLst>
          </p:cNvPr>
          <p:cNvSpPr/>
          <p:nvPr/>
        </p:nvSpPr>
        <p:spPr>
          <a:xfrm>
            <a:off x="444568" y="1457696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algn="just"/>
            <a:r>
              <a:rPr lang="en-US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 </a:t>
            </a:r>
            <a:r>
              <a:rPr lang="zh-TW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勉勵眾人要「剛強」</a:t>
            </a:r>
            <a:endParaRPr lang="zh-TW" altLang="zh-HK" sz="28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AA99A97-21C1-406D-A567-719291C98708}"/>
              </a:ext>
            </a:extLst>
          </p:cNvPr>
          <p:cNvSpPr/>
          <p:nvPr/>
        </p:nvSpPr>
        <p:spPr>
          <a:xfrm>
            <a:off x="692234" y="2127427"/>
            <a:ext cx="10618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algn="just"/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耶和華說：「所羅巴伯啊！現在你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要剛強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。」耶和華說：「約薩達的兒子大祭司約書亞啊！你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要剛強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；這地的一切子民啊！你們也</a:t>
            </a:r>
            <a:r>
              <a:rPr lang="zh-TW" altLang="zh-HK" sz="3200" kern="100" dirty="0">
                <a:solidFill>
                  <a:prstClr val="black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要剛強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，並且要作工。」 </a:t>
            </a:r>
            <a:r>
              <a:rPr lang="en-US" altLang="zh-TW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HK" sz="2400" kern="100" dirty="0">
                <a:solidFill>
                  <a:srgbClr val="FF0000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(2: 4)</a:t>
            </a:r>
            <a:endParaRPr lang="zh-TW" altLang="zh-HK" sz="2400" kern="100" dirty="0">
              <a:solidFill>
                <a:srgbClr val="FF0000"/>
              </a:solidFill>
              <a:latin typeface="Calibri" panose="020F0502020204030204" pitchFamily="34" charset="0"/>
              <a:ea typeface="細明體" panose="0202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1.bp.blogspot.com/-urCcKJFf1bc/W7oI9E6MOeI/AAAAAAACOAQ/EkcSp0sNF7Esik5HtGqEiA-0TrRsRpxiQCLcBGAs/s1600/Slide9.JPG">
            <a:extLst>
              <a:ext uri="{FF2B5EF4-FFF2-40B4-BE49-F238E27FC236}">
                <a16:creationId xmlns:a16="http://schemas.microsoft.com/office/drawing/2014/main" xmlns="" id="{48DF9828-5491-407D-9635-773171F9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38" y="3665898"/>
            <a:ext cx="4942162" cy="27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0DE0FFA-331A-4502-8912-1C81D1979456}"/>
              </a:ext>
            </a:extLst>
          </p:cNvPr>
          <p:cNvSpPr txBox="1"/>
          <p:nvPr/>
        </p:nvSpPr>
        <p:spPr>
          <a:xfrm>
            <a:off x="6690360" y="6577641"/>
            <a:ext cx="2582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pastorbrianlamsermons.blogspot.com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E6E5DB7-3858-4C0E-992D-7399D4D68F88}"/>
              </a:ext>
            </a:extLst>
          </p:cNvPr>
          <p:cNvSpPr/>
          <p:nvPr/>
        </p:nvSpPr>
        <p:spPr>
          <a:xfrm>
            <a:off x="1289304" y="4015659"/>
            <a:ext cx="4306823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HK" sz="3200" dirty="0">
                <a:solidFill>
                  <a:prstClr val="black"/>
                </a:solidFill>
                <a:latin typeface="Calibri" panose="020F0502020204030204"/>
                <a:ea typeface="細明體" panose="02020509000000000000" pitchFamily="49" charset="-120"/>
                <a:cs typeface="Times New Roman" panose="02020603050405020304" pitchFamily="18" charset="0"/>
              </a:rPr>
              <a:t>你們中間剩下的人，有誰見過這殿宇從前的榮耀呢？現在你們又看它怎樣？豈不是視如無物一樣嗎？</a:t>
            </a: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  <a:ea typeface="細明體" panose="02020509000000000000" pitchFamily="49" charset="-120"/>
                <a:cs typeface="Times New Roman" panose="02020603050405020304" pitchFamily="18" charset="0"/>
              </a:rPr>
              <a:t>  </a:t>
            </a:r>
            <a:r>
              <a:rPr lang="en-US" altLang="zh-TW" sz="2400" dirty="0">
                <a:solidFill>
                  <a:srgbClr val="FF0000"/>
                </a:solidFill>
                <a:latin typeface="Calibri" panose="020F0502020204030204"/>
                <a:ea typeface="細明體" panose="02020509000000000000" pitchFamily="49" charset="-120"/>
                <a:cs typeface="Times New Roman" panose="02020603050405020304" pitchFamily="18" charset="0"/>
              </a:rPr>
              <a:t>(2: 3)</a:t>
            </a:r>
            <a:endParaRPr lang="zh-HK" altLang="en-US" sz="2400" dirty="0">
              <a:solidFill>
                <a:srgbClr val="FF0000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2" name="語音泡泡: 橢圓形 11">
            <a:extLst>
              <a:ext uri="{FF2B5EF4-FFF2-40B4-BE49-F238E27FC236}">
                <a16:creationId xmlns:a16="http://schemas.microsoft.com/office/drawing/2014/main" xmlns="" id="{CF2245E4-5E25-4817-87D4-6D88EF1F0625}"/>
              </a:ext>
            </a:extLst>
          </p:cNvPr>
          <p:cNvSpPr/>
          <p:nvPr/>
        </p:nvSpPr>
        <p:spPr>
          <a:xfrm>
            <a:off x="7864624" y="223561"/>
            <a:ext cx="3291056" cy="1444801"/>
          </a:xfrm>
          <a:prstGeom prst="wedgeEllipseCallout">
            <a:avLst>
              <a:gd name="adj1" fmla="val -74957"/>
              <a:gd name="adj2" fmla="val 81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800" dirty="0"/>
              <a:t>“</a:t>
            </a:r>
            <a:r>
              <a:rPr lang="zh-TW" altLang="en-US" sz="2800" dirty="0"/>
              <a:t>雖然如此，你當剛強</a:t>
            </a:r>
            <a:r>
              <a:rPr lang="en-US" altLang="zh-TW" sz="2800" dirty="0"/>
              <a:t>……” (</a:t>
            </a:r>
            <a:r>
              <a:rPr lang="zh-TW" altLang="en-US" sz="2800" dirty="0"/>
              <a:t>和合本</a:t>
            </a:r>
            <a:r>
              <a:rPr lang="en-US" altLang="zh-TW" sz="2800" dirty="0"/>
              <a:t>)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48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www.smp.org/dynamicmedia/files/363e80e88c75f45b6383f1270b9428c3/Hg2_1-9newtemple.jpg">
            <a:extLst>
              <a:ext uri="{FF2B5EF4-FFF2-40B4-BE49-F238E27FC236}">
                <a16:creationId xmlns:a16="http://schemas.microsoft.com/office/drawing/2014/main" xmlns="" id="{699B95D8-4411-4C5F-8040-1B6F8A8A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2626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6EFD6D2-A880-4AAB-A394-E590B921ACA9}"/>
              </a:ext>
            </a:extLst>
          </p:cNvPr>
          <p:cNvSpPr/>
          <p:nvPr/>
        </p:nvSpPr>
        <p:spPr>
          <a:xfrm>
            <a:off x="261688" y="209104"/>
            <a:ext cx="305724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zh-HK" sz="2800" b="1" dirty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第二篇信息的特點</a:t>
            </a:r>
            <a:endParaRPr lang="zh-HK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FC2138C-3910-4C96-A468-361B067F9E05}"/>
              </a:ext>
            </a:extLst>
          </p:cNvPr>
          <p:cNvSpPr/>
          <p:nvPr/>
        </p:nvSpPr>
        <p:spPr>
          <a:xfrm>
            <a:off x="764998" y="940390"/>
            <a:ext cx="2370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 </a:t>
            </a:r>
            <a:r>
              <a:rPr lang="zh-TW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對所有人說的</a:t>
            </a:r>
            <a:endParaRPr lang="zh-TW" altLang="zh-HK" sz="2400" kern="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B8A7A47-C101-4F31-94A6-E7A9E12869EE}"/>
              </a:ext>
            </a:extLst>
          </p:cNvPr>
          <p:cNvSpPr txBox="1"/>
          <p:nvPr/>
        </p:nvSpPr>
        <p:spPr>
          <a:xfrm>
            <a:off x="11037994" y="6581001"/>
            <a:ext cx="1239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www.smp.org</a:t>
            </a:r>
            <a:endParaRPr lang="zh-HK" altLang="en-US" sz="12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109EA50-512E-4B77-A665-68837307F7C2}"/>
              </a:ext>
            </a:extLst>
          </p:cNvPr>
          <p:cNvSpPr/>
          <p:nvPr/>
        </p:nvSpPr>
        <p:spPr>
          <a:xfrm>
            <a:off x="538861" y="1402055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algn="just"/>
            <a:r>
              <a:rPr lang="en-US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 </a:t>
            </a:r>
            <a:r>
              <a:rPr lang="zh-TW" altLang="zh-HK" sz="24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勉勵眾人要「剛強」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106E5E1-E808-47BA-80F3-2465552FB018}"/>
              </a:ext>
            </a:extLst>
          </p:cNvPr>
          <p:cNvSpPr/>
          <p:nvPr/>
        </p:nvSpPr>
        <p:spPr>
          <a:xfrm>
            <a:off x="538861" y="1887250"/>
            <a:ext cx="4068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/>
            <a:r>
              <a:rPr lang="en-US" altLang="zh-HK" sz="2800" b="1" kern="100" dirty="0">
                <a:solidFill>
                  <a:srgbClr val="0070C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 </a:t>
            </a:r>
            <a:r>
              <a:rPr lang="zh-TW" altLang="zh-HK" sz="2800" b="1" dirty="0">
                <a:solidFill>
                  <a:srgbClr val="0070C0"/>
                </a:solidFill>
                <a:latin typeface="Calibri" panose="020F0502020204030204"/>
                <a:ea typeface="新細明體" panose="02020500000000000000" pitchFamily="18" charset="-120"/>
              </a:rPr>
              <a:t>神子民剛強的基礎</a:t>
            </a:r>
            <a:endParaRPr lang="zh-TW" altLang="zh-HK" sz="2800" kern="100" dirty="0">
              <a:solidFill>
                <a:srgbClr val="0070C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7A7BF01-EF00-439B-8936-583D97E1B9D4}"/>
              </a:ext>
            </a:extLst>
          </p:cNvPr>
          <p:cNvSpPr/>
          <p:nvPr/>
        </p:nvSpPr>
        <p:spPr>
          <a:xfrm>
            <a:off x="1234440" y="2622311"/>
            <a:ext cx="9921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just"/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耶和華說：「所羅巴伯啊！現在你要剛強。 」耶和華說：「約薩達的兒子大祭司約書亞啊！你要剛強；這地的一切子民啊！你們也要剛強，並且要作工。」萬軍之耶和華說：「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因為我與你們同在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。這就是你們從埃及出來的時候，我與你們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立約的話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HK" sz="32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現在我的靈住在你們中間</a:t>
            </a:r>
            <a:r>
              <a:rPr lang="zh-TW" altLang="zh-HK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，你們不要懼怕。」</a:t>
            </a:r>
            <a:r>
              <a:rPr lang="en-US" altLang="zh-TW" sz="32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HK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(2: 4-5)</a:t>
            </a:r>
            <a:endParaRPr lang="zh-TW" altLang="zh-HK" sz="2400" kern="100" dirty="0">
              <a:solidFill>
                <a:prstClr val="black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5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11598</TotalTime>
  <Words>1201</Words>
  <Application>Microsoft Office PowerPoint</Application>
  <PresentationFormat>自訂</PresentationFormat>
  <Paragraphs>97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5_Office 佈景主題</vt:lpstr>
      <vt:lpstr>2_Office 佈景主題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Susanna Kong</dc:creator>
  <cp:lastModifiedBy>Andrew</cp:lastModifiedBy>
  <cp:revision>1423</cp:revision>
  <dcterms:created xsi:type="dcterms:W3CDTF">2017-01-27T07:26:11Z</dcterms:created>
  <dcterms:modified xsi:type="dcterms:W3CDTF">2025-06-16T02:04:31Z</dcterms:modified>
</cp:coreProperties>
</file>