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3A9"/>
    <a:srgbClr val="E4B597"/>
    <a:srgbClr val="FFD9EB"/>
    <a:srgbClr val="F0F0F0"/>
    <a:srgbClr val="FFCC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6D21-6E1A-4C07-B97C-1393571D0B9D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66CF0-2BB7-4FB6-AC74-91D5B63E0E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142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美國心理學家</a:t>
            </a:r>
            <a:r>
              <a:rPr lang="en-US" altLang="zh-TW" dirty="0"/>
              <a:t>,</a:t>
            </a:r>
            <a:r>
              <a:rPr lang="zh-HK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史坦伯格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提出的有關愛的理論。強調在人際關係中，愛由三個重要的元素組成，由此可將愛分為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種類型。</a:t>
            </a:r>
            <a:endParaRPr lang="zh-HK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66CF0-2BB7-4FB6-AC74-91D5B63E0E7C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932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66CF0-2BB7-4FB6-AC74-91D5B63E0E7C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788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CD8408-EE97-AD93-5006-60CB5C77A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E4DA032-596A-1069-7D40-936E67200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74B12D9-760B-9A20-8BCC-43A1E0D5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CE8B767-9AF6-C807-D84D-3B1E47C6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5F2826E-69B2-E96B-5852-2D354D6C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100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464CFA7-E15B-375D-5006-0BBD3ACB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D5DD3EF-BBD7-57A3-53B1-8F0C69CBD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16CA287-5D07-F6BF-1F7C-05763843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A56FCFC-994C-C087-0A12-DC074F20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2BC9EC8-E6F9-AC90-16D3-5F350D4D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873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B29AA102-5F4E-872E-04D8-AC1995C18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E5C2AE30-A8ED-6D0C-4EA0-1C04489FB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9218085-1F8F-C751-8097-E7135D3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CD8388E-FF28-C25F-1D11-667A6E3D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FF719D0-D108-6E1C-7B65-254C4C85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618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304AD36-389A-AFEB-8E60-ADF834C5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F8D5A74-FF97-9CDB-5FF2-0B436DBAB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0E508E2-4B1C-6215-8296-5E5A7138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0119EF1-6704-6E8F-7006-1FCD9CA6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6A13B82-61A2-18C7-CC12-75CD23FB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68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20709EC-8AA9-F144-1626-802BE303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2E6B513-DBE3-EA10-6BF6-E31FFE1F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8B171D9-28F4-0AE1-3371-3A567063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502E69A-8FB0-8D1A-D99B-7703D0A3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E40328A-6BCC-C01B-92EB-9E5B1637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697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FCCEC82-3A1F-91B8-C3C8-7F0E0DC5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120F2DE-6A29-69F0-7D46-93F6A8903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89046E4B-1C82-EFB9-4064-ACD0BCA51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0CD13A0-387B-8A50-99E4-AAD2CE0B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D481FB00-4DA4-1599-5679-9967D648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3716A61-2586-ED3B-453D-CD059C83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05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DA878C2-220B-9C62-AAE3-43AAB503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4B860FA-C7BD-EEF2-D367-012106E8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56548763-A008-87BA-C009-C1D1305D4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1D8FE12-B8B7-6714-70A5-E17B65C79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31D399C3-0517-9441-6198-175926AF1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B7B36E87-C1EE-986D-014F-8EDDEC1E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87BF6711-EC3F-4B32-8F46-3CAE95C4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50EBAD28-8D49-9136-C536-5BD0EBD3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56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60A0BFF-D68F-08D7-8330-D9C8D094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61184923-6AC8-7871-4540-CFB496A8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6E41FBA1-C847-7DA1-98F5-22CA8C6D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D9275AC-0DF7-222F-E2AB-1E2C8FE7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184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A3256F8D-1A70-07C3-494C-C757081B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22F0431E-7B63-5678-E912-77528836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368BBA7-5DC7-4B51-05B2-793B3149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82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6EBC75E-4AEA-8790-AC09-5ECF7126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10F4A53-86DC-56AB-75A7-50A20AEA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BC3916C8-10AF-648B-9D40-57BD32FA2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8C37D5DD-9E17-46F0-87BD-7C6FF273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4977A32-9EA4-32A7-44C5-B66CF63B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0428B1B5-4791-889E-6EBF-1CD2B997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061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9CCF58D-44C0-E4D8-9261-C0666ECD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7A598764-B8E8-F449-A47C-9149A65D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E5C4FD48-038E-DDF2-6607-EF90F4B0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77A71BD-CBB1-3023-3054-A951C592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62B4AF9-202F-2459-AC1D-08F1FD66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F6180FC-138C-57DC-1DB0-5F5A2B02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278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2DB84D02-AC6B-5414-24DF-6434CE29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D678FD5-03CB-B7DB-84A4-5A5485215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367D250-2F1F-2643-0F3B-CB426F448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4CFB4-41D4-4F3A-BF5C-8DEE3C662309}" type="datetimeFigureOut">
              <a:rPr lang="zh-HK" altLang="en-US" smtClean="0"/>
              <a:t>12/6/2025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D2948EE-0E78-F2EA-ED82-540190D3E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90B9BA1-135F-1261-04AB-5EA2CD24D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24636-24FC-442E-B6D9-57042C591D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848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mbracing Love: Nurturing Bonds For Fulfillment">
            <a:extLst>
              <a:ext uri="{FF2B5EF4-FFF2-40B4-BE49-F238E27FC236}">
                <a16:creationId xmlns:a16="http://schemas.microsoft.com/office/drawing/2014/main" xmlns="" id="{301A3828-553E-F71B-B711-97DBDF3F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5777735-F2FD-FC7B-4625-484842D769FF}"/>
              </a:ext>
            </a:extLst>
          </p:cNvPr>
          <p:cNvSpPr/>
          <p:nvPr/>
        </p:nvSpPr>
        <p:spPr>
          <a:xfrm>
            <a:off x="-35560" y="0"/>
            <a:ext cx="12192000" cy="68580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66180E6-473D-CEF5-0865-2AA096D0D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920" y="523558"/>
            <a:ext cx="11369040" cy="2905442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愛的真諦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哥林多前書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1-13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30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33729D5-0073-E597-4C51-DE87698742F5}"/>
              </a:ext>
            </a:extLst>
          </p:cNvPr>
          <p:cNvSpPr txBox="1"/>
          <p:nvPr/>
        </p:nvSpPr>
        <p:spPr>
          <a:xfrm>
            <a:off x="347241" y="208344"/>
            <a:ext cx="1072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三、愛是永恆的根基（</a:t>
            </a:r>
            <a:r>
              <a:rPr lang="en-US" altLang="zh-TW" sz="4400" b="1" dirty="0"/>
              <a:t>8-13</a:t>
            </a:r>
            <a:r>
              <a:rPr lang="zh-TW" altLang="en-US" sz="4400" b="1" dirty="0"/>
              <a:t>節）</a:t>
            </a:r>
            <a:endParaRPr lang="zh-HK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C7E3F52B-5B5B-0CBF-C5D4-31993C7A56DA}"/>
              </a:ext>
            </a:extLst>
          </p:cNvPr>
          <p:cNvSpPr txBox="1"/>
          <p:nvPr/>
        </p:nvSpPr>
        <p:spPr>
          <a:xfrm>
            <a:off x="297084" y="1319513"/>
            <a:ext cx="530506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未完全的愛</a:t>
            </a:r>
            <a:r>
              <a:rPr lang="en-US" altLang="zh-TW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我作孩子的時候，話語像孩子，心思像孩子，意念像孩子；既成了人，就把孩子的事丟棄了。 </a:t>
            </a:r>
            <a:r>
              <a:rPr lang="en-US" altLang="zh-TW" sz="32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12 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我們如今彷彿對着鏡子觀看，模糊不清，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到那時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，就要面對面了。我如今所知道的有限，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到那時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就全知道，如同主知道我一樣。</a:t>
            </a:r>
          </a:p>
          <a:p>
            <a:pPr algn="l"/>
            <a:endParaRPr lang="zh-TW" altLang="en-US" sz="4400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F95B4824-D78A-F0CF-DB25-1223FC7F37E5}"/>
              </a:ext>
            </a:extLst>
          </p:cNvPr>
          <p:cNvCxnSpPr/>
          <p:nvPr/>
        </p:nvCxnSpPr>
        <p:spPr>
          <a:xfrm>
            <a:off x="439841" y="1035655"/>
            <a:ext cx="99658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4" descr="Media — Watchtower ONLINE LIBRARY">
            <a:extLst>
              <a:ext uri="{FF2B5EF4-FFF2-40B4-BE49-F238E27FC236}">
                <a16:creationId xmlns:a16="http://schemas.microsoft.com/office/drawing/2014/main" xmlns="" id="{DC353CDC-36DD-EEF4-7972-410CBE73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47" y="1310834"/>
            <a:ext cx="6493155" cy="39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57574E37-5732-48D5-468C-2DFF466457E9}"/>
              </a:ext>
            </a:extLst>
          </p:cNvPr>
          <p:cNvSpPr txBox="1"/>
          <p:nvPr/>
        </p:nvSpPr>
        <p:spPr>
          <a:xfrm>
            <a:off x="6473019" y="5362500"/>
            <a:ext cx="460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b="0" i="0" dirty="0">
                <a:solidFill>
                  <a:srgbClr val="333333"/>
                </a:solidFill>
                <a:effectLst/>
                <a:latin typeface="NotoSans"/>
              </a:rPr>
              <a:t>bronze mirror in third or second century B.C.E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4200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C7E3F52B-5B5B-0CBF-C5D4-31993C7A56DA}"/>
              </a:ext>
            </a:extLst>
          </p:cNvPr>
          <p:cNvSpPr txBox="1"/>
          <p:nvPr/>
        </p:nvSpPr>
        <p:spPr>
          <a:xfrm>
            <a:off x="584521" y="1435260"/>
            <a:ext cx="1102295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我們眾人既然敞着臉得以看見主的榮光，好像從鏡子裏返照，就變成主的形狀，榮上加榮，如同從主的靈變成的。</a:t>
            </a:r>
            <a:r>
              <a:rPr lang="en-US" altLang="zh-TW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3:18)</a:t>
            </a:r>
            <a:endParaRPr lang="zh-TW" altLang="en-US" sz="4400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xmlns="" id="{DC5D2A1B-EEE9-24BA-5F68-896BF68E37CE}"/>
              </a:ext>
            </a:extLst>
          </p:cNvPr>
          <p:cNvSpPr/>
          <p:nvPr/>
        </p:nvSpPr>
        <p:spPr>
          <a:xfrm rot="683932">
            <a:off x="6939069" y="4269913"/>
            <a:ext cx="4548851" cy="166386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</a:rPr>
              <a:t>人的愛有限</a:t>
            </a:r>
            <a:r>
              <a:rPr lang="en-US" altLang="zh-TW" sz="4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zh-TW" altLang="en-US" sz="4400" dirty="0">
                <a:solidFill>
                  <a:schemeClr val="tx1"/>
                </a:solidFill>
              </a:rPr>
              <a:t>但主的愛無限</a:t>
            </a:r>
            <a:endParaRPr lang="zh-HK" altLang="en-US" sz="4400" dirty="0">
              <a:solidFill>
                <a:schemeClr val="tx1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xmlns="" id="{B38F6933-82F9-4768-378C-1F91FD6A2F05}"/>
              </a:ext>
            </a:extLst>
          </p:cNvPr>
          <p:cNvSpPr/>
          <p:nvPr/>
        </p:nvSpPr>
        <p:spPr>
          <a:xfrm rot="21329101">
            <a:off x="895350" y="4023541"/>
            <a:ext cx="4784203" cy="101567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</a:rPr>
              <a:t>漸進式的愛</a:t>
            </a:r>
            <a:endParaRPr lang="zh-HK" altLang="en-US" sz="4400" dirty="0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F42B1C17-E66B-40A9-84C1-CCA55979D098}"/>
              </a:ext>
            </a:extLst>
          </p:cNvPr>
          <p:cNvSpPr txBox="1"/>
          <p:nvPr/>
        </p:nvSpPr>
        <p:spPr>
          <a:xfrm>
            <a:off x="347241" y="208344"/>
            <a:ext cx="1072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鏡子與哥林多教會</a:t>
            </a:r>
            <a:endParaRPr lang="zh-HK" altLang="en-US" sz="4400" b="1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xmlns="" id="{356C64D8-A878-A6FD-495A-919E3284FFA8}"/>
              </a:ext>
            </a:extLst>
          </p:cNvPr>
          <p:cNvCxnSpPr/>
          <p:nvPr/>
        </p:nvCxnSpPr>
        <p:spPr>
          <a:xfrm>
            <a:off x="439841" y="1035655"/>
            <a:ext cx="99658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xmlns="" id="{5086978B-5C7D-1C19-2E14-E658E9B9825B}"/>
              </a:ext>
            </a:extLst>
          </p:cNvPr>
          <p:cNvSpPr/>
          <p:nvPr/>
        </p:nvSpPr>
        <p:spPr>
          <a:xfrm>
            <a:off x="1913679" y="5633978"/>
            <a:ext cx="4784203" cy="1015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</a:rPr>
              <a:t>反照出主的榮光</a:t>
            </a:r>
            <a:endParaRPr lang="zh-HK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33729D5-0073-E597-4C51-DE87698742F5}"/>
              </a:ext>
            </a:extLst>
          </p:cNvPr>
          <p:cNvSpPr txBox="1"/>
          <p:nvPr/>
        </p:nvSpPr>
        <p:spPr>
          <a:xfrm>
            <a:off x="347241" y="208344"/>
            <a:ext cx="1072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四、應用</a:t>
            </a:r>
            <a:r>
              <a:rPr lang="en-US" altLang="zh-TW" sz="4400" b="1" dirty="0"/>
              <a:t>: </a:t>
            </a:r>
            <a:r>
              <a:rPr lang="zh-TW" altLang="en-US" sz="4400" b="1" dirty="0"/>
              <a:t>以愛為鏡</a:t>
            </a:r>
            <a:endParaRPr lang="zh-HK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C7E3F52B-5B5B-0CBF-C5D4-31993C7A56DA}"/>
              </a:ext>
            </a:extLst>
          </p:cNvPr>
          <p:cNvSpPr txBox="1"/>
          <p:nvPr/>
        </p:nvSpPr>
        <p:spPr>
          <a:xfrm>
            <a:off x="297084" y="1319513"/>
            <a:ext cx="1010855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以行動表達愛</a:t>
            </a:r>
            <a:endParaRPr lang="en-US" altLang="zh-TW" sz="4400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成為屬靈榜樣</a:t>
            </a:r>
            <a:endParaRPr lang="en-US" altLang="zh-TW" sz="4400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以愛影響他人</a:t>
            </a:r>
            <a:endParaRPr lang="zh-TW" altLang="en-US" sz="4400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F95B4824-D78A-F0CF-DB25-1223FC7F37E5}"/>
              </a:ext>
            </a:extLst>
          </p:cNvPr>
          <p:cNvCxnSpPr/>
          <p:nvPr/>
        </p:nvCxnSpPr>
        <p:spPr>
          <a:xfrm>
            <a:off x="439841" y="1035655"/>
            <a:ext cx="99658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D9888FE-02DD-BC9F-BFC1-39AAD82FC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9513"/>
            <a:ext cx="53086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6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85CF182-AF50-7397-400A-AE227F5D2490}"/>
              </a:ext>
            </a:extLst>
          </p:cNvPr>
          <p:cNvSpPr txBox="1"/>
          <p:nvPr/>
        </p:nvSpPr>
        <p:spPr>
          <a:xfrm>
            <a:off x="331807" y="205194"/>
            <a:ext cx="1152838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我若能說萬人的方言，並天使的話語，卻沒有愛，我就成了鳴的鑼、響的鈸一般。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我若有先知講道之能，也明白各樣的奧秘、各樣的知識，而且有全備的信，叫我能夠移山，卻沒有愛，我就算不得甚麼。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我若將所有的賙濟窮人，又捨己身叫人焚燒，卻沒有愛，仍然與我無益。</a:t>
            </a:r>
          </a:p>
        </p:txBody>
      </p:sp>
    </p:spTree>
    <p:extLst>
      <p:ext uri="{BB962C8B-B14F-4D97-AF65-F5344CB8AC3E}">
        <p14:creationId xmlns:p14="http://schemas.microsoft.com/office/powerpoint/2010/main" val="232299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85CF182-AF50-7397-400A-AE227F5D2490}"/>
              </a:ext>
            </a:extLst>
          </p:cNvPr>
          <p:cNvSpPr txBox="1"/>
          <p:nvPr/>
        </p:nvSpPr>
        <p:spPr>
          <a:xfrm>
            <a:off x="331807" y="205194"/>
            <a:ext cx="1152838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愛是恆久忍耐，又有恩慈；愛是不嫉妒，愛是不自誇，不張狂，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不作害羞的事，不求自己的益處，不輕易發怒，不計算人的惡，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不喜歡不義，只喜歡真理；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凡事包容，凡事相信，凡事盼望，凡事忍耐；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愛是永不止息。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先知講道之能，終必歸於無有；說方言之能，終必停止；知識也終必歸於無有。 </a:t>
            </a:r>
          </a:p>
        </p:txBody>
      </p:sp>
    </p:spTree>
    <p:extLst>
      <p:ext uri="{BB962C8B-B14F-4D97-AF65-F5344CB8AC3E}">
        <p14:creationId xmlns:p14="http://schemas.microsoft.com/office/powerpoint/2010/main" val="300399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D85CF182-AF50-7397-400A-AE227F5D2490}"/>
              </a:ext>
            </a:extLst>
          </p:cNvPr>
          <p:cNvSpPr txBox="1"/>
          <p:nvPr/>
        </p:nvSpPr>
        <p:spPr>
          <a:xfrm>
            <a:off x="331807" y="0"/>
            <a:ext cx="1152838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9 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我們現在所知道的有限，先知所講的也有限，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等那完全的來到，這有限的必歸於無有了。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我作孩子的時候，話語像孩子，心思像孩子，意念像孩子；既成了人，就把孩子的事丟棄了。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12 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我們如今彷彿對着鏡子觀看，模糊不清，到那時，就要面對面了。我如今所知道的有限，到那時就全知道，如同主知道我一樣。</a:t>
            </a:r>
          </a:p>
          <a:p>
            <a:pPr algn="l"/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13 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如今常存的有信，有望，有愛；這三樣，其中最大的是愛。</a:t>
            </a:r>
          </a:p>
        </p:txBody>
      </p:sp>
    </p:spTree>
    <p:extLst>
      <p:ext uri="{BB962C8B-B14F-4D97-AF65-F5344CB8AC3E}">
        <p14:creationId xmlns:p14="http://schemas.microsoft.com/office/powerpoint/2010/main" val="111976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703DC08-BC14-8599-0156-63D89272E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r="16558"/>
          <a:stretch/>
        </p:blipFill>
        <p:spPr bwMode="auto">
          <a:xfrm>
            <a:off x="5393802" y="199602"/>
            <a:ext cx="5995687" cy="56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36A9EF3-9475-002B-3CB8-8D085461E8F1}"/>
              </a:ext>
            </a:extLst>
          </p:cNvPr>
          <p:cNvSpPr/>
          <p:nvPr/>
        </p:nvSpPr>
        <p:spPr>
          <a:xfrm>
            <a:off x="462653" y="326924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愛是</a:t>
            </a:r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1CD262E-88F9-707B-B2EF-F68F95FF5508}"/>
              </a:ext>
            </a:extLst>
          </p:cNvPr>
          <p:cNvSpPr txBox="1"/>
          <p:nvPr/>
        </p:nvSpPr>
        <p:spPr>
          <a:xfrm>
            <a:off x="5393802" y="5967278"/>
            <a:ext cx="5995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Sternberg, R.J.(1986). A triangular theory of love. </a:t>
            </a:r>
            <a:br>
              <a:rPr lang="en-US" altLang="zh-H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US" altLang="zh-HK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Psychological Review, 93(2), 119-135.</a:t>
            </a:r>
            <a:endParaRPr lang="zh-HK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3F3E9EF-87AD-58F6-834A-CC3351559146}"/>
              </a:ext>
            </a:extLst>
          </p:cNvPr>
          <p:cNvSpPr txBox="1"/>
          <p:nvPr/>
        </p:nvSpPr>
        <p:spPr>
          <a:xfrm>
            <a:off x="1346521" y="212974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愛的八種類型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4466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36A9EF3-9475-002B-3CB8-8D085461E8F1}"/>
              </a:ext>
            </a:extLst>
          </p:cNvPr>
          <p:cNvSpPr/>
          <p:nvPr/>
        </p:nvSpPr>
        <p:spPr>
          <a:xfrm>
            <a:off x="462653" y="326924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愛是</a:t>
            </a:r>
            <a: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E50B642D-2006-96EC-11B5-C42063B392DF}"/>
              </a:ext>
            </a:extLst>
          </p:cNvPr>
          <p:cNvSpPr txBox="1"/>
          <p:nvPr/>
        </p:nvSpPr>
        <p:spPr>
          <a:xfrm>
            <a:off x="765858" y="1592047"/>
            <a:ext cx="106602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12 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我們如今彷彿對着鏡子觀看，模糊不清</a:t>
            </a:r>
            <a:r>
              <a:rPr lang="en-US" altLang="zh-TW" sz="40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4000" dirty="0"/>
          </a:p>
        </p:txBody>
      </p:sp>
      <p:pic>
        <p:nvPicPr>
          <p:cNvPr id="7174" name="Picture 6" descr="卫生间里的镜子为什么会变模糊- 知乎">
            <a:extLst>
              <a:ext uri="{FF2B5EF4-FFF2-40B4-BE49-F238E27FC236}">
                <a16:creationId xmlns:a16="http://schemas.microsoft.com/office/drawing/2014/main" xmlns="" id="{031B9513-0DAA-A290-43DC-2BD9D404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06" y="2762113"/>
            <a:ext cx="5466807" cy="35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33729D5-0073-E597-4C51-DE87698742F5}"/>
              </a:ext>
            </a:extLst>
          </p:cNvPr>
          <p:cNvSpPr txBox="1"/>
          <p:nvPr/>
        </p:nvSpPr>
        <p:spPr>
          <a:xfrm>
            <a:off x="347240" y="208344"/>
            <a:ext cx="1167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一、沒有愛，都是徒然（</a:t>
            </a:r>
            <a:r>
              <a:rPr lang="en-US" altLang="zh-TW" sz="4400" b="1" dirty="0"/>
              <a:t>1-3</a:t>
            </a:r>
            <a:r>
              <a:rPr lang="zh-TW" altLang="en-US" sz="4400" b="1" dirty="0"/>
              <a:t>節）</a:t>
            </a:r>
            <a:endParaRPr lang="zh-HK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C7E3F52B-5B5B-0CBF-C5D4-31993C7A56DA}"/>
              </a:ext>
            </a:extLst>
          </p:cNvPr>
          <p:cNvSpPr txBox="1"/>
          <p:nvPr/>
        </p:nvSpPr>
        <p:spPr>
          <a:xfrm>
            <a:off x="347241" y="1319513"/>
            <a:ext cx="1159783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我若能說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萬人的方言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天使的話語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卻沒有愛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，我就成了鳴的鑼、響的鈸一般。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我若有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先知講道之能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，也明白各樣的奧秘、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各樣的知識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，而且有全備的信，叫我能夠移山，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卻沒有愛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，我就算不得甚麼。 </a:t>
            </a:r>
            <a:r>
              <a:rPr lang="en-US" altLang="zh-TW" sz="44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我若將所有的賙濟窮人，又捨己身叫人焚燒，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卻沒有愛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，仍然與我無益。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F95B4824-D78A-F0CF-DB25-1223FC7F37E5}"/>
              </a:ext>
            </a:extLst>
          </p:cNvPr>
          <p:cNvCxnSpPr/>
          <p:nvPr/>
        </p:nvCxnSpPr>
        <p:spPr>
          <a:xfrm>
            <a:off x="439841" y="1035655"/>
            <a:ext cx="99658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33729D5-0073-E597-4C51-DE87698742F5}"/>
              </a:ext>
            </a:extLst>
          </p:cNvPr>
          <p:cNvSpPr txBox="1"/>
          <p:nvPr/>
        </p:nvSpPr>
        <p:spPr>
          <a:xfrm>
            <a:off x="347241" y="208344"/>
            <a:ext cx="1072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二、愛的真貌</a:t>
            </a:r>
            <a:r>
              <a:rPr lang="en-US" altLang="zh-TW" sz="4400" b="1" dirty="0"/>
              <a:t>: </a:t>
            </a:r>
            <a:r>
              <a:rPr lang="zh-TW" altLang="en-US" sz="4400" b="1" dirty="0"/>
              <a:t>顛覆世界的特質（</a:t>
            </a:r>
            <a:r>
              <a:rPr lang="en-US" altLang="zh-TW" sz="4400" b="1" dirty="0"/>
              <a:t>4-7</a:t>
            </a:r>
            <a:r>
              <a:rPr lang="zh-TW" altLang="en-US" sz="4400" b="1" dirty="0"/>
              <a:t>節</a:t>
            </a:r>
            <a:r>
              <a:rPr lang="en-US" altLang="zh-TW" sz="4400" b="1" dirty="0"/>
              <a:t>)</a:t>
            </a:r>
            <a:endParaRPr lang="zh-HK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C7E3F52B-5B5B-0CBF-C5D4-31993C7A56DA}"/>
              </a:ext>
            </a:extLst>
          </p:cNvPr>
          <p:cNvSpPr txBox="1"/>
          <p:nvPr/>
        </p:nvSpPr>
        <p:spPr>
          <a:xfrm>
            <a:off x="297084" y="1319513"/>
            <a:ext cx="1159783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愛是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恆久忍耐、恩慈 </a:t>
            </a:r>
            <a:r>
              <a:rPr lang="en-US" altLang="zh-TW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節上</a:t>
            </a:r>
            <a:r>
              <a:rPr lang="en-US" altLang="zh-TW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不嫉妒、不自誇、不張狂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節下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不作害羞的事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、不求自己的益處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節上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不輕易發怒、不計算人的惡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節下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不喜歡不義，只喜歡真理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凡事包容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相信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盼望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忍耐</a:t>
            </a:r>
            <a:r>
              <a:rPr lang="en-US" altLang="zh-TW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en-US" altLang="zh-TW" sz="44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endParaRPr lang="en-US" altLang="zh-TW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4400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F95B4824-D78A-F0CF-DB25-1223FC7F37E5}"/>
              </a:ext>
            </a:extLst>
          </p:cNvPr>
          <p:cNvCxnSpPr/>
          <p:nvPr/>
        </p:nvCxnSpPr>
        <p:spPr>
          <a:xfrm>
            <a:off x="439841" y="1035655"/>
            <a:ext cx="99658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6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33729D5-0073-E597-4C51-DE87698742F5}"/>
              </a:ext>
            </a:extLst>
          </p:cNvPr>
          <p:cNvSpPr txBox="1"/>
          <p:nvPr/>
        </p:nvSpPr>
        <p:spPr>
          <a:xfrm>
            <a:off x="347241" y="208344"/>
            <a:ext cx="1072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三、愛是永恆的根基（</a:t>
            </a:r>
            <a:r>
              <a:rPr lang="en-US" altLang="zh-TW" sz="4400" b="1" dirty="0"/>
              <a:t>8-13</a:t>
            </a:r>
            <a:r>
              <a:rPr lang="zh-TW" altLang="en-US" sz="4400" b="1" dirty="0"/>
              <a:t>節）</a:t>
            </a:r>
            <a:endParaRPr lang="zh-HK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C7E3F52B-5B5B-0CBF-C5D4-31993C7A56DA}"/>
              </a:ext>
            </a:extLst>
          </p:cNvPr>
          <p:cNvSpPr txBox="1"/>
          <p:nvPr/>
        </p:nvSpPr>
        <p:spPr>
          <a:xfrm>
            <a:off x="297084" y="1319513"/>
            <a:ext cx="115978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恩賜的暫時性（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愛是永不止息。</a:t>
            </a:r>
            <a:r>
              <a:rPr lang="zh-TW" altLang="en-US" sz="3200" dirty="0">
                <a:solidFill>
                  <a:srgbClr val="000000"/>
                </a:solidFill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先知講道之能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，終</a:t>
            </a:r>
            <a:r>
              <a:rPr lang="zh-TW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必歸於無有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3200" dirty="0">
                <a:solidFill>
                  <a:srgbClr val="000000"/>
                </a:solidFill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說方言之能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，終必停止；</a:t>
            </a:r>
            <a:r>
              <a:rPr lang="zh-TW" altLang="en-US" sz="3200" dirty="0">
                <a:solidFill>
                  <a:srgbClr val="000000"/>
                </a:solidFill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也終</a:t>
            </a:r>
            <a:r>
              <a:rPr lang="zh-TW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必歸於無有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9 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我們現在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所知道的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有限，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先知所講的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也有限， </a:t>
            </a:r>
            <a:r>
              <a:rPr lang="en-US" altLang="zh-TW" sz="3200" b="0" i="0" dirty="0">
                <a:solidFill>
                  <a:srgbClr val="808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10 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等那完全的來到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，這有限的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必歸於無有了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 </a:t>
            </a:r>
            <a:endParaRPr lang="en-US" altLang="zh-TW" sz="3200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愛的永恆性（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en-US" altLang="zh-TW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6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rgbClr val="8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如今常存的有信，有望，有愛；這三樣，其中最大的是愛。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xmlns="" id="{F95B4824-D78A-F0CF-DB25-1223FC7F37E5}"/>
              </a:ext>
            </a:extLst>
          </p:cNvPr>
          <p:cNvCxnSpPr/>
          <p:nvPr/>
        </p:nvCxnSpPr>
        <p:spPr>
          <a:xfrm>
            <a:off x="439841" y="1035655"/>
            <a:ext cx="99658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054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313</Words>
  <Application>Microsoft Office PowerPoint</Application>
  <PresentationFormat>自訂</PresentationFormat>
  <Paragraphs>40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EFC MM</dc:creator>
  <cp:lastModifiedBy>Andrew</cp:lastModifiedBy>
  <cp:revision>14</cp:revision>
  <cp:lastPrinted>2025-06-06T02:30:03Z</cp:lastPrinted>
  <dcterms:created xsi:type="dcterms:W3CDTF">2025-05-29T02:09:54Z</dcterms:created>
  <dcterms:modified xsi:type="dcterms:W3CDTF">2025-06-12T03:52:26Z</dcterms:modified>
</cp:coreProperties>
</file>