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83" r:id="rId14"/>
    <p:sldId id="272" r:id="rId15"/>
    <p:sldId id="274" r:id="rId16"/>
    <p:sldId id="273" r:id="rId17"/>
    <p:sldId id="275" r:id="rId18"/>
    <p:sldId id="286" r:id="rId19"/>
    <p:sldId id="288" r:id="rId20"/>
    <p:sldId id="289" r:id="rId21"/>
    <p:sldId id="284" r:id="rId22"/>
    <p:sldId id="259" r:id="rId23"/>
    <p:sldId id="285" r:id="rId24"/>
    <p:sldId id="295" r:id="rId25"/>
    <p:sldId id="282" r:id="rId26"/>
    <p:sldId id="278" r:id="rId27"/>
    <p:sldId id="280" r:id="rId28"/>
    <p:sldId id="277" r:id="rId29"/>
    <p:sldId id="276" r:id="rId30"/>
    <p:sldId id="279" r:id="rId31"/>
    <p:sldId id="296" r:id="rId32"/>
    <p:sldId id="297" r:id="rId33"/>
    <p:sldId id="294" r:id="rId34"/>
    <p:sldId id="287" r:id="rId35"/>
    <p:sldId id="298" r:id="rId36"/>
    <p:sldId id="281" r:id="rId37"/>
  </p:sldIdLst>
  <p:sldSz cx="12192000" cy="6858000"/>
  <p:notesSz cx="6858000" cy="9144000"/>
  <p:defaultTextStyle>
    <a:defPPr>
      <a:defRPr lang="zh-M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689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0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7A7EF1-F3D0-CE6E-2B38-01BA836F5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7FC0FE8-9A69-C1A5-5BBD-BA1CB17F3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MO"/>
              <a:t>Click to edit Master subtitle style</a:t>
            </a:r>
            <a:endParaRPr lang="zh-MO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75AC89-4AD4-8B7B-73AB-73133CA3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B82395-9F6F-07A2-215A-7700FAD3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567CD0-EF57-4781-F392-B8BE1439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04474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4850E7-C277-5F52-F053-31AD2F5C4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E1A6D7-6047-F0C8-FD7A-DD080B58A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1A6041-F1E2-7081-E889-3E12E6923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622FF8-E208-3705-E2C6-5BE1E4A3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4D5BE-06CB-C9F2-3EFD-06C72758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41122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CA4E40A-C9CE-8295-68D7-7913B3461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CA7276-EC59-484F-9016-C4BBC7CBC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3ED877-9E4A-3414-C835-4005F4B9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B21DCA-28B3-0191-5C45-A1EC75D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0FD083-1487-FF5B-C45B-28BA1E57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32094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49121-0416-C127-B685-2BF20EF17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6870B5-BBD3-DB6A-43AB-1CC55314C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414585-F95F-D8B1-DC7C-FBB8D646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675EDC-2DD6-FEA3-2B4A-0E8442DB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8F4F-1133-6FB8-4FAF-CF297D54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93396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C8DC6-450D-B757-BE84-77DE86EC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A3093E-C628-F299-8F22-71BE76584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MO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09C93B-0DA6-4CF5-37F4-99D45355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6939B7-B938-12B5-56FD-8BACEB5E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CD535E-CF11-16B1-012D-CA6C4B57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42509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43ABF-B732-0AA2-F195-52CD7014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6601C0-F801-9C2E-4F34-24506CD44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0471F6-3989-5192-B951-3CA17FC2A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CDCE5F-B3DA-4DE7-7B74-44C40A4C3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4E054-E915-E6BD-1797-ECBB13D0A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1BC958-FDD2-5D15-1A98-DACB19CE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43446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F657BF-D2C5-7363-AA15-67E5468A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2A2CAD-B195-1B30-4850-DC4895F53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MO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0DA5E6-0DBC-4609-9E4F-60789565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7789795-A4B2-48B7-8A70-E6EF08EB9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MO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FCE588-1C82-2CB2-FF9D-81C31B8C7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D0FA90-439F-3BC5-4049-B56A0F64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800BFFF-EA27-B09F-C2AF-839A3C6E7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4C0216-F4E2-BB08-9FC6-324E10D0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76577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69547B-9F8E-B7E9-0989-1BE0A0B7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6789C5-9C13-3211-D862-7CE9D342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9631BC-D96C-F331-A84D-322462C9B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9761C1-288F-7F0A-AD1A-F5F2AE40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7597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C606A4-5E87-A744-BB67-CEDED995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3FBF01-B5BC-C988-E8B8-BAECBB74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D3AC19-10A8-EC39-8E87-B940470E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405584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B6F123-4B24-D52D-518F-4F0B648F0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8D1476-FE88-E852-6A9B-FD35CACCC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C89426-00F0-B206-6577-E12F90891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MO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3C6183-A58B-EDD3-B882-420BD81E5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BD7085-F260-2230-64A9-5C73A111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01E504-9CD7-73A2-BE47-B1B6FABB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45797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75883-CB76-93D5-B103-703BA140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A38A2A-FE88-A724-8E36-847A1630C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MO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CB186B-5D77-A4D6-A555-9FBF9C69D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MO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6B2C84-878E-F694-4EE2-F83A0CA3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66CF83-A646-4630-CA17-04774519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D61D90-4D3C-6C05-AC88-EB759FD2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52948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A5F4340-7DB9-D3EB-9864-8CFC18BC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MO"/>
              <a:t>Click to edit Master title style</a:t>
            </a:r>
            <a:endParaRPr lang="zh-MO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346935-492A-F03E-563B-01B4A2EFE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MO"/>
              <a:t>Click to edit Master text styles</a:t>
            </a:r>
          </a:p>
          <a:p>
            <a:pPr lvl="1"/>
            <a:r>
              <a:rPr lang="en-US" altLang="zh-MO"/>
              <a:t>Second level</a:t>
            </a:r>
          </a:p>
          <a:p>
            <a:pPr lvl="2"/>
            <a:r>
              <a:rPr lang="en-US" altLang="zh-MO"/>
              <a:t>Third level</a:t>
            </a:r>
          </a:p>
          <a:p>
            <a:pPr lvl="3"/>
            <a:r>
              <a:rPr lang="en-US" altLang="zh-MO"/>
              <a:t>Fourth level</a:t>
            </a:r>
          </a:p>
          <a:p>
            <a:pPr lvl="4"/>
            <a:r>
              <a:rPr lang="en-US" altLang="zh-MO"/>
              <a:t>Fifth level</a:t>
            </a:r>
            <a:endParaRPr lang="zh-MO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5EC7C-5CDD-7DE3-C833-F0D5CDB85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77F3B-EB55-495B-BBA9-1CE9D46C9FF8}" type="datetimeFigureOut">
              <a:rPr lang="zh-MO" altLang="en-US" smtClean="0"/>
              <a:t>7/6/2025</a:t>
            </a:fld>
            <a:endParaRPr lang="zh-M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8AE991-947F-877B-FAF6-4DEBFF927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MO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47BB5-AFEC-5A37-29D4-401F64221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6167A-DCA0-4EBF-9A80-AEEE4B681CBB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51582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M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vinemedia.org/article/voice-of-heavenly-people/six-water-jar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224FA-5FFA-5885-B0C1-1358494D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3600" dirty="0"/>
              <a:t>破舊立新的耶穌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zh-MO" sz="36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約翰福音</a:t>
            </a:r>
            <a:r>
              <a:rPr lang="en-US" altLang="zh-MO" sz="36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2:1-11</a:t>
            </a:r>
            <a:endParaRPr lang="zh-MO" alt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7CC496-6A8B-5C27-15ED-1DFDBC017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4" name="Picture 2" descr="Coloring Life 活出色彩: 加納婚宴">
            <a:extLst>
              <a:ext uri="{FF2B5EF4-FFF2-40B4-BE49-F238E27FC236}">
                <a16:creationId xmlns:a16="http://schemas.microsoft.com/office/drawing/2014/main" xmlns="" id="{3ACC2F09-7532-EE53-E95F-1A297DD6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8774402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BC3A2F-EF1C-5E4D-815D-4ED8E5F8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C33E27-AB18-516F-FC1E-8F73F807E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325FD2-AFFD-91D8-6910-9031841D0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7" y="365125"/>
            <a:ext cx="1177339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5DB41-F8BA-B437-B5C3-7D7E74FC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2CDE36-F8BC-E5CB-1040-D177466F0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8DBCAD-2E00-D39C-48BF-55E63F52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1" y="228218"/>
            <a:ext cx="11938548" cy="58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181AD-7777-CFF4-A3D5-4AE2E52A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AF6640-48D8-3E5B-4FA2-192AF975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C0169E-2FC8-6DA5-85F5-4902E622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3" y="221258"/>
            <a:ext cx="11967294" cy="58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30640-C645-5B31-9675-BF39CD51E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指標著什麼？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72E9D-A19D-DBF0-7C5D-2A50E8A11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約翰福音七個神蹟的頭一個</a:t>
            </a:r>
            <a:endParaRPr lang="en-US" altLang="zh-TW" sz="5400" dirty="0"/>
          </a:p>
        </p:txBody>
      </p:sp>
    </p:spTree>
    <p:extLst>
      <p:ext uri="{BB962C8B-B14F-4D97-AF65-F5344CB8AC3E}">
        <p14:creationId xmlns:p14="http://schemas.microsoft.com/office/powerpoint/2010/main" val="18237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BDE79-0A37-365F-7C3F-9239F994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本經文的疑難（一）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1474A0-954A-6AF8-D804-B4BBAA124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2000" b="1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1 </a:t>
            </a:r>
            <a:r>
              <a:rPr lang="zh-TW" altLang="zh-MO" sz="20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第 三 日 ， 在 加 利 利 的 迦 拿 有 娶 親 的 筵 席 ， 耶 穌 的 母 親 在 那 裡 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2000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2 </a:t>
            </a:r>
            <a:r>
              <a:rPr lang="zh-TW" altLang="zh-MO" sz="20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耶 穌 和 他 的 門 徒 也 被 請 去 赴 席 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4400" kern="100" baseline="30000" dirty="0">
                <a:effectLst/>
                <a:latin typeface="+mn-ea"/>
                <a:cs typeface="Times New Roman" panose="02020603050405020304" pitchFamily="18" charset="0"/>
              </a:rPr>
              <a:t>3 </a:t>
            </a:r>
            <a:r>
              <a:rPr lang="zh-TW" altLang="zh-MO" sz="4400" kern="100" dirty="0">
                <a:effectLst/>
                <a:latin typeface="+mn-ea"/>
                <a:cs typeface="Times New Roman" panose="02020603050405020304" pitchFamily="18" charset="0"/>
              </a:rPr>
              <a:t>酒 用 盡 了 ， 耶 穌 的 母 親 對 他 說 ： 「 他 們 沒 有 酒 了 。 </a:t>
            </a:r>
          </a:p>
          <a:p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175889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67F7088-C8BB-22B6-CB04-39D4993C12B5}"/>
              </a:ext>
            </a:extLst>
          </p:cNvPr>
          <p:cNvSpPr/>
          <p:nvPr/>
        </p:nvSpPr>
        <p:spPr>
          <a:xfrm>
            <a:off x="461748" y="341194"/>
            <a:ext cx="4271749" cy="110546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</a:rPr>
              <a:t>問題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5A09B1B-1000-9DB6-E699-9B60378F9985}"/>
              </a:ext>
            </a:extLst>
          </p:cNvPr>
          <p:cNvSpPr/>
          <p:nvPr/>
        </p:nvSpPr>
        <p:spPr>
          <a:xfrm>
            <a:off x="461748" y="1577075"/>
            <a:ext cx="11270777" cy="1378423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MO" sz="4400" dirty="0">
                <a:solidFill>
                  <a:schemeClr val="tx1"/>
                </a:solidFill>
              </a:rPr>
              <a:t>Q1</a:t>
            </a:r>
            <a:r>
              <a:rPr lang="zh-TW" altLang="en-US" sz="4400" dirty="0">
                <a:solidFill>
                  <a:schemeClr val="tx1"/>
                </a:solidFill>
              </a:rPr>
              <a:t> 耶穌的母親為什麼告訴耶穌他們沒有酒</a:t>
            </a:r>
            <a:r>
              <a:rPr lang="en-US" altLang="zh-TW" sz="4400" dirty="0">
                <a:solidFill>
                  <a:schemeClr val="tx1"/>
                </a:solidFill>
              </a:rPr>
              <a:t>?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CD3A241-4D42-BAF9-2F71-E87FE06FB996}"/>
              </a:ext>
            </a:extLst>
          </p:cNvPr>
          <p:cNvSpPr/>
          <p:nvPr/>
        </p:nvSpPr>
        <p:spPr>
          <a:xfrm>
            <a:off x="461748" y="3085910"/>
            <a:ext cx="5568286" cy="154219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A </a:t>
            </a:r>
            <a:r>
              <a:rPr lang="zh-TW" altLang="en-US" sz="3200" dirty="0">
                <a:solidFill>
                  <a:schemeClr val="tx1"/>
                </a:solidFill>
              </a:rPr>
              <a:t>暗示耶穌和門徒把酒喝光了</a:t>
            </a:r>
            <a:r>
              <a:rPr lang="en-US" altLang="zh-MO" sz="3200" dirty="0">
                <a:solidFill>
                  <a:schemeClr val="tx1"/>
                </a:solidFill>
              </a:rPr>
              <a:t> 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34CCA83-E36F-594F-BD7B-E3EA25B0802E}"/>
              </a:ext>
            </a:extLst>
          </p:cNvPr>
          <p:cNvSpPr/>
          <p:nvPr/>
        </p:nvSpPr>
        <p:spPr>
          <a:xfrm>
            <a:off x="6164239" y="3085910"/>
            <a:ext cx="5568286" cy="154219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B </a:t>
            </a:r>
            <a:r>
              <a:rPr lang="zh-TW" altLang="en-US" sz="3200" dirty="0">
                <a:solidFill>
                  <a:schemeClr val="tx1"/>
                </a:solidFill>
              </a:rPr>
              <a:t>希望耶穌變出神蹟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5678766-8FEF-A6DB-875F-069CE354BF66}"/>
              </a:ext>
            </a:extLst>
          </p:cNvPr>
          <p:cNvSpPr/>
          <p:nvPr/>
        </p:nvSpPr>
        <p:spPr>
          <a:xfrm>
            <a:off x="461748" y="4758520"/>
            <a:ext cx="5568286" cy="154219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C </a:t>
            </a:r>
            <a:r>
              <a:rPr lang="zh-TW" altLang="en-US" sz="3200" dirty="0">
                <a:solidFill>
                  <a:schemeClr val="tx1"/>
                </a:solidFill>
              </a:rPr>
              <a:t>期望耶穌去買酒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E8A684C-90CB-9B6A-D3E7-31D697205007}"/>
              </a:ext>
            </a:extLst>
          </p:cNvPr>
          <p:cNvSpPr/>
          <p:nvPr/>
        </p:nvSpPr>
        <p:spPr>
          <a:xfrm>
            <a:off x="6164239" y="4758519"/>
            <a:ext cx="5568286" cy="154219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D </a:t>
            </a:r>
            <a:r>
              <a:rPr lang="zh-TW" altLang="en-US" sz="3200" dirty="0">
                <a:solidFill>
                  <a:schemeClr val="tx1"/>
                </a:solidFill>
              </a:rPr>
              <a:t>單純指出他們沒有酒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4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BDE79-0A37-365F-7C3F-9239F994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本經文的疑難（二）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1474A0-954A-6AF8-D804-B4BBAA124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1800" b="1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2 </a:t>
            </a:r>
            <a:r>
              <a:rPr lang="zh-TW" altLang="zh-MO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第 三 日 ， 在 加 利 利 的 迦 拿 有 娶 親 的 筵 席 ， 耶 穌 的 母 親 在 那 裡 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1800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2 </a:t>
            </a:r>
            <a:r>
              <a:rPr lang="zh-TW" altLang="zh-MO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耶 穌 和 他 的 門 徒 也 被 請 去 赴 席 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1800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3 </a:t>
            </a:r>
            <a:r>
              <a:rPr lang="zh-TW" altLang="zh-MO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酒 用 盡 了 ， 耶 穌 的 母 親 對 他 說 ： 「 他 們 沒 有 酒 了 。 」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4000" b="1" kern="100" baseline="30000" dirty="0">
                <a:effectLst/>
                <a:latin typeface="+mn-ea"/>
                <a:cs typeface="Times New Roman" panose="02020603050405020304" pitchFamily="18" charset="0"/>
              </a:rPr>
              <a:t>4 </a:t>
            </a:r>
            <a:r>
              <a:rPr lang="zh-TW" altLang="zh-MO" sz="4000" b="1" kern="100" dirty="0">
                <a:effectLst/>
                <a:latin typeface="+mn-ea"/>
                <a:cs typeface="Times New Roman" panose="02020603050405020304" pitchFamily="18" charset="0"/>
              </a:rPr>
              <a:t>耶 穌 說 ： 「 母 親 （ 原 文 是 婦 人 ） ， 我 與 你 有 </a:t>
            </a:r>
            <a:r>
              <a:rPr lang="zh-TW" altLang="zh-MO" sz="4000" b="1" kern="100" dirty="0"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甚 麼 相 干 </a:t>
            </a:r>
            <a:r>
              <a:rPr lang="zh-TW" altLang="zh-MO" sz="4000" b="1" kern="100" dirty="0">
                <a:effectLst/>
                <a:latin typeface="+mn-ea"/>
                <a:cs typeface="Times New Roman" panose="02020603050405020304" pitchFamily="18" charset="0"/>
              </a:rPr>
              <a:t>？ </a:t>
            </a:r>
            <a:endParaRPr lang="en-US" altLang="zh-TW" sz="4000" b="1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zh-MO" sz="4000" b="1" kern="100" dirty="0">
                <a:effectLst/>
                <a:latin typeface="+mn-ea"/>
                <a:cs typeface="Times New Roman" panose="02020603050405020304" pitchFamily="18" charset="0"/>
              </a:rPr>
              <a:t>我 的 時 候 還 沒 有 到 。 」</a:t>
            </a:r>
          </a:p>
          <a:p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7861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67F7088-C8BB-22B6-CB04-39D4993C12B5}"/>
              </a:ext>
            </a:extLst>
          </p:cNvPr>
          <p:cNvSpPr/>
          <p:nvPr/>
        </p:nvSpPr>
        <p:spPr>
          <a:xfrm>
            <a:off x="461748" y="341194"/>
            <a:ext cx="4271749" cy="110546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</a:rPr>
              <a:t>重組句子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5A09B1B-1000-9DB6-E699-9B60378F9985}"/>
              </a:ext>
            </a:extLst>
          </p:cNvPr>
          <p:cNvSpPr/>
          <p:nvPr/>
        </p:nvSpPr>
        <p:spPr>
          <a:xfrm>
            <a:off x="461748" y="1577075"/>
            <a:ext cx="11270777" cy="1378423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MO" sz="4400" dirty="0">
                <a:solidFill>
                  <a:schemeClr val="tx1"/>
                </a:solidFill>
              </a:rPr>
              <a:t>Q2 (</a:t>
            </a:r>
            <a:r>
              <a:rPr lang="zh-TW" altLang="en-US" sz="4400" dirty="0">
                <a:solidFill>
                  <a:schemeClr val="tx1"/>
                </a:solidFill>
              </a:rPr>
              <a:t>什麼</a:t>
            </a:r>
            <a:r>
              <a:rPr lang="en-US" altLang="zh-TW" sz="4400" dirty="0">
                <a:solidFill>
                  <a:schemeClr val="tx1"/>
                </a:solidFill>
              </a:rPr>
              <a:t>,</a:t>
            </a:r>
            <a:r>
              <a:rPr lang="zh-TW" altLang="en-US" sz="4400" dirty="0">
                <a:solidFill>
                  <a:schemeClr val="tx1"/>
                </a:solidFill>
              </a:rPr>
              <a:t>誰</a:t>
            </a:r>
            <a:r>
              <a:rPr lang="en-US" altLang="zh-TW" sz="4400" dirty="0">
                <a:solidFill>
                  <a:schemeClr val="tx1"/>
                </a:solidFill>
              </a:rPr>
              <a:t>,</a:t>
            </a:r>
            <a:r>
              <a:rPr lang="zh-TW" altLang="en-US" sz="4400" dirty="0">
                <a:solidFill>
                  <a:schemeClr val="tx1"/>
                </a:solidFill>
              </a:rPr>
              <a:t>為何</a:t>
            </a:r>
            <a:r>
              <a:rPr lang="en-US" altLang="zh-TW" sz="4400" dirty="0">
                <a:solidFill>
                  <a:schemeClr val="tx1"/>
                </a:solidFill>
              </a:rPr>
              <a:t>,</a:t>
            </a:r>
            <a:r>
              <a:rPr lang="zh-TW" altLang="en-US" sz="4400" dirty="0">
                <a:solidFill>
                  <a:schemeClr val="tx1"/>
                </a:solidFill>
              </a:rPr>
              <a:t>如何</a:t>
            </a:r>
            <a:r>
              <a:rPr lang="en-US" altLang="zh-TW" sz="4400" dirty="0">
                <a:solidFill>
                  <a:schemeClr val="tx1"/>
                </a:solidFill>
              </a:rPr>
              <a:t>)/</a:t>
            </a:r>
            <a:r>
              <a:rPr lang="zh-TW" altLang="en-US" sz="4400" dirty="0">
                <a:solidFill>
                  <a:schemeClr val="tx1"/>
                </a:solidFill>
              </a:rPr>
              <a:t>我</a:t>
            </a:r>
            <a:r>
              <a:rPr lang="en-US" altLang="zh-TW" sz="4400" dirty="0">
                <a:solidFill>
                  <a:schemeClr val="tx1"/>
                </a:solidFill>
              </a:rPr>
              <a:t>/</a:t>
            </a:r>
            <a:r>
              <a:rPr lang="zh-TW" altLang="en-US" sz="4400" dirty="0">
                <a:solidFill>
                  <a:schemeClr val="tx1"/>
                </a:solidFill>
              </a:rPr>
              <a:t>與</a:t>
            </a:r>
            <a:r>
              <a:rPr lang="en-US" altLang="zh-TW" sz="4400" dirty="0">
                <a:solidFill>
                  <a:schemeClr val="tx1"/>
                </a:solidFill>
              </a:rPr>
              <a:t>/</a:t>
            </a:r>
            <a:r>
              <a:rPr lang="zh-TW" altLang="en-US" sz="4400" dirty="0">
                <a:solidFill>
                  <a:schemeClr val="tx1"/>
                </a:solidFill>
              </a:rPr>
              <a:t>你</a:t>
            </a:r>
            <a:r>
              <a:rPr lang="en-US" altLang="zh-TW" sz="4400" dirty="0">
                <a:solidFill>
                  <a:schemeClr val="tx1"/>
                </a:solidFill>
              </a:rPr>
              <a:t>/</a:t>
            </a:r>
            <a:r>
              <a:rPr lang="zh-TW" altLang="en-US" sz="4400" dirty="0">
                <a:solidFill>
                  <a:schemeClr val="tx1"/>
                </a:solidFill>
              </a:rPr>
              <a:t>婦人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CD3A241-4D42-BAF9-2F71-E87FE06FB996}"/>
              </a:ext>
            </a:extLst>
          </p:cNvPr>
          <p:cNvSpPr/>
          <p:nvPr/>
        </p:nvSpPr>
        <p:spPr>
          <a:xfrm>
            <a:off x="461748" y="3085910"/>
            <a:ext cx="5568286" cy="154219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A </a:t>
            </a:r>
            <a:r>
              <a:rPr lang="zh-TW" altLang="en-US" sz="3200" dirty="0">
                <a:solidFill>
                  <a:schemeClr val="tx1"/>
                </a:solidFill>
              </a:rPr>
              <a:t>婦人 我與你有什麼關係</a:t>
            </a:r>
            <a:r>
              <a:rPr lang="en-US" altLang="zh-TW" sz="3200" dirty="0">
                <a:solidFill>
                  <a:schemeClr val="tx1"/>
                </a:solidFill>
              </a:rPr>
              <a:t>?</a:t>
            </a:r>
            <a:r>
              <a:rPr lang="en-US" altLang="zh-MO" sz="3200" dirty="0">
                <a:solidFill>
                  <a:schemeClr val="tx1"/>
                </a:solidFill>
              </a:rPr>
              <a:t> 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34CCA83-E36F-594F-BD7B-E3EA25B0802E}"/>
              </a:ext>
            </a:extLst>
          </p:cNvPr>
          <p:cNvSpPr/>
          <p:nvPr/>
        </p:nvSpPr>
        <p:spPr>
          <a:xfrm>
            <a:off x="6164239" y="3085910"/>
            <a:ext cx="5568286" cy="154219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B </a:t>
            </a:r>
            <a:r>
              <a:rPr lang="zh-TW" altLang="en-US" sz="3200" dirty="0">
                <a:solidFill>
                  <a:schemeClr val="tx1"/>
                </a:solidFill>
              </a:rPr>
              <a:t>婦人</a:t>
            </a:r>
            <a:r>
              <a:rPr lang="en-US" altLang="zh-TW" sz="3200" dirty="0">
                <a:solidFill>
                  <a:schemeClr val="tx1"/>
                </a:solidFill>
              </a:rPr>
              <a:t> </a:t>
            </a:r>
            <a:r>
              <a:rPr lang="zh-TW" altLang="en-US" sz="3200" dirty="0">
                <a:solidFill>
                  <a:schemeClr val="tx1"/>
                </a:solidFill>
              </a:rPr>
              <a:t>我與你如何處理</a:t>
            </a:r>
            <a:r>
              <a:rPr lang="en-US" altLang="zh-TW" sz="3200" dirty="0">
                <a:solidFill>
                  <a:schemeClr val="tx1"/>
                </a:solidFill>
              </a:rPr>
              <a:t>?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5678766-8FEF-A6DB-875F-069CE354BF66}"/>
              </a:ext>
            </a:extLst>
          </p:cNvPr>
          <p:cNvSpPr/>
          <p:nvPr/>
        </p:nvSpPr>
        <p:spPr>
          <a:xfrm>
            <a:off x="461748" y="4758520"/>
            <a:ext cx="5568286" cy="154219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C</a:t>
            </a:r>
            <a:r>
              <a:rPr lang="zh-TW" altLang="en-US" sz="3200" dirty="0">
                <a:solidFill>
                  <a:schemeClr val="tx1"/>
                </a:solidFill>
              </a:rPr>
              <a:t>為甚麼要來找我呢？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E8A684C-90CB-9B6A-D3E7-31D697205007}"/>
              </a:ext>
            </a:extLst>
          </p:cNvPr>
          <p:cNvSpPr/>
          <p:nvPr/>
        </p:nvSpPr>
        <p:spPr>
          <a:xfrm>
            <a:off x="6164239" y="4758519"/>
            <a:ext cx="5568286" cy="154219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D </a:t>
            </a:r>
            <a:r>
              <a:rPr lang="zh-TW" altLang="en-US" sz="3200" dirty="0">
                <a:solidFill>
                  <a:schemeClr val="tx1"/>
                </a:solidFill>
              </a:rPr>
              <a:t>這與我和你有什麼關係？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7CF40-EC33-BE14-DF35-E87B8907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提示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D44E36-9108-2D81-B0E7-AD4C0D0B2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MO" sz="4000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5 </a:t>
            </a:r>
            <a:r>
              <a:rPr lang="zh-TW" altLang="zh-MO" sz="40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他 母 親 對 用 人 說 ： 「 他 告 訴 你 們 </a:t>
            </a:r>
            <a:r>
              <a:rPr lang="zh-TW" altLang="zh-MO" sz="40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甚 麼 </a:t>
            </a:r>
            <a:r>
              <a:rPr lang="zh-TW" altLang="zh-MO" sz="40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 你 們 就 做 甚 麼 。 」</a:t>
            </a:r>
          </a:p>
        </p:txBody>
      </p:sp>
    </p:spTree>
    <p:extLst>
      <p:ext uri="{BB962C8B-B14F-4D97-AF65-F5344CB8AC3E}">
        <p14:creationId xmlns:p14="http://schemas.microsoft.com/office/powerpoint/2010/main" val="34499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67F7088-C8BB-22B6-CB04-39D4993C12B5}"/>
              </a:ext>
            </a:extLst>
          </p:cNvPr>
          <p:cNvSpPr/>
          <p:nvPr/>
        </p:nvSpPr>
        <p:spPr>
          <a:xfrm>
            <a:off x="461748" y="341194"/>
            <a:ext cx="4271749" cy="110546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</a:rPr>
              <a:t>重組句子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5A09B1B-1000-9DB6-E699-9B60378F9985}"/>
              </a:ext>
            </a:extLst>
          </p:cNvPr>
          <p:cNvSpPr/>
          <p:nvPr/>
        </p:nvSpPr>
        <p:spPr>
          <a:xfrm>
            <a:off x="461748" y="1577075"/>
            <a:ext cx="11270777" cy="1378423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MO" sz="4400" dirty="0">
                <a:solidFill>
                  <a:schemeClr val="tx1"/>
                </a:solidFill>
              </a:rPr>
              <a:t>Q2 (</a:t>
            </a:r>
            <a:r>
              <a:rPr lang="zh-TW" altLang="en-US" sz="4400" dirty="0">
                <a:solidFill>
                  <a:schemeClr val="tx1"/>
                </a:solidFill>
              </a:rPr>
              <a:t>什麼</a:t>
            </a:r>
            <a:r>
              <a:rPr lang="en-US" altLang="zh-TW" sz="4400" dirty="0">
                <a:solidFill>
                  <a:schemeClr val="tx1"/>
                </a:solidFill>
              </a:rPr>
              <a:t>,</a:t>
            </a:r>
            <a:r>
              <a:rPr lang="zh-TW" altLang="en-US" sz="4400" dirty="0">
                <a:solidFill>
                  <a:schemeClr val="tx1"/>
                </a:solidFill>
              </a:rPr>
              <a:t>誰</a:t>
            </a:r>
            <a:r>
              <a:rPr lang="en-US" altLang="zh-TW" sz="4400" dirty="0">
                <a:solidFill>
                  <a:schemeClr val="tx1"/>
                </a:solidFill>
              </a:rPr>
              <a:t>,</a:t>
            </a:r>
            <a:r>
              <a:rPr lang="zh-TW" altLang="en-US" sz="4400" dirty="0">
                <a:solidFill>
                  <a:schemeClr val="tx1"/>
                </a:solidFill>
              </a:rPr>
              <a:t>為何</a:t>
            </a:r>
            <a:r>
              <a:rPr lang="en-US" altLang="zh-TW" sz="4400" dirty="0">
                <a:solidFill>
                  <a:schemeClr val="tx1"/>
                </a:solidFill>
              </a:rPr>
              <a:t>,</a:t>
            </a:r>
            <a:r>
              <a:rPr lang="zh-TW" altLang="en-US" sz="4400" dirty="0">
                <a:solidFill>
                  <a:schemeClr val="tx1"/>
                </a:solidFill>
              </a:rPr>
              <a:t>如何</a:t>
            </a:r>
            <a:r>
              <a:rPr lang="en-US" altLang="zh-TW" sz="4400" dirty="0">
                <a:solidFill>
                  <a:schemeClr val="tx1"/>
                </a:solidFill>
              </a:rPr>
              <a:t>)/</a:t>
            </a:r>
            <a:r>
              <a:rPr lang="zh-TW" altLang="en-US" sz="4400" dirty="0">
                <a:solidFill>
                  <a:schemeClr val="tx1"/>
                </a:solidFill>
              </a:rPr>
              <a:t>我</a:t>
            </a:r>
            <a:r>
              <a:rPr lang="en-US" altLang="zh-TW" sz="4400" dirty="0">
                <a:solidFill>
                  <a:schemeClr val="tx1"/>
                </a:solidFill>
              </a:rPr>
              <a:t>/</a:t>
            </a:r>
            <a:r>
              <a:rPr lang="zh-TW" altLang="en-US" sz="4400" dirty="0">
                <a:solidFill>
                  <a:schemeClr val="tx1"/>
                </a:solidFill>
              </a:rPr>
              <a:t>與</a:t>
            </a:r>
            <a:r>
              <a:rPr lang="en-US" altLang="zh-TW" sz="4400" dirty="0">
                <a:solidFill>
                  <a:schemeClr val="tx1"/>
                </a:solidFill>
              </a:rPr>
              <a:t>/</a:t>
            </a:r>
            <a:r>
              <a:rPr lang="zh-TW" altLang="en-US" sz="4400" dirty="0">
                <a:solidFill>
                  <a:schemeClr val="tx1"/>
                </a:solidFill>
              </a:rPr>
              <a:t>你</a:t>
            </a:r>
            <a:r>
              <a:rPr lang="en-US" altLang="zh-TW" sz="4400" dirty="0">
                <a:solidFill>
                  <a:schemeClr val="tx1"/>
                </a:solidFill>
              </a:rPr>
              <a:t>/</a:t>
            </a:r>
            <a:r>
              <a:rPr lang="zh-TW" altLang="en-US" sz="4400" dirty="0">
                <a:solidFill>
                  <a:schemeClr val="tx1"/>
                </a:solidFill>
              </a:rPr>
              <a:t>婦人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CD3A241-4D42-BAF9-2F71-E87FE06FB996}"/>
              </a:ext>
            </a:extLst>
          </p:cNvPr>
          <p:cNvSpPr/>
          <p:nvPr/>
        </p:nvSpPr>
        <p:spPr>
          <a:xfrm>
            <a:off x="461748" y="3085910"/>
            <a:ext cx="5568286" cy="154219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A </a:t>
            </a:r>
            <a:r>
              <a:rPr lang="zh-TW" altLang="en-US" sz="3200" dirty="0">
                <a:solidFill>
                  <a:schemeClr val="tx1"/>
                </a:solidFill>
              </a:rPr>
              <a:t>婦人 我與你有什麼關係</a:t>
            </a:r>
            <a:r>
              <a:rPr lang="en-US" altLang="zh-TW" sz="3200" dirty="0">
                <a:solidFill>
                  <a:schemeClr val="tx1"/>
                </a:solidFill>
              </a:rPr>
              <a:t>?</a:t>
            </a:r>
            <a:r>
              <a:rPr lang="en-US" altLang="zh-MO" sz="3200" dirty="0">
                <a:solidFill>
                  <a:schemeClr val="tx1"/>
                </a:solidFill>
              </a:rPr>
              <a:t> 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34CCA83-E36F-594F-BD7B-E3EA25B0802E}"/>
              </a:ext>
            </a:extLst>
          </p:cNvPr>
          <p:cNvSpPr/>
          <p:nvPr/>
        </p:nvSpPr>
        <p:spPr>
          <a:xfrm>
            <a:off x="6164239" y="3085910"/>
            <a:ext cx="5568286" cy="154219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B </a:t>
            </a:r>
            <a:r>
              <a:rPr lang="zh-TW" altLang="en-US" sz="3200" dirty="0">
                <a:solidFill>
                  <a:schemeClr val="tx1"/>
                </a:solidFill>
              </a:rPr>
              <a:t>婦人</a:t>
            </a:r>
            <a:r>
              <a:rPr lang="en-US" altLang="zh-TW" sz="3200" dirty="0">
                <a:solidFill>
                  <a:schemeClr val="tx1"/>
                </a:solidFill>
              </a:rPr>
              <a:t> </a:t>
            </a:r>
            <a:r>
              <a:rPr lang="zh-TW" altLang="en-US" sz="3200" dirty="0">
                <a:solidFill>
                  <a:schemeClr val="tx1"/>
                </a:solidFill>
              </a:rPr>
              <a:t>我與你如何處理</a:t>
            </a:r>
            <a:r>
              <a:rPr lang="en-US" altLang="zh-TW" sz="3200" dirty="0">
                <a:solidFill>
                  <a:schemeClr val="tx1"/>
                </a:solidFill>
              </a:rPr>
              <a:t>?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5678766-8FEF-A6DB-875F-069CE354BF66}"/>
              </a:ext>
            </a:extLst>
          </p:cNvPr>
          <p:cNvSpPr/>
          <p:nvPr/>
        </p:nvSpPr>
        <p:spPr>
          <a:xfrm>
            <a:off x="461748" y="4758520"/>
            <a:ext cx="5568286" cy="154219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C</a:t>
            </a:r>
            <a:r>
              <a:rPr lang="zh-TW" altLang="en-US" sz="3200" dirty="0">
                <a:solidFill>
                  <a:schemeClr val="tx1"/>
                </a:solidFill>
              </a:rPr>
              <a:t>為甚麼要來找我呢？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E8A684C-90CB-9B6A-D3E7-31D697205007}"/>
              </a:ext>
            </a:extLst>
          </p:cNvPr>
          <p:cNvSpPr/>
          <p:nvPr/>
        </p:nvSpPr>
        <p:spPr>
          <a:xfrm>
            <a:off x="6164239" y="4758519"/>
            <a:ext cx="5568286" cy="154219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D </a:t>
            </a:r>
            <a:r>
              <a:rPr lang="zh-TW" altLang="en-US" sz="3200" dirty="0">
                <a:solidFill>
                  <a:schemeClr val="tx1"/>
                </a:solidFill>
              </a:rPr>
              <a:t>這與我和你有什麼關係？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D1185EA-99F1-0F89-17B9-6161285D4066}"/>
              </a:ext>
            </a:extLst>
          </p:cNvPr>
          <p:cNvSpPr/>
          <p:nvPr/>
        </p:nvSpPr>
        <p:spPr>
          <a:xfrm>
            <a:off x="6096000" y="2927776"/>
            <a:ext cx="5726906" cy="2107596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EB1E20-C9CB-C14E-8379-B7B1F72C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ECB0BBB-6F0A-E588-0BF3-CD21B617A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7099"/>
            <a:ext cx="12192000" cy="6032279"/>
          </a:xfrm>
        </p:spPr>
      </p:pic>
    </p:spTree>
    <p:extLst>
      <p:ext uri="{BB962C8B-B14F-4D97-AF65-F5344CB8AC3E}">
        <p14:creationId xmlns:p14="http://schemas.microsoft.com/office/powerpoint/2010/main" val="281403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67F7088-C8BB-22B6-CB04-39D4993C12B5}"/>
              </a:ext>
            </a:extLst>
          </p:cNvPr>
          <p:cNvSpPr/>
          <p:nvPr/>
        </p:nvSpPr>
        <p:spPr>
          <a:xfrm>
            <a:off x="461748" y="341194"/>
            <a:ext cx="4271749" cy="110546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</a:rPr>
              <a:t>問題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5A09B1B-1000-9DB6-E699-9B60378F9985}"/>
              </a:ext>
            </a:extLst>
          </p:cNvPr>
          <p:cNvSpPr/>
          <p:nvPr/>
        </p:nvSpPr>
        <p:spPr>
          <a:xfrm>
            <a:off x="461748" y="1577075"/>
            <a:ext cx="11270777" cy="1378423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MO" sz="4400" dirty="0">
                <a:solidFill>
                  <a:schemeClr val="tx1"/>
                </a:solidFill>
              </a:rPr>
              <a:t>Q1</a:t>
            </a:r>
            <a:r>
              <a:rPr lang="zh-TW" altLang="en-US" sz="4400" dirty="0">
                <a:solidFill>
                  <a:schemeClr val="tx1"/>
                </a:solidFill>
              </a:rPr>
              <a:t> 耶穌的母親為什麼告訴耶穌他們沒有酒</a:t>
            </a:r>
            <a:r>
              <a:rPr lang="en-US" altLang="zh-TW" sz="4400" dirty="0">
                <a:solidFill>
                  <a:schemeClr val="tx1"/>
                </a:solidFill>
              </a:rPr>
              <a:t>?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CD3A241-4D42-BAF9-2F71-E87FE06FB996}"/>
              </a:ext>
            </a:extLst>
          </p:cNvPr>
          <p:cNvSpPr/>
          <p:nvPr/>
        </p:nvSpPr>
        <p:spPr>
          <a:xfrm>
            <a:off x="461748" y="3085910"/>
            <a:ext cx="5568286" cy="154219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A </a:t>
            </a:r>
            <a:r>
              <a:rPr lang="zh-TW" altLang="en-US" sz="3200" dirty="0">
                <a:solidFill>
                  <a:schemeClr val="tx1"/>
                </a:solidFill>
              </a:rPr>
              <a:t>暗示耶穌和門徒把酒喝光了</a:t>
            </a:r>
            <a:r>
              <a:rPr lang="en-US" altLang="zh-MO" sz="3200" dirty="0">
                <a:solidFill>
                  <a:schemeClr val="tx1"/>
                </a:solidFill>
              </a:rPr>
              <a:t> 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34CCA83-E36F-594F-BD7B-E3EA25B0802E}"/>
              </a:ext>
            </a:extLst>
          </p:cNvPr>
          <p:cNvSpPr/>
          <p:nvPr/>
        </p:nvSpPr>
        <p:spPr>
          <a:xfrm>
            <a:off x="6164239" y="3085910"/>
            <a:ext cx="5568286" cy="154219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B </a:t>
            </a:r>
            <a:r>
              <a:rPr lang="zh-TW" altLang="en-US" sz="3200" dirty="0">
                <a:solidFill>
                  <a:schemeClr val="tx1"/>
                </a:solidFill>
              </a:rPr>
              <a:t>希望耶穌變出神蹟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5678766-8FEF-A6DB-875F-069CE354BF66}"/>
              </a:ext>
            </a:extLst>
          </p:cNvPr>
          <p:cNvSpPr/>
          <p:nvPr/>
        </p:nvSpPr>
        <p:spPr>
          <a:xfrm>
            <a:off x="461748" y="4758520"/>
            <a:ext cx="5568286" cy="154219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C </a:t>
            </a:r>
            <a:r>
              <a:rPr lang="zh-TW" altLang="en-US" sz="3200" dirty="0">
                <a:solidFill>
                  <a:schemeClr val="tx1"/>
                </a:solidFill>
              </a:rPr>
              <a:t>期望耶穌去買酒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E8A684C-90CB-9B6A-D3E7-31D697205007}"/>
              </a:ext>
            </a:extLst>
          </p:cNvPr>
          <p:cNvSpPr/>
          <p:nvPr/>
        </p:nvSpPr>
        <p:spPr>
          <a:xfrm>
            <a:off x="6164239" y="4758519"/>
            <a:ext cx="5568286" cy="154219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D </a:t>
            </a:r>
            <a:r>
              <a:rPr lang="zh-TW" altLang="en-US" sz="3200" dirty="0">
                <a:solidFill>
                  <a:schemeClr val="tx1"/>
                </a:solidFill>
              </a:rPr>
              <a:t>單純指出他們沒有酒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64B7104-9E39-64F3-2BDA-ED4E16A6D489}"/>
              </a:ext>
            </a:extLst>
          </p:cNvPr>
          <p:cNvSpPr/>
          <p:nvPr/>
        </p:nvSpPr>
        <p:spPr>
          <a:xfrm>
            <a:off x="382438" y="4475819"/>
            <a:ext cx="5726906" cy="2107596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MO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BDE79-0A37-365F-7C3F-9239F994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本經文的疑難（三）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1474A0-954A-6AF8-D804-B4BBAA124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1800" b="1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2 </a:t>
            </a:r>
            <a:r>
              <a:rPr lang="zh-TW" altLang="zh-MO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第 三 日 ， 在 加 利 利 的 迦 拿 有 娶 親 的 筵 席 ， 耶 穌 的 母 親 在 那 裡 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1800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2 </a:t>
            </a:r>
            <a:r>
              <a:rPr lang="zh-TW" altLang="zh-MO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耶 穌 和 他 的 門 徒 也 被 請 去 赴 席 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1800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3 </a:t>
            </a:r>
            <a:r>
              <a:rPr lang="zh-TW" altLang="zh-MO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酒 用 盡 了 ， 耶 穌 的 母 親 對 他 說 ： 「 他 們 沒 有 酒 了 。 」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2400" b="1" kern="100" baseline="30000" dirty="0">
                <a:effectLst/>
                <a:latin typeface="+mn-ea"/>
                <a:cs typeface="Times New Roman" panose="02020603050405020304" pitchFamily="18" charset="0"/>
              </a:rPr>
              <a:t>4 </a:t>
            </a:r>
            <a:r>
              <a:rPr lang="zh-TW" altLang="zh-MO" sz="2400" b="1" kern="100" dirty="0">
                <a:effectLst/>
                <a:latin typeface="+mn-ea"/>
                <a:cs typeface="Times New Roman" panose="02020603050405020304" pitchFamily="18" charset="0"/>
              </a:rPr>
              <a:t>耶 穌 說 ： 「 母 親 （ 原 文 是 婦 人 ） ， 我 與 你 有 甚 麼 相 干 ？ </a:t>
            </a:r>
            <a:endParaRPr lang="en-US" altLang="zh-TW" sz="2400" b="1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zh-MO" sz="4000" b="1" kern="100" dirty="0"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我 的 時 候 還 沒 有 到 。</a:t>
            </a:r>
            <a:r>
              <a:rPr lang="zh-TW" altLang="zh-MO" sz="4000" b="1" kern="100" dirty="0">
                <a:effectLst/>
                <a:latin typeface="+mn-ea"/>
                <a:cs typeface="Times New Roman" panose="02020603050405020304" pitchFamily="18" charset="0"/>
              </a:rPr>
              <a:t> 」</a:t>
            </a:r>
          </a:p>
          <a:p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314087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9EDB0-39E7-D446-AAD2-24794BC1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時候還沒到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4F6961-C1F1-83FC-2207-97C590335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MO" dirty="0"/>
              <a:t>2:4</a:t>
            </a:r>
          </a:p>
          <a:p>
            <a:r>
              <a:rPr lang="en-US" altLang="zh-MO" dirty="0"/>
              <a:t>5:35</a:t>
            </a:r>
          </a:p>
          <a:p>
            <a:r>
              <a:rPr lang="en-US" altLang="zh-MO" dirty="0"/>
              <a:t>7:30</a:t>
            </a:r>
          </a:p>
          <a:p>
            <a:r>
              <a:rPr lang="en-US" altLang="zh-MO" dirty="0"/>
              <a:t>8:20</a:t>
            </a:r>
            <a:endParaRPr lang="zh-MO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04DC336-F71E-2875-FCC3-DB00C795C820}"/>
              </a:ext>
            </a:extLst>
          </p:cNvPr>
          <p:cNvSpPr txBox="1">
            <a:spLocks/>
          </p:cNvSpPr>
          <p:nvPr/>
        </p:nvSpPr>
        <p:spPr>
          <a:xfrm>
            <a:off x="48839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時候將到</a:t>
            </a:r>
            <a:endParaRPr lang="zh-MO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24EE915-07BB-961A-6A76-855EFBBB301F}"/>
              </a:ext>
            </a:extLst>
          </p:cNvPr>
          <p:cNvSpPr txBox="1">
            <a:spLocks/>
          </p:cNvSpPr>
          <p:nvPr/>
        </p:nvSpPr>
        <p:spPr>
          <a:xfrm>
            <a:off x="488394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MO"/>
              <a:t>4:21</a:t>
            </a:r>
          </a:p>
          <a:p>
            <a:r>
              <a:rPr lang="en-US" altLang="zh-MO"/>
              <a:t>4:23</a:t>
            </a:r>
          </a:p>
          <a:p>
            <a:r>
              <a:rPr lang="en-US" altLang="zh-MO"/>
              <a:t>5:25</a:t>
            </a:r>
          </a:p>
          <a:p>
            <a:r>
              <a:rPr lang="en-US" altLang="zh-MO"/>
              <a:t>7:30</a:t>
            </a:r>
          </a:p>
          <a:p>
            <a:r>
              <a:rPr lang="en-US" altLang="zh-MO"/>
              <a:t>8:20</a:t>
            </a:r>
          </a:p>
          <a:p>
            <a:r>
              <a:rPr lang="en-US" altLang="zh-MO"/>
              <a:t>16:2</a:t>
            </a:r>
          </a:p>
          <a:p>
            <a:r>
              <a:rPr lang="en-US" altLang="zh-MO"/>
              <a:t>16:25</a:t>
            </a:r>
          </a:p>
          <a:p>
            <a:r>
              <a:rPr lang="en-US" altLang="zh-MO"/>
              <a:t>16:32</a:t>
            </a:r>
            <a:endParaRPr lang="zh-MO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2FA4334-5458-FBBE-F583-FEB63E4185F4}"/>
              </a:ext>
            </a:extLst>
          </p:cNvPr>
          <p:cNvSpPr txBox="1">
            <a:spLocks/>
          </p:cNvSpPr>
          <p:nvPr/>
        </p:nvSpPr>
        <p:spPr>
          <a:xfrm>
            <a:off x="849153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時候到了</a:t>
            </a:r>
            <a:endParaRPr lang="zh-MO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A8A3235-995C-27AD-7405-58859A9DB96A}"/>
              </a:ext>
            </a:extLst>
          </p:cNvPr>
          <p:cNvSpPr txBox="1">
            <a:spLocks/>
          </p:cNvSpPr>
          <p:nvPr/>
        </p:nvSpPr>
        <p:spPr>
          <a:xfrm>
            <a:off x="849153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MO"/>
              <a:t>5:28</a:t>
            </a:r>
          </a:p>
          <a:p>
            <a:r>
              <a:rPr lang="en-US" altLang="zh-MO"/>
              <a:t>12:23</a:t>
            </a:r>
          </a:p>
          <a:p>
            <a:r>
              <a:rPr lang="en-US" altLang="zh-MO"/>
              <a:t>13:1</a:t>
            </a:r>
          </a:p>
          <a:p>
            <a:r>
              <a:rPr lang="en-US" altLang="zh-MO"/>
              <a:t>16:4</a:t>
            </a:r>
          </a:p>
          <a:p>
            <a:r>
              <a:rPr lang="en-US" altLang="zh-MO"/>
              <a:t>16:21</a:t>
            </a:r>
          </a:p>
          <a:p>
            <a:r>
              <a:rPr lang="en-US" altLang="zh-MO"/>
              <a:t>17:1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82948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7F519B-5C32-0873-9C5C-969EA5AA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約翰福音的時候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33849B-2A09-E484-9EA5-048542800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00525"/>
            <a:ext cx="10515600" cy="1976438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得榮耀可以是耶穌的死，但不單一只是指著他的死</a:t>
            </a:r>
            <a:endParaRPr lang="en-US" altLang="zh-TW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76BEB0B-5862-CB1F-81AB-367873977621}"/>
              </a:ext>
            </a:extLst>
          </p:cNvPr>
          <p:cNvSpPr/>
          <p:nvPr/>
        </p:nvSpPr>
        <p:spPr>
          <a:xfrm>
            <a:off x="450056" y="1825625"/>
            <a:ext cx="3736182" cy="212486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/>
              <a:t>時候到</a:t>
            </a:r>
            <a:endParaRPr lang="zh-MO" altLang="en-US" sz="6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CFD72DF-1336-55D7-EF29-958059DAF634}"/>
              </a:ext>
            </a:extLst>
          </p:cNvPr>
          <p:cNvSpPr/>
          <p:nvPr/>
        </p:nvSpPr>
        <p:spPr>
          <a:xfrm>
            <a:off x="4338638" y="1825624"/>
            <a:ext cx="3736182" cy="212486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/>
              <a:t>得榮耀</a:t>
            </a:r>
            <a:endParaRPr lang="zh-MO" altLang="en-US" sz="6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2CE8978-B679-846B-1706-842E5862F422}"/>
              </a:ext>
            </a:extLst>
          </p:cNvPr>
          <p:cNvSpPr/>
          <p:nvPr/>
        </p:nvSpPr>
        <p:spPr>
          <a:xfrm>
            <a:off x="8227220" y="1825624"/>
            <a:ext cx="3736182" cy="21248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/>
              <a:t>人就信</a:t>
            </a:r>
            <a:endParaRPr lang="zh-MO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2606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A0253F-B274-2C79-0642-D45C1E7D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突發意外，耶穌改變計劃</a:t>
            </a:r>
            <a:endParaRPr lang="en-US" altLang="zh-T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8CF997-516D-B2E5-E4EB-804651F7A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雖然這不是耶穌所定的時候，但耶穌最後改變心意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21261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6AA95-71FA-D479-E285-84A38115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1050"/>
            <a:ext cx="10515600" cy="1325563"/>
          </a:xfrm>
        </p:spPr>
        <p:txBody>
          <a:bodyPr/>
          <a:lstStyle/>
          <a:p>
            <a:r>
              <a:rPr lang="zh-TW" altLang="en-US" dirty="0"/>
              <a:t>為什麼要詳細描述石缸？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414365-4B66-7688-E11D-451E3AAA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11550"/>
            <a:ext cx="10515600" cy="435133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4000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6 </a:t>
            </a:r>
            <a:r>
              <a:rPr lang="zh-TW" altLang="zh-MO" sz="40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照 猶 太 人 潔 淨 的 規 矩 ， 有 六 口 石 缸 擺 在 那 裡 ， 每 口 可 以 盛 兩 三 桶 水 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sz="4000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7 </a:t>
            </a:r>
            <a:r>
              <a:rPr lang="zh-TW" altLang="zh-MO" sz="40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耶 穌 對 用 人 說 ： 「 把 缸 倒 滿 了 水 。 他 們 就 倒 滿 了 ， 直 到 缸 口 。 」</a:t>
            </a:r>
          </a:p>
          <a:p>
            <a:endParaRPr lang="zh-MO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B9AD9B9-723F-94CF-0D02-5036B5964EC1}"/>
              </a:ext>
            </a:extLst>
          </p:cNvPr>
          <p:cNvSpPr txBox="1">
            <a:spLocks/>
          </p:cNvSpPr>
          <p:nvPr/>
        </p:nvSpPr>
        <p:spPr>
          <a:xfrm>
            <a:off x="890587" y="3032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本經文的疑難（四）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221126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AB38A-0B1D-1292-CCFB-F8F01B81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六口水缸的用途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7BC57D-6E44-EB11-F4E4-CC9274733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「六口水缸」乃是猶太人為潔淨之禮預備的工具。所謂潔淨之禮，乃是指著每年三個大節期 </a:t>
            </a:r>
            <a:r>
              <a:rPr lang="en-US" altLang="zh-TW" sz="3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(</a:t>
            </a:r>
            <a:r>
              <a:rPr lang="zh-TW" altLang="en-US" sz="3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即逾越節、五旬節和住棚節，申十六章</a:t>
            </a:r>
            <a:r>
              <a:rPr lang="en-US" altLang="zh-TW" sz="3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) </a:t>
            </a:r>
            <a:r>
              <a:rPr lang="zh-TW" altLang="en-US" sz="3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和每一安息日的潔淨禮。猶太人在守節或守安息日以前，必須用聖別的水來洗身，表示「潔淨自己」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sz="1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...Copyright (C) </a:t>
            </a:r>
            <a:r>
              <a:rPr lang="zh-TW" altLang="en-US" sz="1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本網站上所有視頻／音頻／文字版權歸</a:t>
            </a:r>
            <a:r>
              <a:rPr lang="en-US" altLang="zh-TW" sz="1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【</a:t>
            </a:r>
            <a:r>
              <a:rPr lang="zh-TW" altLang="en-US" sz="1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葡萄樹傳媒</a:t>
            </a:r>
            <a:r>
              <a:rPr lang="en-US" altLang="zh-TW" sz="1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】</a:t>
            </a:r>
            <a:r>
              <a:rPr lang="zh-TW" altLang="en-US" sz="1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所有，轉載請註明出處！ </a:t>
            </a:r>
            <a:r>
              <a:rPr lang="en-US" altLang="zh-TW" sz="1600" b="0" i="0" u="none" strike="noStrike" dirty="0">
                <a:solidFill>
                  <a:srgbClr val="AF8FC7"/>
                </a:solidFill>
                <a:effectLst/>
                <a:latin typeface="Source Sans Pro" panose="020F0502020204030204" pitchFamily="34" charset="0"/>
                <a:hlinkClick r:id="rId2"/>
              </a:rPr>
              <a:t>https://vinemedia.org/article/voice-of-heavenly-people/six-water-jars/</a:t>
            </a:r>
            <a:r>
              <a:rPr lang="zh-TW" altLang="en-US" sz="1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 </a:t>
            </a:r>
            <a:r>
              <a:rPr lang="en-US" altLang="zh-TW" sz="1600" b="0" i="0" dirty="0">
                <a:solidFill>
                  <a:srgbClr val="444444"/>
                </a:solidFill>
                <a:effectLst/>
                <a:latin typeface="Source Sans Pro" panose="020F0502020204030204" pitchFamily="34" charset="0"/>
              </a:rPr>
              <a:t>.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16616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69AD06-E6CA-3B0A-2815-1260B6ACC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FB8C4F-ABBC-C4E8-1804-7FE313B10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122" name="Picture 2" descr="原文解經）六口水缸– Vine Media">
            <a:extLst>
              <a:ext uri="{FF2B5EF4-FFF2-40B4-BE49-F238E27FC236}">
                <a16:creationId xmlns:a16="http://schemas.microsoft.com/office/drawing/2014/main" xmlns="" id="{A818F7F8-8B19-607C-8D80-0B7A52CA4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r="17254"/>
          <a:stretch/>
        </p:blipFill>
        <p:spPr bwMode="auto">
          <a:xfrm>
            <a:off x="-70514" y="1771033"/>
            <a:ext cx="6093727" cy="4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首先看看主餐的光晶晶聖杯及聖餐器皿~ | 我們教會每月有兩次主日是掰餅儀式,今日終於影到這一些閃亮的銀器, 裡面藏著對主… | Daisy  Princess Isabella | Flickr">
            <a:extLst>
              <a:ext uri="{FF2B5EF4-FFF2-40B4-BE49-F238E27FC236}">
                <a16:creationId xmlns:a16="http://schemas.microsoft.com/office/drawing/2014/main" xmlns="" id="{59DF9580-5A9A-1025-0C69-7F56462B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1033"/>
            <a:ext cx="6559763" cy="49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81936-48AB-3F52-B51B-103B5C95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1AE24D-2D04-6B06-9735-1188C241C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b="0" i="0" dirty="0">
                <a:effectLst/>
                <a:latin typeface="Arial" panose="020B0604020202020204" pitchFamily="34" charset="0"/>
              </a:rPr>
              <a:t>每口石缸的容量大約可以盛</a:t>
            </a:r>
            <a:r>
              <a:rPr lang="en-US" altLang="zh-TW" sz="4800" b="0" i="0" dirty="0">
                <a:effectLst/>
                <a:latin typeface="Arial" panose="020B0604020202020204" pitchFamily="34" charset="0"/>
              </a:rPr>
              <a:t>2-3</a:t>
            </a:r>
            <a:r>
              <a:rPr lang="zh-TW" altLang="en-US" sz="4800" b="0" i="0" dirty="0">
                <a:effectLst/>
                <a:latin typeface="Arial" panose="020B0604020202020204" pitchFamily="34" charset="0"/>
              </a:rPr>
              <a:t>桶水（約</a:t>
            </a:r>
            <a:r>
              <a:rPr lang="en-US" altLang="zh-TW" sz="4800" b="0" i="0" dirty="0">
                <a:effectLst/>
                <a:latin typeface="Arial" panose="020B0604020202020204" pitchFamily="34" charset="0"/>
              </a:rPr>
              <a:t>2:6</a:t>
            </a:r>
            <a:r>
              <a:rPr lang="zh-TW" altLang="en-US" sz="4800" b="0" i="0" dirty="0">
                <a:effectLst/>
                <a:latin typeface="Arial" panose="020B0604020202020204" pitchFamily="34" charset="0"/>
              </a:rPr>
              <a:t>，每桶水＝</a:t>
            </a:r>
            <a:r>
              <a:rPr lang="en-US" altLang="zh-TW" sz="4800" b="0" i="0" dirty="0">
                <a:effectLst/>
                <a:latin typeface="Arial" panose="020B0604020202020204" pitchFamily="34" charset="0"/>
              </a:rPr>
              <a:t>10</a:t>
            </a:r>
            <a:r>
              <a:rPr lang="zh-TW" altLang="en-US" sz="4800" b="0" i="0" dirty="0">
                <a:effectLst/>
                <a:latin typeface="Arial" panose="020B0604020202020204" pitchFamily="34" charset="0"/>
              </a:rPr>
              <a:t>加侖／</a:t>
            </a:r>
            <a:r>
              <a:rPr lang="en-US" altLang="zh-TW" sz="4800" b="0" i="0" dirty="0">
                <a:effectLst/>
                <a:latin typeface="Arial" panose="020B0604020202020204" pitchFamily="34" charset="0"/>
              </a:rPr>
              <a:t>40</a:t>
            </a:r>
            <a:r>
              <a:rPr lang="zh-TW" altLang="en-US" sz="4800" b="0" i="0" dirty="0">
                <a:effectLst/>
                <a:latin typeface="Arial" panose="020B0604020202020204" pitchFamily="34" charset="0"/>
              </a:rPr>
              <a:t>公升），即</a:t>
            </a:r>
            <a:r>
              <a:rPr lang="en-US" altLang="zh-TW" sz="4800" b="0" i="0" dirty="0">
                <a:effectLst/>
                <a:latin typeface="Arial" panose="020B0604020202020204" pitchFamily="34" charset="0"/>
              </a:rPr>
              <a:t>20-30</a:t>
            </a:r>
            <a:r>
              <a:rPr lang="zh-TW" altLang="en-US" sz="4800" b="0" i="0" dirty="0">
                <a:effectLst/>
                <a:latin typeface="Arial" panose="020B0604020202020204" pitchFamily="34" charset="0"/>
              </a:rPr>
              <a:t>加侖（</a:t>
            </a:r>
            <a:r>
              <a:rPr lang="en-US" altLang="zh-TW" sz="4800" b="0" i="0" dirty="0">
                <a:effectLst/>
                <a:latin typeface="Arial" panose="020B0604020202020204" pitchFamily="34" charset="0"/>
              </a:rPr>
              <a:t>80-120</a:t>
            </a:r>
            <a:r>
              <a:rPr lang="zh-TW" altLang="en-US" sz="4800" b="0" i="0" dirty="0">
                <a:effectLst/>
                <a:latin typeface="Arial" panose="020B0604020202020204" pitchFamily="34" charset="0"/>
              </a:rPr>
              <a:t>公升），所以</a:t>
            </a:r>
            <a:r>
              <a:rPr lang="en-US" altLang="zh-TW" sz="4800" b="0" i="0" dirty="0">
                <a:effectLst/>
                <a:latin typeface="Arial" panose="020B0604020202020204" pitchFamily="34" charset="0"/>
              </a:rPr>
              <a:t>6</a:t>
            </a:r>
            <a:r>
              <a:rPr lang="zh-TW" altLang="en-US" sz="4800" b="0" i="0" dirty="0">
                <a:effectLst/>
                <a:latin typeface="Arial" panose="020B0604020202020204" pitchFamily="34" charset="0"/>
              </a:rPr>
              <a:t>口石缸大約可以盛</a:t>
            </a:r>
            <a:r>
              <a:rPr lang="en-US" altLang="zh-TW" sz="4800" b="0" i="0" dirty="0">
                <a:effectLst/>
                <a:latin typeface="Arial" panose="020B0604020202020204" pitchFamily="34" charset="0"/>
              </a:rPr>
              <a:t>120-180</a:t>
            </a:r>
            <a:r>
              <a:rPr lang="zh-TW" altLang="en-US" sz="4800" b="0" i="0" dirty="0">
                <a:effectLst/>
                <a:latin typeface="Arial" panose="020B0604020202020204" pitchFamily="34" charset="0"/>
              </a:rPr>
              <a:t>加侖水</a:t>
            </a:r>
            <a:endParaRPr lang="zh-MO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4884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DF1AF-CF87-A9E2-4729-1EF3E2E9E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MO" dirty="0"/>
              <a:t>640</a:t>
            </a:r>
            <a:r>
              <a:rPr lang="zh-TW" altLang="en-US" dirty="0"/>
              <a:t>支</a:t>
            </a:r>
            <a:r>
              <a:rPr lang="en-US" altLang="zh-TW" dirty="0"/>
              <a:t>-960</a:t>
            </a:r>
            <a:r>
              <a:rPr lang="zh-TW" altLang="en-US" dirty="0"/>
              <a:t>支</a:t>
            </a:r>
            <a:endParaRPr lang="zh-MO" altLang="en-US" dirty="0"/>
          </a:p>
        </p:txBody>
      </p:sp>
      <p:pic>
        <p:nvPicPr>
          <p:cNvPr id="2050" name="Picture 2" descr="你說我的酒裡有甲醇！？ | LiFe生活化學- LIFE 生活化學│找知識x 玩創意x 品生活">
            <a:extLst>
              <a:ext uri="{FF2B5EF4-FFF2-40B4-BE49-F238E27FC236}">
                <a16:creationId xmlns:a16="http://schemas.microsoft.com/office/drawing/2014/main" xmlns="" id="{F41C9A26-1C84-9604-D465-152CE1F6A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5249"/>
            <a:ext cx="8890658" cy="53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0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18B1DC-92AC-E7FC-1F26-5403C238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9FE18-08EE-5FDB-BE7F-4297B1966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B758C2-4B98-92AA-2BFD-E4D2BEE99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05"/>
            <a:ext cx="12113354" cy="59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0F725-BFC7-0590-6380-C02689B3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B59DC1-99D8-0F4E-5330-E1F7F783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4100" name="Picture 4" descr="迦拿– 生命流出版社有限公司">
            <a:extLst>
              <a:ext uri="{FF2B5EF4-FFF2-40B4-BE49-F238E27FC236}">
                <a16:creationId xmlns:a16="http://schemas.microsoft.com/office/drawing/2014/main" xmlns="" id="{35E643BB-5FCF-B592-6835-505EB1B1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4C4248-47CF-13A7-6BE5-FF6312A777DA}"/>
              </a:ext>
            </a:extLst>
          </p:cNvPr>
          <p:cNvSpPr txBox="1"/>
          <p:nvPr/>
        </p:nvSpPr>
        <p:spPr>
          <a:xfrm>
            <a:off x="4374107" y="428625"/>
            <a:ext cx="5950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大約一千幾百人</a:t>
            </a:r>
            <a:endParaRPr lang="zh-MO" altLang="en-US" sz="4400" dirty="0"/>
          </a:p>
        </p:txBody>
      </p:sp>
    </p:spTree>
    <p:extLst>
      <p:ext uri="{BB962C8B-B14F-4D97-AF65-F5344CB8AC3E}">
        <p14:creationId xmlns:p14="http://schemas.microsoft.com/office/powerpoint/2010/main" val="7210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04108-0CDA-3D2C-FB3A-8FDDB3BE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0B0CB2-F359-5C1F-BEE8-D00A6116E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altLang="zh-MO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9 </a:t>
            </a:r>
            <a:r>
              <a:rPr lang="zh-TW" altLang="zh-MO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管 筵 席 的 嘗 了 那 水 變 的 酒 ， 並 不 知 道 是 那 裡 來 的 ， 只 有 舀 水 的 用 人 知 道 。 管 筵 席 的 便 叫 新 郎 來 ，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altLang="zh-MO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10 </a:t>
            </a:r>
            <a:r>
              <a:rPr lang="zh-TW" altLang="zh-MO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對 他 說 ： 「 人 都 是 先 擺 上 好 酒 ， 等 客 喝 足 了 ， 才 擺 上 次 的 ， 你 倒 把 好 酒 留 到 如 今 ！ 」</a:t>
            </a:r>
          </a:p>
          <a:p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7100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A0253F-B274-2C79-0642-D45C1E7D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打破規條，耶穌立新律法</a:t>
            </a:r>
            <a:endParaRPr lang="en-US" altLang="zh-T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8CF997-516D-B2E5-E4EB-804651F7A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舊有的規條若不被打破，新的就不會實現</a:t>
            </a:r>
            <a:endParaRPr lang="en-US" altLang="zh-TW" sz="3200" dirty="0"/>
          </a:p>
          <a:p>
            <a:r>
              <a:rPr lang="zh-TW" altLang="en-US" sz="3200" dirty="0"/>
              <a:t>耶穌所成就的，無論是質與量都是更好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42171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67F7088-C8BB-22B6-CB04-39D4993C12B5}"/>
              </a:ext>
            </a:extLst>
          </p:cNvPr>
          <p:cNvSpPr/>
          <p:nvPr/>
        </p:nvSpPr>
        <p:spPr>
          <a:xfrm>
            <a:off x="461748" y="341194"/>
            <a:ext cx="4271749" cy="110546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</a:rPr>
              <a:t>問題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5A09B1B-1000-9DB6-E699-9B60378F9985}"/>
              </a:ext>
            </a:extLst>
          </p:cNvPr>
          <p:cNvSpPr/>
          <p:nvPr/>
        </p:nvSpPr>
        <p:spPr>
          <a:xfrm>
            <a:off x="461748" y="1577075"/>
            <a:ext cx="11270777" cy="1378423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MO" sz="4400" dirty="0">
                <a:solidFill>
                  <a:schemeClr val="tx1"/>
                </a:solidFill>
              </a:rPr>
              <a:t>Q3 </a:t>
            </a:r>
            <a:r>
              <a:rPr lang="zh-TW" altLang="en-US" sz="5400" dirty="0">
                <a:solidFill>
                  <a:schemeClr val="tx1"/>
                </a:solidFill>
              </a:rPr>
              <a:t>誰是神蹟的受益人</a:t>
            </a:r>
            <a:r>
              <a:rPr lang="en-US" altLang="zh-TW" sz="5400" dirty="0">
                <a:solidFill>
                  <a:schemeClr val="tx1"/>
                </a:solidFill>
              </a:rPr>
              <a:t>?</a:t>
            </a:r>
            <a:endParaRPr lang="zh-MO" alt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CD3A241-4D42-BAF9-2F71-E87FE06FB996}"/>
              </a:ext>
            </a:extLst>
          </p:cNvPr>
          <p:cNvSpPr/>
          <p:nvPr/>
        </p:nvSpPr>
        <p:spPr>
          <a:xfrm>
            <a:off x="461748" y="3085910"/>
            <a:ext cx="5568286" cy="154219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A </a:t>
            </a:r>
            <a:r>
              <a:rPr lang="zh-TW" altLang="en-US" sz="3200" dirty="0">
                <a:solidFill>
                  <a:schemeClr val="tx1"/>
                </a:solidFill>
              </a:rPr>
              <a:t>耶穌的母親</a:t>
            </a:r>
            <a:r>
              <a:rPr lang="en-US" altLang="zh-MO" sz="3200" dirty="0">
                <a:solidFill>
                  <a:schemeClr val="tx1"/>
                </a:solidFill>
              </a:rPr>
              <a:t> 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34CCA83-E36F-594F-BD7B-E3EA25B0802E}"/>
              </a:ext>
            </a:extLst>
          </p:cNvPr>
          <p:cNvSpPr/>
          <p:nvPr/>
        </p:nvSpPr>
        <p:spPr>
          <a:xfrm>
            <a:off x="6164239" y="3085910"/>
            <a:ext cx="5568286" cy="154219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B </a:t>
            </a:r>
            <a:r>
              <a:rPr lang="zh-TW" altLang="en-US" sz="3200" dirty="0">
                <a:solidFill>
                  <a:schemeClr val="tx1"/>
                </a:solidFill>
              </a:rPr>
              <a:t>門徒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5678766-8FEF-A6DB-875F-069CE354BF66}"/>
              </a:ext>
            </a:extLst>
          </p:cNvPr>
          <p:cNvSpPr/>
          <p:nvPr/>
        </p:nvSpPr>
        <p:spPr>
          <a:xfrm>
            <a:off x="461748" y="4758520"/>
            <a:ext cx="5568286" cy="154219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C </a:t>
            </a:r>
            <a:r>
              <a:rPr lang="zh-TW" altLang="en-US" sz="3200" dirty="0">
                <a:solidFill>
                  <a:schemeClr val="tx1"/>
                </a:solidFill>
              </a:rPr>
              <a:t>新郎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E8A684C-90CB-9B6A-D3E7-31D697205007}"/>
              </a:ext>
            </a:extLst>
          </p:cNvPr>
          <p:cNvSpPr/>
          <p:nvPr/>
        </p:nvSpPr>
        <p:spPr>
          <a:xfrm>
            <a:off x="6164239" y="4758519"/>
            <a:ext cx="5568286" cy="154219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MO" sz="3200" dirty="0">
                <a:solidFill>
                  <a:schemeClr val="tx1"/>
                </a:solidFill>
              </a:rPr>
              <a:t>D </a:t>
            </a:r>
            <a:r>
              <a:rPr lang="zh-TW" altLang="en-US" sz="3200" dirty="0">
                <a:solidFill>
                  <a:schemeClr val="tx1"/>
                </a:solidFill>
              </a:rPr>
              <a:t>管筵席的</a:t>
            </a:r>
            <a:endParaRPr lang="zh-MO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04108-0CDA-3D2C-FB3A-8FDDB3BE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誰是神蹟的受益人</a:t>
            </a:r>
            <a:r>
              <a:rPr lang="en-US" altLang="zh-TW" dirty="0"/>
              <a:t>?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0B0CB2-F359-5C1F-BEE8-D00A6116E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9 </a:t>
            </a:r>
            <a:r>
              <a:rPr lang="zh-TW" altLang="zh-MO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管 筵 席 的 嘗 了 那 水 變 的 酒 ， 並 不 知 道 是 那 裡 來 的 ， 只 有 舀 水 的 用 人 知 道 。 管 筵 席 的 便 叫 新 郎 來 ，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10 </a:t>
            </a:r>
            <a:r>
              <a:rPr lang="zh-TW" altLang="zh-MO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對 他 說 ： 「 人 都 是 先 擺 上 好 酒 ， 等 客 喝 足 了 ， 才 擺 上 次 的 ， 你 倒 把 好 酒 留 到 如 今 ！ 」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MO" b="1" kern="100" baseline="300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11 </a:t>
            </a:r>
            <a:r>
              <a:rPr lang="zh-TW" altLang="zh-MO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這 是 耶 穌 所 行 的 頭 一 件 神 蹟 ， 是 在 加 利 利 的 迦 拿 行 的 ， 顯 出 他 的 榮 耀 來 ； </a:t>
            </a:r>
            <a:r>
              <a:rPr lang="zh-TW" altLang="zh-MO" sz="4400" b="1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他 的 門 徒 就 信 他 了 。</a:t>
            </a:r>
          </a:p>
          <a:p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10979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A0253F-B274-2C79-0642-D45C1E7D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惟有門徒，看出耶穌榮耀</a:t>
            </a:r>
            <a:endParaRPr lang="en-US" altLang="zh-T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8CF997-516D-B2E5-E4EB-804651F7A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同樣參與在神蹟之中，結果只有門徒看見耶穌的榮耀，就信他了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617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E8501-AB99-45E9-2E80-E85A71FF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破舊立新的耶穌</a:t>
            </a:r>
            <a:endParaRPr lang="zh-MO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8E1F67-20EA-2D32-75FB-D5F7CF914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6" y="1825625"/>
            <a:ext cx="11559654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6000" dirty="0"/>
              <a:t>突發意外，耶穌改變計劃</a:t>
            </a:r>
            <a:endParaRPr lang="en-US" altLang="zh-TW" sz="6000" dirty="0"/>
          </a:p>
          <a:p>
            <a:pPr marL="742950" indent="-742950">
              <a:buFont typeface="+mj-lt"/>
              <a:buAutoNum type="arabicPeriod"/>
            </a:pPr>
            <a:r>
              <a:rPr lang="zh-TW" altLang="en-US" sz="6000" dirty="0"/>
              <a:t>打破規條，耶穌立新律法</a:t>
            </a:r>
            <a:endParaRPr lang="en-US" altLang="zh-TW" sz="6000" dirty="0"/>
          </a:p>
          <a:p>
            <a:pPr marL="742950" indent="-742950">
              <a:buFont typeface="+mj-lt"/>
              <a:buAutoNum type="arabicPeriod"/>
            </a:pPr>
            <a:r>
              <a:rPr lang="zh-TW" altLang="en-US" sz="6000" dirty="0"/>
              <a:t>惟有門徒，看出耶穌榮耀</a:t>
            </a:r>
            <a:endParaRPr lang="en-US" altLang="zh-TW" sz="6000" dirty="0"/>
          </a:p>
          <a:p>
            <a:pPr marL="742950" indent="-742950">
              <a:buFont typeface="+mj-lt"/>
              <a:buAutoNum type="arabicPeriod"/>
            </a:pP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40226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A43C2-66E2-CD05-B28A-27A2D412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019540-BBC6-6340-56BF-2B690F080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2B0B0E-1EE7-C5CC-93D2-9E2DA71A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2" y="183159"/>
            <a:ext cx="12113645" cy="59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E67C3D-C1A3-AF6C-1226-0566E8F31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9D33F1-A5BA-896E-266C-4CB5F868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E70942-E1ED-33F9-2A74-DC26F5D9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7" y="234445"/>
            <a:ext cx="11999698" cy="60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824B2-2E75-EE8C-12CE-CA0439EA9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2660B5-FDAF-12C5-B53A-78C90FB38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FC4117-3825-C7B5-550B-EC95E7B98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8" y="204405"/>
            <a:ext cx="12071294" cy="59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0DC7F0-C6C4-1292-6CBC-0FC8F384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75CFFD-58CA-74A1-E609-FB6E501DE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799B05-BEA6-DC19-F2F3-12B5AE4D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5762"/>
            <a:ext cx="12154241" cy="609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AED06-1ADC-4823-9543-17D5AE8F0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946164-7A25-5FF8-F708-67681F4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A8B727-1A84-326D-4E4A-FED75A5EC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5" y="187920"/>
            <a:ext cx="11907080" cy="58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B983BC-50FE-1B01-56E0-8AA6C57E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D25623-4AA7-2809-46BD-7234E11D9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MO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AECE96-2D42-132E-5C5C-09D9A19B0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7" y="365124"/>
            <a:ext cx="11971698" cy="59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568</Words>
  <Application>Microsoft Office PowerPoint</Application>
  <PresentationFormat>自訂</PresentationFormat>
  <Paragraphs>103</Paragraphs>
  <Slides>36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Office Theme</vt:lpstr>
      <vt:lpstr>破舊立新的耶穌 約翰福音2:1-11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指標著什麼？</vt:lpstr>
      <vt:lpstr>本經文的疑難（一）</vt:lpstr>
      <vt:lpstr>PowerPoint 簡報</vt:lpstr>
      <vt:lpstr>本經文的疑難（二）</vt:lpstr>
      <vt:lpstr>PowerPoint 簡報</vt:lpstr>
      <vt:lpstr>提示</vt:lpstr>
      <vt:lpstr>PowerPoint 簡報</vt:lpstr>
      <vt:lpstr>PowerPoint 簡報</vt:lpstr>
      <vt:lpstr>本經文的疑難（三）</vt:lpstr>
      <vt:lpstr>時候還沒到</vt:lpstr>
      <vt:lpstr>約翰福音的時候</vt:lpstr>
      <vt:lpstr>突發意外，耶穌改變計劃</vt:lpstr>
      <vt:lpstr>為什麼要詳細描述石缸？</vt:lpstr>
      <vt:lpstr>六口水缸的用途</vt:lpstr>
      <vt:lpstr>PowerPoint 簡報</vt:lpstr>
      <vt:lpstr>PowerPoint 簡報</vt:lpstr>
      <vt:lpstr>640支-960支</vt:lpstr>
      <vt:lpstr>PowerPoint 簡報</vt:lpstr>
      <vt:lpstr>PowerPoint 簡報</vt:lpstr>
      <vt:lpstr>打破規條，耶穌立新律法</vt:lpstr>
      <vt:lpstr>PowerPoint 簡報</vt:lpstr>
      <vt:lpstr>誰是神蹟的受益人?</vt:lpstr>
      <vt:lpstr>惟有門徒，看出耶穌榮耀</vt:lpstr>
      <vt:lpstr>破舊立新的耶穌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破舊立新的耶穌 約翰福音2:1-11</dc:title>
  <dc:creator>迦祈 劉</dc:creator>
  <cp:lastModifiedBy>Andrew</cp:lastModifiedBy>
  <cp:revision>11</cp:revision>
  <dcterms:created xsi:type="dcterms:W3CDTF">2025-02-28T14:30:00Z</dcterms:created>
  <dcterms:modified xsi:type="dcterms:W3CDTF">2025-06-07T02:41:55Z</dcterms:modified>
</cp:coreProperties>
</file>