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8" r:id="rId3"/>
    <p:sldId id="294" r:id="rId4"/>
    <p:sldId id="295" r:id="rId5"/>
    <p:sldId id="261" r:id="rId6"/>
    <p:sldId id="267" r:id="rId7"/>
    <p:sldId id="293" r:id="rId8"/>
    <p:sldId id="265" r:id="rId9"/>
    <p:sldId id="283" r:id="rId10"/>
    <p:sldId id="270" r:id="rId11"/>
    <p:sldId id="272" r:id="rId12"/>
    <p:sldId id="286" r:id="rId13"/>
    <p:sldId id="262" r:id="rId14"/>
    <p:sldId id="287" r:id="rId15"/>
    <p:sldId id="264" r:id="rId16"/>
    <p:sldId id="259" r:id="rId17"/>
    <p:sldId id="291" r:id="rId18"/>
    <p:sldId id="289" r:id="rId19"/>
    <p:sldId id="282" r:id="rId20"/>
    <p:sldId id="290" r:id="rId21"/>
    <p:sldId id="279" r:id="rId22"/>
    <p:sldId id="280" r:id="rId23"/>
    <p:sldId id="481" r:id="rId24"/>
  </p:sldIdLst>
  <p:sldSz cx="12192000" cy="6858000"/>
  <p:notesSz cx="6797675" cy="987266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CC3300"/>
    <a:srgbClr val="0033CC"/>
    <a:srgbClr val="333300"/>
    <a:srgbClr val="336600"/>
    <a:srgbClr val="CCCCFF"/>
    <a:srgbClr val="000000"/>
    <a:srgbClr val="6600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72" autoAdjust="0"/>
    <p:restoredTop sz="94660"/>
  </p:normalViewPr>
  <p:slideViewPr>
    <p:cSldViewPr>
      <p:cViewPr varScale="1">
        <p:scale>
          <a:sx n="79" d="100"/>
          <a:sy n="79" d="100"/>
        </p:scale>
        <p:origin x="-108" y="-2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7D4FE-DC0A-48A7-BA09-3D85F0FD7F36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6899"/>
            <a:ext cx="2946400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376899"/>
            <a:ext cx="2946400" cy="49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975C-9A1D-4D3A-B81F-9DC186DC8F8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5DB60-BB81-4E90-BF5B-3F80773FC373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885C7-43E5-4842-8278-8D1A4530D84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346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85C7-43E5-4842-8278-8D1A4530D844}" type="slidenum">
              <a:rPr lang="zh-TW" altLang="en-US" smtClean="0"/>
              <a:pPr/>
              <a:t>7</a:t>
            </a:fld>
            <a:endParaRPr lang="zh-TW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85C7-43E5-4842-8278-8D1A4530D844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751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0866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708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013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6528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707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8883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8E39-1FF9-43C6-B7E9-A74C772BC42D}" type="datetimeFigureOut">
              <a:rPr lang="zh-TW" altLang="en-US" smtClean="0"/>
              <a:pPr/>
              <a:t>2025/2/25</a:t>
            </a:fld>
            <a:endParaRPr lang="en-US" altLang="zh-TW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04AF-7771-481E-965A-CEA5A5BE1C6D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1924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106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5257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259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5258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935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4096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3793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9903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4432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255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8062C-16DF-4CA2-8CCB-1DEDB33737D4}" type="datetimeFigureOut">
              <a:rPr lang="zh-TW" altLang="en-US" smtClean="0"/>
              <a:pPr/>
              <a:t>2025/2/25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89EB6-63BA-4BB5-BC1D-8A6AF6B700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933F2-2342-4789-812B-27CF4E6AE66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18441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.hk/url?sa=i&amp;rct=j&amp;q=&amp;esrc=s&amp;source=images&amp;cd=&amp;cad=rja&amp;uact=8&amp;ved=0CAcQjRxqFQoTCKi2id6V_cYCFYknlAoddCYNyQ&amp;url=http://www.bodymindsoulspirit.com/man-loses-pulse-for-45-minutes-wakes-up-with-incredible-vision-of-afterlife/&amp;ei=XB23VaiYFYnP0AT0zLTIDA&amp;psig=AFQjCNEisOdmViEOxgQrRO9EdCJtmw5mhg&amp;ust=143815025439476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oogle.com.hk/url?sa=i&amp;rct=j&amp;q=&amp;esrc=s&amp;source=images&amp;cd=&amp;cad=rja&amp;uact=8&amp;ved=0CAYQjB1qFQoTCKi2id6V_cYCFYknlAoddCYNyQ&amp;url=http://www.bodymindsoulspirit.com/man-loses-pulse-for-45-minutes-wakes-up-with-incredible-vision-of-afterlife/&amp;ei=XB23VaiYFYnP0AT0zLTIDA&amp;psig=AFQjCNEisOdmViEOxgQrRO9EdCJtmw5mhg&amp;ust=1438150254394760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m.hk/url?sa=i&amp;rct=j&amp;q=&amp;esrc=s&amp;source=images&amp;cd=&amp;cad=rja&amp;uact=8&amp;ved=0CAYQjB1qFQoTCJbXhbL5hscCFYIZlAodtfcFRQ&amp;url=http://dajia.qq.com/blog/272914017356282&amp;ei=0T28VdaqDIKz0AS175eoBA&amp;psig=AFQjCNEetRDEeX8r-6JijwG9ERiWmDdJdg&amp;ust=1438486300597482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hk/url?sa=i&amp;rct=j&amp;q=&amp;esrc=s&amp;source=images&amp;cd=&amp;cad=rja&amp;uact=8&amp;ved=0CAYQjB1qFQoTCNX1gOb5hscCFUEklAod5RIHmg&amp;url=http://mypaper.pchome.com.tw/abc1962&amp;ei=Pj68VdXeCsHI0ATlpZzQCQ&amp;psig=AFQjCNFUkmpkc-l0TxAbK75JKYUfRU9xBQ&amp;ust=1438486400165842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.hk/url?sa=i&amp;rct=j&amp;q=&amp;esrc=s&amp;source=images&amp;cd=&amp;cad=rja&amp;uact=8&amp;ved=0CAcQjRxqFQoTCLXp3rXbnccCFeXdpgodPP0NpQ&amp;url=http://blog.timesunion.com/opinion/spiritual-landscape-is-rapidly-changing/11552/bible-and-cross/&amp;ei=ZS3IVfWiNeW7mwW8-reoCg&amp;psig=AFQjCNEjiARsEaFUj9DZCg8Ao_VGKg_Elg&amp;ust=1439268579679767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oogle.com.hk/url?sa=i&amp;rct=j&amp;q=&amp;esrc=s&amp;source=images&amp;cd=&amp;cad=rja&amp;uact=8&amp;ved=0CAYQjB1qFQoTCPHmsszbnccCFeYdpgod-ZcO4w&amp;url=http://blog.timesunion.com/opinion/spiritual-landscape-is-rapidly-changing/11552/bible-and-cross/&amp;ei=lS3IVbHIF-a7mAX5r7qYDg&amp;psig=AFQjCNEjiARsEaFUj9DZCg8Ao_VGKg_Elg&amp;ust=1439268579679767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.hk/url?sa=i&amp;rct=j&amp;q=&amp;esrc=s&amp;source=images&amp;cd=&amp;cad=rja&amp;uact=8&amp;ved=0CAcQjRxqFQoTCLXp3rXbnccCFeXdpgodPP0NpQ&amp;url=http://blog.timesunion.com/opinion/spiritual-landscape-is-rapidly-changing/11552/bible-and-cross/&amp;ei=ZS3IVfWiNeW7mwW8-reoCg&amp;psig=AFQjCNEjiARsEaFUj9DZCg8Ao_VGKg_Elg&amp;ust=1439268579679767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oogle.com.hk/url?sa=i&amp;rct=j&amp;q=&amp;esrc=s&amp;source=images&amp;cd=&amp;cad=rja&amp;uact=8&amp;ved=0CAYQjB1qFQoTCPHmsszbnccCFeYdpgod-ZcO4w&amp;url=http://blog.timesunion.com/opinion/spiritual-landscape-is-rapidly-changing/11552/bible-and-cross/&amp;ei=lS3IVbHIF-a7mAX5r7qYDg&amp;psig=AFQjCNEjiARsEaFUj9DZCg8Ao_VGKg_Elg&amp;ust=143926857967976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m.hk/url?sa=i&amp;rct=j&amp;q=&amp;esrc=s&amp;source=images&amp;cd=&amp;cad=rja&amp;uact=8&amp;ved=0CAYQjB1qFQoTCObGgNexjscCFcumlAodAYsP9w&amp;url=http://courseimage.com/120340-three-crosses-on-calvary&amp;ei=XSTAVaakEMvN0gSBlr64Dw&amp;psig=AFQjCNE8smDt_B0dzFvpx88R41ySsW0EmA&amp;ust=1438741979541498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359696" y="188640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</a:rPr>
              <a:t>趁今生好好預備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pic>
        <p:nvPicPr>
          <p:cNvPr id="15366" name="Picture 6" descr="http://www.bodymindsoulspirit.com/wp-content/uploads/2014/10/affterlifer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1332807"/>
            <a:ext cx="11233248" cy="5141281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672115" y="6488668"/>
            <a:ext cx="2681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TW" sz="1600" u="sng" dirty="0">
                <a:hlinkClick r:id="rId4"/>
              </a:rPr>
              <a:t>www.bodymindsoulspirit.com</a:t>
            </a:r>
            <a:endParaRPr lang="zh-TW" altLang="en-US" sz="16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775520" y="5661248"/>
            <a:ext cx="4544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+mn-ea"/>
              </a:rPr>
              <a:t>路加福音 </a:t>
            </a:r>
            <a:r>
              <a:rPr lang="en-US" altLang="zh-CN" sz="4000" b="1" dirty="0">
                <a:solidFill>
                  <a:schemeClr val="bg1"/>
                </a:solidFill>
                <a:latin typeface="+mn-ea"/>
              </a:rPr>
              <a:t>16:19-31</a:t>
            </a:r>
            <a:endParaRPr lang="zh-HK" altLang="en-US" sz="40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999656" y="265585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</a:rPr>
              <a:t>比喻啟示的真理</a:t>
            </a:r>
            <a:endParaRPr lang="zh-TW" alt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51384" y="1412777"/>
            <a:ext cx="106571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sz="4400" b="1" dirty="0">
                <a:solidFill>
                  <a:srgbClr val="0033CC"/>
                </a:solidFill>
                <a:latin typeface="+mj-ea"/>
                <a:ea typeface="+mj-ea"/>
              </a:rPr>
              <a:t>死後有審判</a:t>
            </a:r>
            <a:endParaRPr lang="en-US" altLang="zh-CN" sz="4400" b="1" dirty="0">
              <a:solidFill>
                <a:srgbClr val="0033CC"/>
              </a:solidFill>
              <a:latin typeface="+mj-ea"/>
              <a:ea typeface="+mj-ea"/>
            </a:endParaRPr>
          </a:p>
          <a:p>
            <a:pPr marL="342900" indent="-342900"/>
            <a:r>
              <a:rPr lang="en-US" altLang="zh-TW" sz="1600" b="1" dirty="0">
                <a:latin typeface="+mj-ea"/>
                <a:ea typeface="+mj-ea"/>
              </a:rPr>
              <a:t>    </a:t>
            </a:r>
          </a:p>
          <a:p>
            <a:pPr marL="342900" indent="-342900"/>
            <a:r>
              <a:rPr lang="zh-TW" altLang="en-US" sz="4000" b="1" dirty="0">
                <a:latin typeface="+mj-ea"/>
                <a:ea typeface="+mj-ea"/>
              </a:rPr>
              <a:t>    </a:t>
            </a:r>
            <a:r>
              <a:rPr lang="zh-TW" altLang="en-US" sz="4000" b="1" dirty="0">
                <a:solidFill>
                  <a:srgbClr val="0033CC"/>
                </a:solidFill>
                <a:latin typeface="+mj-ea"/>
                <a:ea typeface="+mj-ea"/>
              </a:rPr>
              <a:t>希伯來書</a:t>
            </a:r>
            <a:r>
              <a:rPr lang="en-US" altLang="zh-TW" sz="4000" b="1" dirty="0">
                <a:solidFill>
                  <a:srgbClr val="0033CC"/>
                </a:solidFill>
                <a:latin typeface="+mj-ea"/>
                <a:ea typeface="+mj-ea"/>
              </a:rPr>
              <a:t> 9:27 : </a:t>
            </a:r>
            <a:r>
              <a:rPr lang="zh-TW" altLang="en-US" sz="4000" b="1" dirty="0">
                <a:latin typeface="+mj-ea"/>
                <a:ea typeface="+mj-ea"/>
              </a:rPr>
              <a:t>按著定命，人人都有一死，</a:t>
            </a:r>
            <a:endParaRPr lang="en-US" altLang="zh-TW" sz="4000" b="1" dirty="0">
              <a:latin typeface="+mj-ea"/>
              <a:ea typeface="+mj-ea"/>
            </a:endParaRPr>
          </a:p>
          <a:p>
            <a:pPr marL="342900" indent="-342900"/>
            <a:r>
              <a:rPr lang="en-US" altLang="zh-TW" sz="4000" b="1" dirty="0">
                <a:latin typeface="+mj-ea"/>
                <a:ea typeface="+mj-ea"/>
              </a:rPr>
              <a:t>   </a:t>
            </a:r>
            <a:r>
              <a:rPr lang="zh-TW" altLang="en-US" sz="4000" b="1" dirty="0">
                <a:latin typeface="+mj-ea"/>
                <a:ea typeface="+mj-ea"/>
              </a:rPr>
              <a:t> 死後且有審判。</a:t>
            </a:r>
            <a:endParaRPr lang="en-US" altLang="zh-CN" sz="4000" b="1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1384" y="3964343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0033CC"/>
                </a:solidFill>
                <a:latin typeface="+mn-ea"/>
              </a:rPr>
              <a:t>2.</a:t>
            </a:r>
            <a:r>
              <a:rPr lang="zh-CN" altLang="en-US" sz="4400" b="1" dirty="0">
                <a:solidFill>
                  <a:srgbClr val="0033CC"/>
                </a:solidFill>
                <a:latin typeface="+mn-ea"/>
              </a:rPr>
              <a:t>不能依靠宗教傳統得救</a:t>
            </a:r>
            <a:endParaRPr lang="zh-TW" altLang="en-US" sz="4400" dirty="0"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3392" y="4733784"/>
            <a:ext cx="10945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CN" altLang="en-US" sz="4000" b="1" dirty="0">
                <a:latin typeface="+mn-ea"/>
                <a:cs typeface="Times New Roman" panose="02020603050405020304" pitchFamily="18" charset="0"/>
              </a:rPr>
              <a:t>財主說：</a:t>
            </a:r>
            <a:r>
              <a:rPr lang="zh-TW" altLang="en-US" sz="4000" b="1" dirty="0">
                <a:latin typeface="+mn-ea"/>
                <a:cs typeface="Times New Roman" panose="02020603050405020304" pitchFamily="18" charset="0"/>
              </a:rPr>
              <a:t>我祖亞伯拉罕哪  </a:t>
            </a:r>
            <a:r>
              <a:rPr lang="en-US" altLang="zh-TW" sz="4000" b="1" dirty="0">
                <a:latin typeface="+mn-ea"/>
                <a:cs typeface="Times New Roman" panose="02020603050405020304" pitchFamily="18" charset="0"/>
              </a:rPr>
              <a:t>(Father Abraham) </a:t>
            </a:r>
            <a:r>
              <a:rPr lang="zh-TW" altLang="zh-TW" sz="4000" b="1" dirty="0">
                <a:latin typeface="+mn-ea"/>
                <a:cs typeface="Times New Roman" panose="02020603050405020304" pitchFamily="18" charset="0"/>
              </a:rPr>
              <a:t>，可憐我吧！</a:t>
            </a:r>
            <a:r>
              <a:rPr lang="zh-CN" altLang="en-US" sz="4000" b="1" dirty="0">
                <a:solidFill>
                  <a:srgbClr val="0033CC"/>
                </a:solidFill>
                <a:latin typeface="+mn-ea"/>
                <a:cs typeface="Times New Roman" panose="02020603050405020304" pitchFamily="18" charset="0"/>
              </a:rPr>
              <a:t>（</a:t>
            </a:r>
            <a:r>
              <a:rPr lang="en-US" altLang="zh-CN" sz="4000" b="1" dirty="0">
                <a:solidFill>
                  <a:srgbClr val="0033CC"/>
                </a:solidFill>
                <a:latin typeface="+mn-ea"/>
                <a:cs typeface="Times New Roman" panose="02020603050405020304" pitchFamily="18" charset="0"/>
              </a:rPr>
              <a:t>V24)</a:t>
            </a:r>
            <a:endParaRPr lang="zh-TW" altLang="en-US" sz="4000" b="1" dirty="0">
              <a:solidFill>
                <a:srgbClr val="0033CC"/>
              </a:solidFill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503712" y="201414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</a:rPr>
              <a:t>比喻啟示的真理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1384" y="1340768"/>
            <a:ext cx="11089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sz="4400" b="1" dirty="0">
                <a:solidFill>
                  <a:srgbClr val="0033CC"/>
                </a:solidFill>
                <a:latin typeface="+mn-ea"/>
              </a:rPr>
              <a:t>3. </a:t>
            </a:r>
            <a:r>
              <a:rPr lang="zh-CN" altLang="en-US" sz="4400" b="1" dirty="0">
                <a:solidFill>
                  <a:srgbClr val="0033CC"/>
                </a:solidFill>
                <a:latin typeface="+mn-ea"/>
              </a:rPr>
              <a:t>天堂和地獄都是永遠的（不會有改變）</a:t>
            </a:r>
            <a:endParaRPr lang="en-US" altLang="zh-CN" sz="4400" b="1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99456" y="2204864"/>
            <a:ext cx="103691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王又要向那左邊的說：</a:t>
            </a:r>
            <a:r>
              <a:rPr lang="en-US" altLang="zh-TW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『</a:t>
            </a:r>
            <a:r>
              <a:rPr lang="zh-TW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你們這被咒詛的人，離開我！進入那為魔鬼和他的使者所預備的永火裏去！</a:t>
            </a:r>
            <a:r>
              <a:rPr lang="en-US" altLang="zh-TW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TW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這些人要往</a:t>
            </a:r>
            <a:r>
              <a:rPr lang="zh-TW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永刑</a:t>
            </a:r>
            <a:r>
              <a:rPr lang="zh-TW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裏去；那些義人要往</a:t>
            </a:r>
            <a:r>
              <a:rPr lang="zh-TW" altLang="en-US" sz="4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永生</a:t>
            </a:r>
            <a:r>
              <a:rPr lang="zh-TW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裏去</a:t>
            </a:r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zh-TW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」</a:t>
            </a:r>
            <a:r>
              <a:rPr lang="en-US" altLang="zh-TW" sz="40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zh-CN" altLang="en-US" sz="40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馬太 </a:t>
            </a:r>
            <a:r>
              <a:rPr lang="en-US" altLang="zh-CN" sz="40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25:41</a:t>
            </a:r>
            <a:r>
              <a:rPr lang="zh-CN" altLang="en-US" sz="40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lang="en-US" altLang="zh-CN" sz="40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46</a:t>
            </a:r>
            <a:r>
              <a:rPr lang="zh-CN" altLang="en-US" sz="40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zh-HK" altLang="en-US" sz="4000" b="1" dirty="0">
              <a:solidFill>
                <a:srgbClr val="0033CC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1384" y="5085184"/>
            <a:ext cx="55627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zh-CN" sz="4400" b="1" dirty="0">
                <a:solidFill>
                  <a:srgbClr val="0033CC"/>
                </a:solidFill>
                <a:latin typeface="+mn-ea"/>
              </a:rPr>
              <a:t>4. </a:t>
            </a:r>
            <a:r>
              <a:rPr lang="zh-CN" altLang="en-US" sz="4400" b="1" dirty="0">
                <a:solidFill>
                  <a:srgbClr val="0033CC"/>
                </a:solidFill>
                <a:latin typeface="+mn-ea"/>
              </a:rPr>
              <a:t>財主犯了什麼罪？</a:t>
            </a:r>
            <a:endParaRPr lang="en-US" altLang="zh-CN" sz="4400" b="1" dirty="0">
              <a:solidFill>
                <a:srgbClr val="0033CC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623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75520" y="332657"/>
            <a:ext cx="59046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</a:rPr>
              <a:t>財主的罪：</a:t>
            </a:r>
            <a:endParaRPr lang="en-US" altLang="zh-CN" sz="54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rgbClr val="FF0000"/>
              </a:solidFill>
            </a:endParaRPr>
          </a:p>
          <a:p>
            <a:pPr marL="914400" indent="-914400">
              <a:buFont typeface="+mj-lt"/>
              <a:buAutoNum type="arabicPeriod"/>
            </a:pPr>
            <a:r>
              <a:rPr lang="zh-CN" altLang="en-US" sz="4400" b="1" dirty="0">
                <a:solidFill>
                  <a:srgbClr val="0033CC"/>
                </a:solidFill>
              </a:rPr>
              <a:t>不遵從神的話</a:t>
            </a:r>
            <a:endParaRPr lang="en-US" altLang="zh-CN" sz="4400" b="1" dirty="0">
              <a:solidFill>
                <a:srgbClr val="0033CC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75520" y="2348880"/>
            <a:ext cx="97930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（財主說：）</a:t>
            </a:r>
            <a:r>
              <a:rPr lang="zh-TW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我祖啊，那麼求你差遣拉撒路到我家裡去，因為我有五個兄弟，他可以警告他們，免得他們也到這受苦的地方來。亞伯拉罕說：他們有摩西和先知可以聽從。</a:t>
            </a:r>
            <a:r>
              <a:rPr lang="zh-CN" altLang="en-US" sz="44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（路加</a:t>
            </a:r>
            <a:r>
              <a:rPr lang="en-US" altLang="zh-CN" sz="44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16:27-29)</a:t>
            </a:r>
            <a:endParaRPr lang="zh-HK" altLang="en-US" sz="4400" b="1" dirty="0">
              <a:solidFill>
                <a:srgbClr val="0033CC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991544" y="6488668"/>
            <a:ext cx="1396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TW" u="sng" dirty="0">
                <a:hlinkClick r:id="rId2"/>
              </a:rPr>
              <a:t>dajia.qq.com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775520" y="116632"/>
            <a:ext cx="59046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</a:rPr>
              <a:t>財主的罪：</a:t>
            </a:r>
            <a:endParaRPr lang="en-US" altLang="zh-CN" sz="60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rgbClr val="FF0000"/>
              </a:solidFill>
            </a:endParaRPr>
          </a:p>
          <a:p>
            <a:pPr marL="914400" indent="-914400">
              <a:buFont typeface="+mj-lt"/>
              <a:buAutoNum type="arabicPeriod"/>
            </a:pPr>
            <a:r>
              <a:rPr lang="zh-CN" altLang="en-US" sz="4800" b="1" dirty="0">
                <a:solidFill>
                  <a:srgbClr val="0033CC"/>
                </a:solidFill>
              </a:rPr>
              <a:t>不遵從神的話</a:t>
            </a:r>
            <a:endParaRPr lang="en-US" altLang="zh-CN" sz="4800" b="1" dirty="0">
              <a:solidFill>
                <a:srgbClr val="0033CC"/>
              </a:solidFill>
            </a:endParaRPr>
          </a:p>
          <a:p>
            <a:pPr marL="914400" indent="-914400">
              <a:buFont typeface="+mj-lt"/>
              <a:buAutoNum type="arabicPeriod"/>
            </a:pPr>
            <a:r>
              <a:rPr lang="zh-CN" altLang="en-US" sz="4800" b="1" dirty="0">
                <a:solidFill>
                  <a:srgbClr val="0033CC"/>
                </a:solidFill>
              </a:rPr>
              <a:t>沒看到拉撒路</a:t>
            </a:r>
            <a:endParaRPr lang="zh-TW" altLang="en-US" sz="4800" b="1" dirty="0">
              <a:solidFill>
                <a:srgbClr val="0033CC"/>
              </a:solidFill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808" y="3075492"/>
            <a:ext cx="5156856" cy="35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文字方塊 6"/>
          <p:cNvSpPr txBox="1"/>
          <p:nvPr/>
        </p:nvSpPr>
        <p:spPr>
          <a:xfrm>
            <a:off x="1801145" y="3501008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你看到她嗎？</a:t>
            </a:r>
            <a:endParaRPr lang="zh-TW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mypaper.pchome.com.tw/show/article/abc1962/A13055764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1412776"/>
            <a:ext cx="7344816" cy="4902664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524000" y="6488668"/>
            <a:ext cx="2570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TW" u="sng" dirty="0">
                <a:hlinkClick r:id="rId3"/>
              </a:rPr>
              <a:t>mypaper.pchome.com.tw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135560" y="260649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</a:rPr>
              <a:t>你看到他嗎？</a:t>
            </a:r>
            <a:endParaRPr lang="zh-TW" alt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28269" y="188641"/>
            <a:ext cx="6446253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Blowing In The Wind  </a:t>
            </a:r>
          </a:p>
          <a:p>
            <a:pPr algn="ctr"/>
            <a:r>
              <a:rPr lang="en-US" altLang="zh-TW" sz="4000" b="1" dirty="0"/>
              <a:t>Bob Dylan  (1962)</a:t>
            </a:r>
            <a:endParaRPr lang="zh-TW" altLang="en-US" sz="4000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51384" y="2132856"/>
            <a:ext cx="676875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b="1" dirty="0">
                <a:solidFill>
                  <a:srgbClr val="0033CC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…H</a:t>
            </a:r>
            <a:r>
              <a:rPr kumimoji="1" lang="zh-TW" altLang="zh-TW" sz="4000" b="1" dirty="0">
                <a:solidFill>
                  <a:srgbClr val="0033CC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ow many times must a man look up</a:t>
            </a:r>
            <a:br>
              <a:rPr kumimoji="1" lang="zh-TW" altLang="zh-TW" sz="4000" b="1" dirty="0">
                <a:solidFill>
                  <a:srgbClr val="0033CC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</a:br>
            <a:r>
              <a:rPr kumimoji="1" lang="zh-TW" altLang="zh-TW" sz="4000" b="1" dirty="0">
                <a:solidFill>
                  <a:srgbClr val="0033CC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Before he can see the sky ?</a:t>
            </a:r>
            <a:br>
              <a:rPr kumimoji="1" lang="zh-TW" altLang="zh-TW" sz="4000" b="1" dirty="0">
                <a:solidFill>
                  <a:srgbClr val="0033CC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</a:br>
            <a:r>
              <a:rPr kumimoji="1" lang="en-US" altLang="zh-TW" sz="4000" b="1" dirty="0">
                <a:solidFill>
                  <a:srgbClr val="0033CC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H</a:t>
            </a:r>
            <a:r>
              <a:rPr kumimoji="1" lang="zh-TW" altLang="zh-TW" sz="4000" b="1" dirty="0">
                <a:solidFill>
                  <a:srgbClr val="0033CC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ow many ears must one man have</a:t>
            </a:r>
            <a:br>
              <a:rPr kumimoji="1" lang="zh-TW" altLang="zh-TW" sz="4000" b="1" dirty="0">
                <a:solidFill>
                  <a:srgbClr val="0033CC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</a:br>
            <a:r>
              <a:rPr kumimoji="1" lang="zh-TW" altLang="zh-TW" sz="4000" b="1" dirty="0">
                <a:solidFill>
                  <a:srgbClr val="0033CC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Before he can hear people cry ?</a:t>
            </a:r>
            <a:r>
              <a:rPr kumimoji="1" lang="en-US" altLang="zh-TW" sz="4000" b="1" dirty="0">
                <a:solidFill>
                  <a:srgbClr val="0033CC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  <a:endParaRPr kumimoji="1" lang="zh-TW" altLang="zh-TW" sz="4000" b="1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4232" y="2132856"/>
            <a:ext cx="2793358" cy="427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6456040" y="6519446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err="1"/>
              <a:t>wikipedia</a:t>
            </a:r>
            <a:endParaRPr lang="zh-TW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eter, Paul and Mary - Blowing in the Wind 1'52-2'40">
            <a:hlinkClick r:id="" action="ppaction://media"/>
            <a:extLst>
              <a:ext uri="{FF2B5EF4-FFF2-40B4-BE49-F238E27FC236}">
                <a16:creationId xmlns:a16="http://schemas.microsoft.com/office/drawing/2014/main" xmlns="" id="{B4E75B13-9553-0A0A-EAB0-274F99C96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7568" y="332656"/>
            <a:ext cx="8064896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287688" y="188640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</a:rPr>
              <a:t>比喻啟示的真理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79376" y="1268760"/>
            <a:ext cx="68407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CN" altLang="en-US" sz="4400" b="1" dirty="0">
                <a:solidFill>
                  <a:srgbClr val="0033CC"/>
                </a:solidFill>
                <a:latin typeface="+mj-ea"/>
                <a:ea typeface="+mj-ea"/>
              </a:rPr>
              <a:t>死後有審判</a:t>
            </a:r>
            <a:endParaRPr lang="en-US" altLang="zh-CN" sz="4400" b="1" dirty="0">
              <a:solidFill>
                <a:srgbClr val="0033CC"/>
              </a:solidFill>
              <a:latin typeface="+mj-ea"/>
              <a:ea typeface="+mj-ea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400" b="1" dirty="0">
                <a:solidFill>
                  <a:srgbClr val="0033CC"/>
                </a:solidFill>
                <a:latin typeface="+mj-ea"/>
                <a:ea typeface="+mj-ea"/>
              </a:rPr>
              <a:t>不能依靠宗教傳統得救</a:t>
            </a:r>
            <a:endParaRPr lang="en-US" altLang="zh-TW" sz="4400" b="1" dirty="0">
              <a:solidFill>
                <a:srgbClr val="0033CC"/>
              </a:solidFill>
              <a:latin typeface="+mj-ea"/>
              <a:ea typeface="+mj-ea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400" b="1" dirty="0">
                <a:solidFill>
                  <a:srgbClr val="0033CC"/>
                </a:solidFill>
                <a:latin typeface="+mj-ea"/>
                <a:ea typeface="+mj-ea"/>
              </a:rPr>
              <a:t>天堂和地獄都是永遠的</a:t>
            </a:r>
            <a:endParaRPr lang="en-US" altLang="zh-TW" sz="4400" b="1" dirty="0">
              <a:solidFill>
                <a:srgbClr val="0033CC"/>
              </a:solidFill>
              <a:latin typeface="+mj-ea"/>
              <a:ea typeface="+mj-ea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400" b="1" dirty="0">
                <a:solidFill>
                  <a:srgbClr val="0033CC"/>
                </a:solidFill>
                <a:latin typeface="+mj-ea"/>
                <a:ea typeface="+mj-ea"/>
              </a:rPr>
              <a:t>財主犯了什麼罪？</a:t>
            </a:r>
            <a:endParaRPr lang="en-US" altLang="zh-TW" sz="4400" b="1" dirty="0">
              <a:solidFill>
                <a:srgbClr val="0033CC"/>
              </a:solidFill>
              <a:latin typeface="+mj-ea"/>
              <a:ea typeface="+mj-ea"/>
            </a:endParaRPr>
          </a:p>
          <a:p>
            <a:pPr marL="1485900" lvl="2" indent="-571500">
              <a:buFont typeface="Wingdings" panose="05000000000000000000" pitchFamily="2" charset="2"/>
              <a:buChar char="Ø"/>
            </a:pPr>
            <a:r>
              <a:rPr lang="zh-TW" altLang="en-US" sz="4000" b="1" dirty="0">
                <a:solidFill>
                  <a:srgbClr val="0033CC"/>
                </a:solidFill>
                <a:latin typeface="+mj-ea"/>
                <a:ea typeface="+mj-ea"/>
              </a:rPr>
              <a:t>不遵從神的話</a:t>
            </a:r>
          </a:p>
          <a:p>
            <a:pPr marL="1485900" lvl="2" indent="-571500">
              <a:buFont typeface="Wingdings" panose="05000000000000000000" pitchFamily="2" charset="2"/>
              <a:buChar char="Ø"/>
            </a:pPr>
            <a:r>
              <a:rPr lang="zh-TW" altLang="en-US" sz="4000" b="1" dirty="0">
                <a:solidFill>
                  <a:srgbClr val="0033CC"/>
                </a:solidFill>
                <a:latin typeface="+mj-ea"/>
                <a:ea typeface="+mj-ea"/>
              </a:rPr>
              <a:t>沒看到拉撒路</a:t>
            </a:r>
            <a:r>
              <a:rPr lang="en-US" altLang="zh-TW" sz="4000" b="1" dirty="0">
                <a:latin typeface="+mj-ea"/>
                <a:ea typeface="+mj-ea"/>
              </a:rPr>
              <a:t>  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268760"/>
            <a:ext cx="3460443" cy="50969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832304" y="6376888"/>
            <a:ext cx="13992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1400" dirty="0"/>
              <a:t>istockphoto.com</a:t>
            </a:r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591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19336" y="2420888"/>
            <a:ext cx="576064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0" indent="-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zh-CN" altLang="en-US" sz="4400" b="1" dirty="0">
                <a:solidFill>
                  <a:srgbClr val="0033CC"/>
                </a:solidFill>
                <a:latin typeface="+mn-ea"/>
                <a:cs typeface="Times New Roman" pitchFamily="18" charset="0"/>
              </a:rPr>
              <a:t>趁今生為來世打算</a:t>
            </a:r>
            <a:endParaRPr kumimoji="1" lang="zh-TW" altLang="en-US" sz="4400" b="1" dirty="0">
              <a:latin typeface="+mn-ea"/>
              <a:cs typeface="新細明體" pitchFamily="18" charset="-120"/>
            </a:endParaRPr>
          </a:p>
          <a:p>
            <a:pPr marL="914400" indent="-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zh-CN" altLang="en-US" sz="4400" b="1" dirty="0">
                <a:solidFill>
                  <a:srgbClr val="0033CC"/>
                </a:solidFill>
                <a:latin typeface="+mn-ea"/>
                <a:cs typeface="Times New Roman" pitchFamily="18" charset="0"/>
              </a:rPr>
              <a:t>地獄是可以避免的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495600" y="188640"/>
            <a:ext cx="56166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+mn-ea"/>
              </a:rPr>
              <a:t>應用</a:t>
            </a:r>
            <a:endParaRPr lang="en-US" altLang="zh-CN" sz="5400" b="1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sz="4800" b="1" dirty="0">
                <a:latin typeface="+mn-ea"/>
              </a:rPr>
              <a:t>（路加 </a:t>
            </a:r>
            <a:r>
              <a:rPr lang="en-US" altLang="zh-CN" sz="4800" b="1" dirty="0">
                <a:latin typeface="+mn-ea"/>
              </a:rPr>
              <a:t>16:19-31)</a:t>
            </a:r>
            <a:endParaRPr lang="zh-TW" altLang="en-US" sz="4800" b="1" dirty="0">
              <a:latin typeface="+mn-ea"/>
            </a:endParaRPr>
          </a:p>
        </p:txBody>
      </p:sp>
      <p:pic>
        <p:nvPicPr>
          <p:cNvPr id="3074" name="Picture 2" descr="http://blog.timesunion.com/opinion/files/2011/05/0519_WVrelig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090" y="2420888"/>
            <a:ext cx="3626704" cy="409855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4943872" y="6519446"/>
            <a:ext cx="1938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TW" sz="1600" u="sng" dirty="0">
                <a:hlinkClick r:id="rId4"/>
              </a:rPr>
              <a:t>blog.timesunion.com</a:t>
            </a:r>
            <a:endParaRPr lang="zh-TW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9376" y="260648"/>
            <a:ext cx="110892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哥林多前書 </a:t>
            </a:r>
            <a:r>
              <a:rPr lang="en-US" altLang="zh-TW" sz="4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TW" altLang="en-US" sz="4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TW" sz="4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14-22</a:t>
            </a:r>
            <a:r>
              <a:rPr lang="en-US" altLang="zh-CN" sz="4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+mn-ea"/>
              </a:rPr>
              <a:t> </a:t>
            </a:r>
          </a:p>
          <a:p>
            <a:r>
              <a:rPr lang="zh-TW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若基督沒有復活，我們所傳的便是枉然</a:t>
            </a:r>
            <a:r>
              <a:rPr lang="en-US" altLang="zh-TW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TW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但基督已經從死裏復活，成為睡了之人初熟的果子。死既是因一人而來，死人復活也是因一人而來</a:t>
            </a:r>
            <a:r>
              <a:rPr lang="zh-CN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r>
              <a:rPr lang="zh-TW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在亞當裏眾人都死了；照樣，在基督裏眾人也都要復活。 </a:t>
            </a:r>
            <a:endParaRPr lang="zh-TW" altLang="en-US" sz="4400" b="1" dirty="0">
              <a:solidFill>
                <a:srgbClr val="0033CC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97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07368" y="260648"/>
            <a:ext cx="6624736" cy="548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4400" b="1" dirty="0">
                <a:solidFill>
                  <a:srgbClr val="0033CC"/>
                </a:solidFill>
                <a:latin typeface="SimSun" pitchFamily="2" charset="-122"/>
                <a:ea typeface="SimSun" pitchFamily="2" charset="-122"/>
                <a:cs typeface="Arial" pitchFamily="34" charset="0"/>
              </a:rPr>
              <a:t>V19-21:</a:t>
            </a:r>
            <a:r>
              <a:rPr kumimoji="1" lang="en-US" altLang="zh-CN" sz="4400" dirty="0">
                <a:solidFill>
                  <a:srgbClr val="0033CC"/>
                </a:solidFill>
                <a:latin typeface="SimSun" pitchFamily="2" charset="-122"/>
                <a:ea typeface="SimSun" pitchFamily="2" charset="-122"/>
                <a:cs typeface="Arial" pitchFamily="34" charset="0"/>
              </a:rPr>
              <a:t> </a:t>
            </a:r>
            <a:r>
              <a:rPr kumimoji="1" lang="zh-TW" altLang="en-US" sz="4400" b="1" dirty="0">
                <a:latin typeface="SimSun" pitchFamily="2" charset="-122"/>
                <a:ea typeface="SimSun" pitchFamily="2" charset="-122"/>
                <a:cs typeface="Arial" pitchFamily="34" charset="0"/>
              </a:rPr>
              <a:t>有一個財主穿著紫色袍和細麻布衣服，天天奢華宴樂。又有一個討飯的，名叫拉撒路，渾身生瘡，被人放在財主門口，要得財主桌子上掉下來的零碎充飢，並且狗來舔他的瘡。 </a:t>
            </a:r>
            <a:endParaRPr kumimoji="1" lang="zh-CN" altLang="en-US" sz="4400" b="1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4" name="Picture 2" descr="rich man and laza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34" y="404664"/>
            <a:ext cx="431777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264352" y="6453336"/>
            <a:ext cx="2045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 dirty="0"/>
              <a:t>brucegerencser.net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784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384" y="260648"/>
            <a:ext cx="1108923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+mn-ea"/>
              </a:rPr>
              <a:t>約翰福音 </a:t>
            </a:r>
            <a:r>
              <a:rPr lang="en-US" altLang="zh-CN" sz="4800" b="1" dirty="0">
                <a:solidFill>
                  <a:srgbClr val="FF0000"/>
                </a:solidFill>
                <a:latin typeface="+mn-ea"/>
              </a:rPr>
              <a:t>3:16-19 </a:t>
            </a:r>
          </a:p>
          <a:p>
            <a:endParaRPr lang="en-US" altLang="zh-CN" sz="16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4200" b="1" dirty="0">
                <a:solidFill>
                  <a:srgbClr val="0033CC"/>
                </a:solidFill>
                <a:latin typeface="+mn-ea"/>
              </a:rPr>
              <a:t>（耶穌說</a:t>
            </a:r>
            <a:r>
              <a:rPr lang="en-US" altLang="zh-CN" sz="4200" b="1" dirty="0">
                <a:solidFill>
                  <a:srgbClr val="0033CC"/>
                </a:solidFill>
                <a:latin typeface="+mn-ea"/>
              </a:rPr>
              <a:t>:</a:t>
            </a:r>
            <a:r>
              <a:rPr lang="zh-CN" altLang="en-US" sz="4200" b="1" dirty="0">
                <a:solidFill>
                  <a:srgbClr val="0033CC"/>
                </a:solidFill>
                <a:latin typeface="+mn-ea"/>
              </a:rPr>
              <a:t>）</a:t>
            </a:r>
            <a:r>
              <a:rPr lang="zh-TW" altLang="en-US" sz="4200" b="1" dirty="0">
                <a:latin typeface="SimSun" panose="02010600030101010101" pitchFamily="2" charset="-122"/>
                <a:ea typeface="SimSun" panose="02010600030101010101" pitchFamily="2" charset="-122"/>
              </a:rPr>
              <a:t>神愛世人，甚至將他的獨生子賜給他們，叫一切信他的，不致滅亡，反得永生。因為神差他的兒子降世，不是要定世人的罪，乃是要叫世人因他得救。信他的人，不被定罪；不信的人，罪已經定了，因為他不信神獨生子的名。光來到世間，世人因自己的行為是惡的，不愛光，倒愛黑暗，定他們的罪就是在此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23392" y="2298779"/>
            <a:ext cx="583264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0" indent="-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zh-CN" altLang="en-US" sz="4400" b="1" dirty="0">
                <a:solidFill>
                  <a:srgbClr val="0033CC"/>
                </a:solidFill>
                <a:latin typeface="SimSun" pitchFamily="2" charset="-122"/>
                <a:ea typeface="SimSun" pitchFamily="2" charset="-122"/>
                <a:cs typeface="Times New Roman" pitchFamily="18" charset="0"/>
              </a:rPr>
              <a:t>趁今生為來世打算</a:t>
            </a:r>
            <a:endParaRPr kumimoji="1" lang="zh-TW" altLang="en-US" sz="4400" b="1" dirty="0">
              <a:latin typeface="SimSun" panose="02010600030101010101" pitchFamily="2" charset="-122"/>
              <a:ea typeface="SimSun" panose="02010600030101010101" pitchFamily="2" charset="-122"/>
              <a:cs typeface="新細明體" pitchFamily="18" charset="-120"/>
            </a:endParaRPr>
          </a:p>
          <a:p>
            <a:pPr marL="914400" indent="-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zh-CN" altLang="en-US" sz="4400" b="1" dirty="0">
                <a:solidFill>
                  <a:srgbClr val="0033CC"/>
                </a:solidFill>
                <a:latin typeface="SimSun" pitchFamily="2" charset="-122"/>
                <a:ea typeface="SimSun" pitchFamily="2" charset="-122"/>
                <a:cs typeface="Times New Roman" pitchFamily="18" charset="0"/>
              </a:rPr>
              <a:t>地獄是可以避免的</a:t>
            </a:r>
          </a:p>
          <a:p>
            <a:pPr marL="914400" indent="-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zh-CN" altLang="en-US" sz="4400" b="1" dirty="0">
                <a:solidFill>
                  <a:srgbClr val="0033CC"/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  <a:latin typeface="SimSun" pitchFamily="2" charset="-122"/>
                <a:ea typeface="SimSun" pitchFamily="2" charset="-122"/>
                <a:cs typeface="Times New Roman" pitchFamily="18" charset="0"/>
              </a:rPr>
              <a:t>把握機會傳福音</a:t>
            </a:r>
            <a:r>
              <a:rPr kumimoji="1" lang="zh-TW" altLang="en-US" sz="4400" b="1" dirty="0">
                <a:effectLst>
                  <a:outerShdw blurRad="50800" dist="50800" dir="5400000" algn="ctr" rotWithShape="0">
                    <a:srgbClr val="FFFF00"/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新細明體" pitchFamily="18" charset="-120"/>
              </a:rPr>
              <a:t> 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135560" y="108845"/>
            <a:ext cx="66967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+mn-ea"/>
              </a:rPr>
              <a:t>應用</a:t>
            </a:r>
            <a:endParaRPr lang="en-US" altLang="zh-CN" sz="5400" b="1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sz="4800" b="1" dirty="0">
                <a:latin typeface="+mn-ea"/>
              </a:rPr>
              <a:t>（路加 </a:t>
            </a:r>
            <a:r>
              <a:rPr lang="en-US" altLang="zh-CN" sz="4800" b="1" dirty="0">
                <a:latin typeface="+mn-ea"/>
              </a:rPr>
              <a:t>16:19-31)</a:t>
            </a:r>
            <a:endParaRPr lang="zh-TW" altLang="en-US" sz="4800" b="1" dirty="0">
              <a:latin typeface="+mn-ea"/>
            </a:endParaRPr>
          </a:p>
        </p:txBody>
      </p:sp>
      <p:pic>
        <p:nvPicPr>
          <p:cNvPr id="3074" name="Picture 2" descr="http://blog.timesunion.com/opinion/files/2011/05/0519_WVrelig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1348" y="2298779"/>
            <a:ext cx="3240360" cy="366194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8112224" y="6488668"/>
            <a:ext cx="1938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TW" sz="1600" u="sng" dirty="0">
                <a:hlinkClick r:id="rId4"/>
              </a:rPr>
              <a:t>blog.timesunion.com</a:t>
            </a:r>
            <a:endParaRPr lang="zh-TW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aiwan Photos, Download The BEST Free Taiwan Stock Photos &amp; H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C:\Users\nicol\AppData\Local\Microsoft\Windows\INetCache\Content.Word\WhatsApp 圖片 2023-10-18 09.03.20_64a29db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513948"/>
            <a:ext cx="2520280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703512" y="4774392"/>
            <a:ext cx="8504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不求安身養命，不計風雨陰晴；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手握福音旗幟，萬里荊途遠征。</a:t>
            </a:r>
            <a:endParaRPr kumimoji="0" lang="zh-HK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3512" y="116633"/>
            <a:ext cx="2528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pexels.com/search/</a:t>
            </a:r>
            <a:r>
              <a:rPr kumimoji="0" lang="en-US" altLang="zh-H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taiwan</a:t>
            </a:r>
            <a:endParaRPr kumimoji="0" lang="zh-HK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97378" y="476672"/>
            <a:ext cx="6768752" cy="480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4400" b="1" dirty="0">
                <a:solidFill>
                  <a:srgbClr val="0033CC"/>
                </a:solidFill>
                <a:latin typeface="SimSun" pitchFamily="2" charset="-122"/>
                <a:ea typeface="SimSun" pitchFamily="2" charset="-122"/>
                <a:cs typeface="Arial" pitchFamily="34" charset="0"/>
              </a:rPr>
              <a:t>V22-23:</a:t>
            </a:r>
            <a:r>
              <a:rPr kumimoji="1" lang="zh-TW" altLang="en-US" sz="4400" b="1" dirty="0">
                <a:latin typeface="SimSun" pitchFamily="2" charset="-122"/>
                <a:ea typeface="SimSun" pitchFamily="2" charset="-122"/>
                <a:cs typeface="Arial" pitchFamily="34" charset="0"/>
              </a:rPr>
              <a:t>後來那討飯的死了，被天使帶去放在亞伯拉罕的懷裏。財主也死了，並且埋葬了。他在陰間受痛苦，舉目遠遠地望見亞伯拉罕，又望見拉撒路在他懷裏，</a:t>
            </a:r>
            <a:endParaRPr kumimoji="1" lang="zh-CN" altLang="en-US" sz="4400" b="1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6" name="Picture 2" descr="https://wwyeshua.files.wordpress.com/2017/07/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20" y="548680"/>
            <a:ext cx="3618402" cy="410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78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135561" y="2492896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65901" y="1932751"/>
            <a:ext cx="1015663" cy="213616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b="1" dirty="0"/>
              <a:t>人離世</a:t>
            </a:r>
            <a:endParaRPr lang="zh-TW" altLang="en-US" sz="5400" b="1" dirty="0"/>
          </a:p>
        </p:txBody>
      </p:sp>
      <p:sp>
        <p:nvSpPr>
          <p:cNvPr id="7" name="向右箭號 6"/>
          <p:cNvSpPr/>
          <p:nvPr/>
        </p:nvSpPr>
        <p:spPr>
          <a:xfrm rot="19685119">
            <a:off x="2627692" y="2272737"/>
            <a:ext cx="1136819" cy="4403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 rot="1790249">
            <a:off x="2575465" y="3894590"/>
            <a:ext cx="11364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007768" y="980728"/>
            <a:ext cx="1800200" cy="16561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3971764" y="4124841"/>
            <a:ext cx="1800200" cy="172819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400" dirty="0">
              <a:solidFill>
                <a:srgbClr val="FFFF00"/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 rot="350224">
            <a:off x="6144403" y="4885265"/>
            <a:ext cx="811941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 rot="20839310">
            <a:off x="6165191" y="1321014"/>
            <a:ext cx="1270098" cy="4781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7752184" y="476672"/>
            <a:ext cx="2159361" cy="20162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8221115" y="4552019"/>
            <a:ext cx="1872208" cy="1800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079776" y="1340768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0033CC"/>
                </a:solidFill>
              </a:rPr>
              <a:t>樂園</a:t>
            </a:r>
            <a:endParaRPr lang="zh-TW" altLang="en-US" sz="5400" b="1" dirty="0">
              <a:solidFill>
                <a:srgbClr val="0033CC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988965" y="96143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0033CC"/>
                </a:solidFill>
              </a:rPr>
              <a:t>天堂</a:t>
            </a:r>
            <a:endParaRPr lang="zh-TW" altLang="en-US" sz="5400" b="1" dirty="0">
              <a:solidFill>
                <a:srgbClr val="0033CC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115780" y="451611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FF00"/>
                </a:solidFill>
              </a:rPr>
              <a:t>陰間</a:t>
            </a:r>
            <a:endParaRPr lang="zh-TW" altLang="en-US" sz="5400" b="1" dirty="0">
              <a:solidFill>
                <a:srgbClr val="FFFF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257119" y="4977781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FF00"/>
                </a:solidFill>
              </a:rPr>
              <a:t>地獄</a:t>
            </a:r>
            <a:endParaRPr lang="zh-TW" altLang="en-US" sz="5400" b="1" dirty="0">
              <a:solidFill>
                <a:srgbClr val="FFFF00"/>
              </a:solidFill>
            </a:endParaRPr>
          </a:p>
        </p:txBody>
      </p:sp>
      <p:sp>
        <p:nvSpPr>
          <p:cNvPr id="28" name="向右箭號 27"/>
          <p:cNvSpPr/>
          <p:nvPr/>
        </p:nvSpPr>
        <p:spPr>
          <a:xfrm rot="350224">
            <a:off x="7352994" y="4993734"/>
            <a:ext cx="61926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384" y="189220"/>
            <a:ext cx="54006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0033CC"/>
                </a:solidFill>
                <a:latin typeface="+mn-ea"/>
              </a:rPr>
              <a:t>路</a:t>
            </a:r>
            <a:r>
              <a:rPr lang="en-US" altLang="zh-CN" sz="4000" b="1" dirty="0">
                <a:solidFill>
                  <a:srgbClr val="0033CC"/>
                </a:solidFill>
                <a:latin typeface="+mn-ea"/>
              </a:rPr>
              <a:t>23:42-43 </a:t>
            </a:r>
          </a:p>
          <a:p>
            <a:endParaRPr lang="en-US" altLang="zh-CN" sz="2000" b="1" dirty="0">
              <a:solidFill>
                <a:srgbClr val="0033CC"/>
              </a:solidFill>
              <a:latin typeface="+mn-ea"/>
            </a:endParaRPr>
          </a:p>
          <a:p>
            <a:r>
              <a:rPr lang="zh-TW" altLang="en-US" sz="4400" b="1" dirty="0">
                <a:latin typeface="+mn-ea"/>
              </a:rPr>
              <a:t>他（</a:t>
            </a:r>
            <a:r>
              <a:rPr lang="zh-TW" altLang="en-US" sz="4400" b="1" dirty="0">
                <a:solidFill>
                  <a:srgbClr val="0033CC"/>
                </a:solidFill>
                <a:latin typeface="+mn-ea"/>
              </a:rPr>
              <a:t>強盜</a:t>
            </a:r>
            <a:r>
              <a:rPr lang="zh-TW" altLang="en-US" sz="4400" b="1" dirty="0">
                <a:latin typeface="+mn-ea"/>
              </a:rPr>
              <a:t>）對耶穌說： 「耶穌啊，你得國降臨的時候，求你記念我！」耶穌對他說：「我實在告訴你，今日你要同我在樂園裏了。」</a:t>
            </a:r>
          </a:p>
        </p:txBody>
      </p:sp>
      <p:sp>
        <p:nvSpPr>
          <p:cNvPr id="4" name="矩形 3"/>
          <p:cNvSpPr/>
          <p:nvPr/>
        </p:nvSpPr>
        <p:spPr>
          <a:xfrm>
            <a:off x="8184233" y="6488668"/>
            <a:ext cx="1835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TW" u="sng" dirty="0">
                <a:hlinkClick r:id="rId2"/>
              </a:rPr>
              <a:t>courseimage.com</a:t>
            </a:r>
            <a:endParaRPr lang="zh-TW" altLang="en-US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056" y="548680"/>
            <a:ext cx="4688144" cy="50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135561" y="2492896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65901" y="1932751"/>
            <a:ext cx="1015663" cy="213616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b="1" dirty="0"/>
              <a:t>人離世</a:t>
            </a:r>
            <a:endParaRPr lang="zh-TW" altLang="en-US" sz="5400" b="1" dirty="0"/>
          </a:p>
        </p:txBody>
      </p:sp>
      <p:sp>
        <p:nvSpPr>
          <p:cNvPr id="7" name="向右箭號 6"/>
          <p:cNvSpPr/>
          <p:nvPr/>
        </p:nvSpPr>
        <p:spPr>
          <a:xfrm rot="19685119">
            <a:off x="2627692" y="2272737"/>
            <a:ext cx="1136819" cy="4403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 rot="1424611">
            <a:off x="2575465" y="3894590"/>
            <a:ext cx="11364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007768" y="980728"/>
            <a:ext cx="1800200" cy="16561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3891066" y="3678901"/>
            <a:ext cx="1800200" cy="172819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400" dirty="0">
              <a:solidFill>
                <a:srgbClr val="FFFF00"/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 rot="1295966">
            <a:off x="6144402" y="4562782"/>
            <a:ext cx="811941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 rot="20839310">
            <a:off x="6165191" y="1321014"/>
            <a:ext cx="1270098" cy="4781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7752184" y="476672"/>
            <a:ext cx="2159361" cy="20162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8578692" y="4541078"/>
            <a:ext cx="1872208" cy="1800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079776" y="1340768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0033CC"/>
                </a:solidFill>
              </a:rPr>
              <a:t>樂園</a:t>
            </a:r>
            <a:endParaRPr lang="zh-TW" altLang="en-US" sz="5400" b="1" dirty="0">
              <a:solidFill>
                <a:srgbClr val="0033CC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988965" y="96143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0033CC"/>
                </a:solidFill>
              </a:rPr>
              <a:t>天堂</a:t>
            </a:r>
            <a:endParaRPr lang="zh-TW" altLang="en-US" sz="5400" b="1" dirty="0">
              <a:solidFill>
                <a:srgbClr val="0033CC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007768" y="3989262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FF00"/>
                </a:solidFill>
              </a:rPr>
              <a:t>陰間</a:t>
            </a:r>
            <a:endParaRPr lang="zh-TW" altLang="en-US" sz="5400" b="1" dirty="0">
              <a:solidFill>
                <a:srgbClr val="FFFF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703521" y="499061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FF00"/>
                </a:solidFill>
              </a:rPr>
              <a:t>地獄</a:t>
            </a:r>
            <a:endParaRPr lang="zh-TW" altLang="en-US" sz="5400" b="1" dirty="0">
              <a:solidFill>
                <a:srgbClr val="FFFF00"/>
              </a:solidFill>
            </a:endParaRPr>
          </a:p>
        </p:txBody>
      </p:sp>
      <p:sp>
        <p:nvSpPr>
          <p:cNvPr id="28" name="向右箭號 27"/>
          <p:cNvSpPr/>
          <p:nvPr/>
        </p:nvSpPr>
        <p:spPr>
          <a:xfrm rot="1165518">
            <a:off x="7505671" y="4917104"/>
            <a:ext cx="843101" cy="360040"/>
          </a:xfrm>
          <a:prstGeom prst="rightArrow">
            <a:avLst>
              <a:gd name="adj1" fmla="val 50000"/>
              <a:gd name="adj2" fmla="val 52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278039" y="5892428"/>
            <a:ext cx="45159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</a:rPr>
              <a:t>白色大寶座審判</a:t>
            </a:r>
            <a:endParaRPr lang="zh-TW" altLang="en-US" sz="4800" b="1" dirty="0">
              <a:solidFill>
                <a:srgbClr val="FF0000"/>
              </a:solidFill>
              <a:effectLst>
                <a:outerShdw blurRad="50800" dist="50800" dir="5400000" algn="ctr" rotWithShape="0">
                  <a:srgbClr val="FFFF00"/>
                </a:outerShdw>
              </a:effectLst>
            </a:endParaRPr>
          </a:p>
        </p:txBody>
      </p:sp>
      <p:cxnSp>
        <p:nvCxnSpPr>
          <p:cNvPr id="22" name="直線接點 21"/>
          <p:cNvCxnSpPr/>
          <p:nvPr/>
        </p:nvCxnSpPr>
        <p:spPr>
          <a:xfrm flipH="1">
            <a:off x="7026967" y="3907562"/>
            <a:ext cx="216024" cy="223224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4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51584" y="188640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</a:rPr>
              <a:t>陰間和地獄的痛苦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5400" y="1379794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身體的痛苦</a:t>
            </a:r>
            <a:r>
              <a:rPr lang="en-CA" altLang="zh-C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zh-CN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(physical)</a:t>
            </a:r>
            <a:endParaRPr lang="en-US" altLang="zh-CN" sz="5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415480" y="2420888"/>
            <a:ext cx="100811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耶穌說：</a:t>
            </a:r>
            <a:r>
              <a:rPr lang="zh-TW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行善的，復活得生；作惡的，復活定</a:t>
            </a:r>
            <a:r>
              <a:rPr lang="zh-CN" altLang="zh-TW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罪。</a:t>
            </a:r>
            <a:r>
              <a:rPr lang="zh-CN" altLang="en-US" sz="44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（約翰福音 </a:t>
            </a:r>
            <a:r>
              <a:rPr lang="en-US" altLang="zh-CN" sz="44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5:29)</a:t>
            </a:r>
          </a:p>
          <a:p>
            <a:endParaRPr lang="en-US" altLang="zh-TW" sz="1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並且靠著神，盼望死人，無論善惡，都要復活</a:t>
            </a:r>
            <a:r>
              <a:rPr lang="en-US" altLang="zh-TW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44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（使徒行傳 </a:t>
            </a:r>
            <a:r>
              <a:rPr lang="en-US" altLang="zh-CN" sz="44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24:15</a:t>
            </a:r>
            <a:r>
              <a:rPr lang="zh-CN" altLang="en-US" sz="4400" b="1" dirty="0">
                <a:solidFill>
                  <a:srgbClr val="0033CC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zh-TW" altLang="en-US" sz="4400" b="1" dirty="0">
              <a:solidFill>
                <a:srgbClr val="0033CC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51584" y="188641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</a:rPr>
              <a:t>陰間和地獄的痛苦</a:t>
            </a:r>
            <a:endParaRPr lang="zh-TW" alt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23392" y="1412776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身體的痛苦</a:t>
            </a:r>
            <a:r>
              <a:rPr lang="en-CA" altLang="zh-C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CA" altLang="zh-C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(physical) </a:t>
            </a:r>
            <a:endParaRPr lang="en-US" altLang="zh-CN" sz="4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關係的痛苦 </a:t>
            </a:r>
            <a:r>
              <a:rPr lang="en-US" altLang="zh-C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(relational)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415480" y="3028928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地獄是孤獨之地 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altLang="zh-TW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Lewis </a:t>
            </a:r>
            <a:r>
              <a:rPr lang="zh-C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路易士：“</a:t>
            </a: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地獄只有你一個人度過永恆，其他什麼也沒有！ 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Hell is nothing but yourself for all eternity!</a:t>
            </a:r>
            <a:r>
              <a:rPr lang="zh-CN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zh-TW" alt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. S. Lewis Biography - Life of Scholar &amp; Nove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772816"/>
            <a:ext cx="2955640" cy="376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189013" y="6309320"/>
            <a:ext cx="1496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1400" dirty="0"/>
              <a:t>totallyhistory.com</a:t>
            </a:r>
            <a:endParaRPr lang="zh-HK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23392" y="375047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</a:rPr>
              <a:t>陰間和地獄的痛苦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5400" y="1484784"/>
            <a:ext cx="66967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zh-CN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身體的痛苦  </a:t>
            </a:r>
            <a:r>
              <a:rPr lang="en-CA" altLang="zh-CN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(physical) </a:t>
            </a:r>
            <a:endParaRPr lang="en-US" altLang="zh-CN" sz="4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Font typeface="+mj-lt"/>
              <a:buAutoNum type="arabicPeriod"/>
            </a:pPr>
            <a:r>
              <a:rPr lang="zh-CN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關係的痛苦  </a:t>
            </a:r>
            <a:r>
              <a:rPr lang="en-CA" altLang="zh-CN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(relational)</a:t>
            </a:r>
            <a:endParaRPr lang="en-US" altLang="zh-CN" sz="4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Font typeface="+mj-lt"/>
              <a:buAutoNum type="arabicPeriod"/>
            </a:pPr>
            <a:r>
              <a:rPr lang="zh-CN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情緒的痛苦  </a:t>
            </a:r>
            <a:r>
              <a:rPr lang="en-CA" altLang="zh-CN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(emotional)</a:t>
            </a:r>
            <a:endParaRPr lang="en-US" altLang="zh-CN" sz="4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痛苦 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憂傷，羞憤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記憶前生的遺憾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靈性的痛苦  </a:t>
            </a:r>
            <a:r>
              <a:rPr lang="en-CA" altLang="zh-CN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(spiritual) </a:t>
            </a:r>
            <a:endParaRPr lang="en-US" altLang="zh-CN" sz="4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地獄有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惡</a:t>
            </a: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而沒有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善</a:t>
            </a:r>
            <a:r>
              <a:rPr lang="zh-C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存在</a:t>
            </a:r>
            <a:endParaRPr lang="zh-TW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ell Is Real Hoc Tuah | TikT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548680"/>
            <a:ext cx="3548947" cy="568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9336360" y="6450926"/>
            <a:ext cx="126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/>
              <a:t>tiktok.com 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離子">
  <a:themeElements>
    <a:clrScheme name="離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離子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3000</TotalTime>
  <Words>894</Words>
  <Application>Microsoft Office PowerPoint</Application>
  <PresentationFormat>自訂</PresentationFormat>
  <Paragraphs>99</Paragraphs>
  <Slides>22</Slides>
  <Notes>2</Notes>
  <HiddenSlides>0</HiddenSlides>
  <MMClips>1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22</vt:i4>
      </vt:variant>
    </vt:vector>
  </HeadingPairs>
  <TitlesOfParts>
    <vt:vector size="24" baseType="lpstr">
      <vt:lpstr>Office 佈景主題</vt:lpstr>
      <vt:lpstr>離子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Ken</dc:creator>
  <cp:lastModifiedBy>Andrew</cp:lastModifiedBy>
  <cp:revision>280</cp:revision>
  <cp:lastPrinted>2024-03-27T08:37:05Z</cp:lastPrinted>
  <dcterms:created xsi:type="dcterms:W3CDTF">2015-07-28T02:38:02Z</dcterms:created>
  <dcterms:modified xsi:type="dcterms:W3CDTF">2025-02-25T01:50:59Z</dcterms:modified>
</cp:coreProperties>
</file>