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11"/>
  </p:notesMasterIdLst>
  <p:sldIdLst>
    <p:sldId id="256" r:id="rId2"/>
    <p:sldId id="257" r:id="rId3"/>
    <p:sldId id="264" r:id="rId4"/>
    <p:sldId id="581" r:id="rId5"/>
    <p:sldId id="259" r:id="rId6"/>
    <p:sldId id="260" r:id="rId7"/>
    <p:sldId id="261" r:id="rId8"/>
    <p:sldId id="600" r:id="rId9"/>
    <p:sldId id="60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00"/>
    <a:srgbClr val="FF0066"/>
    <a:srgbClr val="A50021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98" autoAdjust="0"/>
    <p:restoredTop sz="94399"/>
  </p:normalViewPr>
  <p:slideViewPr>
    <p:cSldViewPr snapToGrid="0" snapToObjects="1">
      <p:cViewPr varScale="1">
        <p:scale>
          <a:sx n="184" d="100"/>
          <a:sy n="184" d="100"/>
        </p:scale>
        <p:origin x="14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B0337-3DAB-9C4D-A0FF-E025FA2F9D94}" type="datetimeFigureOut">
              <a:rPr kumimoji="1" lang="zh-HK" altLang="en-US" smtClean="0"/>
              <a:t>07/03/25</a:t>
            </a:fld>
            <a:endParaRPr kumimoji="1"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5AB1E-F8E0-ED4C-A98A-FEEE8C031426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19275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1035844" y="2125267"/>
            <a:ext cx="10120312" cy="401835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79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01887" y="1560786"/>
            <a:ext cx="7504387" cy="1235514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solidFill>
                  <a:srgbClr val="C00000"/>
                </a:solidFill>
              </a:rPr>
              <a:t>信徒愛心的實在</a:t>
            </a:r>
            <a:r>
              <a:rPr lang="zh-TW" altLang="zh-TW" sz="7200" b="1" dirty="0">
                <a:solidFill>
                  <a:srgbClr val="C00000"/>
                </a:solidFill>
              </a:rPr>
              <a:t> </a:t>
            </a:r>
            <a:endParaRPr kumimoji="1" lang="zh-TW" alt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1288" y="3013840"/>
            <a:ext cx="6304986" cy="1066800"/>
          </a:xfrm>
        </p:spPr>
        <p:txBody>
          <a:bodyPr>
            <a:normAutofit/>
          </a:bodyPr>
          <a:lstStyle/>
          <a:p>
            <a:r>
              <a:rPr kumimoji="1" lang="zh-TW" altLang="en-US" sz="4800" dirty="0">
                <a:solidFill>
                  <a:schemeClr val="tx1"/>
                </a:solidFill>
                <a:latin typeface="+mn-ea"/>
              </a:rPr>
              <a:t>哥林多後書</a:t>
            </a:r>
            <a:r>
              <a:rPr kumimoji="1" lang="en-US" altLang="zh-TW" sz="4800" dirty="0">
                <a:solidFill>
                  <a:schemeClr val="tx1"/>
                </a:solidFill>
                <a:latin typeface="+mn-ea"/>
              </a:rPr>
              <a:t>8</a:t>
            </a:r>
            <a:r>
              <a:rPr kumimoji="1" lang="zh-TW" altLang="en-US" sz="4800" dirty="0">
                <a:solidFill>
                  <a:schemeClr val="tx1"/>
                </a:solidFill>
                <a:latin typeface="+mn-ea"/>
              </a:rPr>
              <a:t>章</a:t>
            </a:r>
            <a:r>
              <a:rPr kumimoji="1" lang="en-US" altLang="zh-TW" sz="4800" dirty="0">
                <a:solidFill>
                  <a:schemeClr val="tx1"/>
                </a:solidFill>
                <a:latin typeface="+mn-ea"/>
              </a:rPr>
              <a:t>1-15</a:t>
            </a:r>
            <a:r>
              <a:rPr kumimoji="1" lang="zh-TW" altLang="en-US" sz="4800" dirty="0">
                <a:solidFill>
                  <a:schemeClr val="tx1"/>
                </a:solidFill>
                <a:latin typeface="+mn-ea"/>
              </a:rPr>
              <a:t>節</a:t>
            </a:r>
          </a:p>
        </p:txBody>
      </p:sp>
      <p:pic>
        <p:nvPicPr>
          <p:cNvPr id="1026" name="Picture 2" descr="ãè²§çª®äºº.è¶ç©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95" y="-126125"/>
            <a:ext cx="4464705" cy="7094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33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728"/>
            <a:ext cx="10364451" cy="1496290"/>
          </a:xfrm>
        </p:spPr>
        <p:txBody>
          <a:bodyPr/>
          <a:lstStyle/>
          <a:p>
            <a:r>
              <a:rPr kumimoji="1" lang="zh-TW" altLang="en-US" sz="6600" b="1" dirty="0">
                <a:solidFill>
                  <a:srgbClr val="FF0000"/>
                </a:solidFill>
              </a:rPr>
              <a:t>（一）</a:t>
            </a:r>
            <a:r>
              <a:rPr lang="zh-TW" altLang="zh-TW" sz="6600" b="1" dirty="0">
                <a:solidFill>
                  <a:srgbClr val="FF0000"/>
                </a:solidFill>
              </a:rPr>
              <a:t>「愛心」的原則 </a:t>
            </a:r>
            <a:endParaRPr kumimoji="1"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127" y="1413164"/>
            <a:ext cx="11132662" cy="511522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kumimoji="1" lang="zh-TW" altLang="en-US" dirty="0"/>
              <a:t> </a:t>
            </a:r>
            <a:r>
              <a:rPr kumimoji="1" lang="en-US" altLang="zh-TW" sz="6200" b="1" dirty="0">
                <a:solidFill>
                  <a:srgbClr val="C00000"/>
                </a:solidFill>
              </a:rPr>
              <a:t>1A</a:t>
            </a:r>
            <a:r>
              <a:rPr kumimoji="1" lang="zh-TW" altLang="en-US" sz="7700" b="1" dirty="0">
                <a:solidFill>
                  <a:srgbClr val="C00000"/>
                </a:solidFill>
              </a:rPr>
              <a:t>） 超越限制 </a:t>
            </a:r>
            <a:endParaRPr kumimoji="1" lang="en-US" altLang="zh-TW" sz="7700" b="1" dirty="0">
              <a:solidFill>
                <a:srgbClr val="C00000"/>
              </a:solidFill>
            </a:endParaRPr>
          </a:p>
          <a:p>
            <a:pPr marL="114300" indent="0">
              <a:lnSpc>
                <a:spcPct val="150000"/>
              </a:lnSpc>
              <a:buClrTx/>
              <a:buNone/>
            </a:pPr>
            <a:r>
              <a:rPr lang="zh-TW" altLang="en-US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zh-TW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試煉是『大』</a:t>
            </a:r>
            <a:r>
              <a:rPr lang="zh-TW" altLang="en-US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； </a:t>
            </a:r>
            <a:r>
              <a:rPr lang="zh-TW" altLang="zh-TW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貧窮是『極』</a:t>
            </a:r>
            <a:endParaRPr lang="en-US" altLang="zh-TW" sz="6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50000"/>
              </a:lnSpc>
              <a:buClrTx/>
              <a:buNone/>
            </a:pPr>
            <a:r>
              <a:rPr lang="en-US" altLang="zh-TW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vs</a:t>
            </a:r>
          </a:p>
          <a:p>
            <a:pPr marL="114300" indent="0">
              <a:lnSpc>
                <a:spcPct val="150000"/>
              </a:lnSpc>
              <a:buClrTx/>
              <a:buNone/>
            </a:pPr>
            <a:r>
              <a:rPr lang="en-US" altLang="zh-TW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快樂是『滿足』</a:t>
            </a:r>
            <a:r>
              <a:rPr lang="zh-TW" altLang="en-US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； 樂捐是</a:t>
            </a:r>
            <a:r>
              <a:rPr lang="zh-TW" altLang="zh-TW" sz="6200" dirty="0">
                <a:latin typeface="標楷體" panose="03000509000000000000" pitchFamily="65" charset="-120"/>
                <a:ea typeface="標楷體" panose="03000509000000000000" pitchFamily="65" charset="-120"/>
              </a:rPr>
              <a:t>『厚』</a:t>
            </a:r>
            <a:endParaRPr lang="en-US" altLang="zh-TW" sz="6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50000"/>
              </a:lnSpc>
              <a:buClr>
                <a:schemeClr val="tx1"/>
              </a:buClr>
              <a:buNone/>
            </a:pP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ãæå¿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42" y="0"/>
            <a:ext cx="2240758" cy="22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728"/>
            <a:ext cx="10364451" cy="1496290"/>
          </a:xfrm>
        </p:spPr>
        <p:txBody>
          <a:bodyPr/>
          <a:lstStyle/>
          <a:p>
            <a:r>
              <a:rPr kumimoji="1" lang="zh-TW" altLang="en-US" sz="6600" b="1" dirty="0">
                <a:solidFill>
                  <a:srgbClr val="FF0000"/>
                </a:solidFill>
              </a:rPr>
              <a:t>（一）</a:t>
            </a:r>
            <a:r>
              <a:rPr lang="zh-TW" altLang="zh-TW" sz="6600" b="1" dirty="0">
                <a:solidFill>
                  <a:srgbClr val="FF0000"/>
                </a:solidFill>
              </a:rPr>
              <a:t>「愛心」的原則 </a:t>
            </a:r>
            <a:endParaRPr kumimoji="1"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1257" y="1500018"/>
            <a:ext cx="10954532" cy="50283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kumimoji="1" lang="en-US" altLang="zh-TW" sz="3600" b="1" dirty="0">
                <a:solidFill>
                  <a:srgbClr val="C00000"/>
                </a:solidFill>
              </a:rPr>
              <a:t>2B</a:t>
            </a:r>
            <a:r>
              <a:rPr kumimoji="1" lang="zh-TW" altLang="en-US" sz="3600" b="1" dirty="0">
                <a:solidFill>
                  <a:srgbClr val="C00000"/>
                </a:solidFill>
              </a:rPr>
              <a:t> ） 甘心樂意</a:t>
            </a:r>
            <a:endParaRPr kumimoji="1" lang="en-US" altLang="zh-TW" sz="36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1" lang="zh-TW" altLang="en-US" sz="2800" dirty="0">
                <a:solidFill>
                  <a:srgbClr val="C00000"/>
                </a:solidFill>
              </a:rPr>
              <a:t> 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3B</a:t>
            </a:r>
            <a:r>
              <a:rPr kumimoji="1" lang="zh-TW" altLang="en-US" sz="3600" b="1" dirty="0">
                <a:solidFill>
                  <a:srgbClr val="C00000"/>
                </a:solidFill>
              </a:rPr>
              <a:t> ） 奉獻給主</a:t>
            </a:r>
            <a:endParaRPr kumimoji="1" lang="en-US" altLang="zh-TW" sz="3600" b="1" dirty="0">
              <a:solidFill>
                <a:srgbClr val="C00000"/>
              </a:solidFill>
            </a:endParaRPr>
          </a:p>
          <a:p>
            <a:pPr marL="11430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馬太福音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40】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王要回答說：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實在告訴你們，這些事你們既作在我這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弟兄中一個最小的身上，就是作在我身上了。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ãæå¿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652" y="751873"/>
            <a:ext cx="2240758" cy="22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8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FC7095D-A361-314A-B55F-F4DF74AABFD9}"/>
              </a:ext>
            </a:extLst>
          </p:cNvPr>
          <p:cNvSpPr txBox="1"/>
          <p:nvPr/>
        </p:nvSpPr>
        <p:spPr>
          <a:xfrm>
            <a:off x="2076588" y="1277957"/>
            <a:ext cx="5317762" cy="1145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kumimoji="1" lang="en-US" altLang="zh-HK" sz="1575" dirty="0"/>
          </a:p>
          <a:p>
            <a:pPr>
              <a:lnSpc>
                <a:spcPct val="150000"/>
              </a:lnSpc>
            </a:pPr>
            <a:endParaRPr kumimoji="1" lang="en-US" altLang="zh-HK" sz="1575" dirty="0"/>
          </a:p>
          <a:p>
            <a:pPr>
              <a:lnSpc>
                <a:spcPct val="150000"/>
              </a:lnSpc>
            </a:pPr>
            <a:endParaRPr kumimoji="1" lang="zh-HK" altLang="en-US" sz="1575" dirty="0"/>
          </a:p>
        </p:txBody>
      </p:sp>
      <p:pic>
        <p:nvPicPr>
          <p:cNvPr id="4" name="圖片 3" descr="一張含有 室內 的圖片&#10;&#10;自動產生的描述">
            <a:extLst>
              <a:ext uri="{FF2B5EF4-FFF2-40B4-BE49-F238E27FC236}">
                <a16:creationId xmlns:a16="http://schemas.microsoft.com/office/drawing/2014/main" id="{DBB660FD-3007-6E4E-822D-9A7A9674F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695" y="33057"/>
            <a:ext cx="3038651" cy="4051533"/>
          </a:xfrm>
          <a:prstGeom prst="rect">
            <a:avLst/>
          </a:prstGeom>
        </p:spPr>
      </p:pic>
      <p:pic>
        <p:nvPicPr>
          <p:cNvPr id="6" name="圖片 5" descr="一張含有 文字, 個人, 室內, 開啟 的圖片&#10;&#10;自動產生的描述">
            <a:extLst>
              <a:ext uri="{FF2B5EF4-FFF2-40B4-BE49-F238E27FC236}">
                <a16:creationId xmlns:a16="http://schemas.microsoft.com/office/drawing/2014/main" id="{A91B381C-6E76-FA4F-8048-EB24A562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66" y="3765879"/>
            <a:ext cx="2576945" cy="3092121"/>
          </a:xfrm>
          <a:prstGeom prst="rect">
            <a:avLst/>
          </a:prstGeom>
        </p:spPr>
      </p:pic>
      <p:pic>
        <p:nvPicPr>
          <p:cNvPr id="7" name="圖片 6" descr="一張含有 文字, 室內 的圖片&#10;&#10;自動產生的描述">
            <a:extLst>
              <a:ext uri="{FF2B5EF4-FFF2-40B4-BE49-F238E27FC236}">
                <a16:creationId xmlns:a16="http://schemas.microsoft.com/office/drawing/2014/main" id="{C7556E3A-D197-6C45-90D8-B6746F03D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829" y="240132"/>
            <a:ext cx="3309108" cy="2633923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4E6B8E1-6A59-B599-3027-ADF0DE9B9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9" y="4429333"/>
            <a:ext cx="3381593" cy="2428668"/>
          </a:xfrm>
          <a:prstGeom prst="rect">
            <a:avLst/>
          </a:prstGeom>
        </p:spPr>
      </p:pic>
      <p:pic>
        <p:nvPicPr>
          <p:cNvPr id="9" name="圖片 8" descr="一張含有 文字, 室內, 個人, 餐桌 的圖片&#10;&#10;自動產生的描述">
            <a:extLst>
              <a:ext uri="{FF2B5EF4-FFF2-40B4-BE49-F238E27FC236}">
                <a16:creationId xmlns:a16="http://schemas.microsoft.com/office/drawing/2014/main" id="{ACA9240A-B612-AB27-BAA1-56FCBFDFC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4" y="-33426"/>
            <a:ext cx="4679795" cy="3509846"/>
          </a:xfrm>
          <a:prstGeom prst="rect">
            <a:avLst/>
          </a:prstGeom>
        </p:spPr>
      </p:pic>
      <p:pic>
        <p:nvPicPr>
          <p:cNvPr id="10" name="圖片 9" descr="一張含有 文字, 瓶, 室內, 個人 的圖片&#10;&#10;自動產生的描述">
            <a:extLst>
              <a:ext uri="{FF2B5EF4-FFF2-40B4-BE49-F238E27FC236}">
                <a16:creationId xmlns:a16="http://schemas.microsoft.com/office/drawing/2014/main" id="{625CF6D9-D2A4-376D-FDA4-2F767B44D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267" y="3429000"/>
            <a:ext cx="4633332" cy="34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3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7184"/>
            <a:ext cx="10364451" cy="1489143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FF0000"/>
                </a:solidFill>
              </a:rPr>
              <a:t>（二）</a:t>
            </a:r>
            <a:r>
              <a:rPr lang="zh-TW" altLang="zh-TW" sz="6600" b="1" dirty="0">
                <a:solidFill>
                  <a:srgbClr val="FF0000"/>
                </a:solidFill>
              </a:rPr>
              <a:t>「愛心」的實在 </a:t>
            </a:r>
            <a:endParaRPr kumimoji="1"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314" y="1458610"/>
            <a:ext cx="10363826" cy="4159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翰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壹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18】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小子們哪，我們相愛，不要只在言語和舌頭上，總要在行為和誠實上。 </a:t>
            </a:r>
            <a:endParaRPr kumimoji="1"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https://koowaihung.files.wordpress.com/2015/10/6c607-20091129164445611-1060402.jpg?w=646&amp;h=4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7" y="3124956"/>
            <a:ext cx="5728138" cy="37330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2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è¶ç©çæ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018"/>
            <a:ext cx="11240815" cy="16209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1481959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FF0000"/>
                </a:solidFill>
              </a:rPr>
              <a:t>（三）</a:t>
            </a:r>
            <a:r>
              <a:rPr lang="zh-TW" altLang="zh-TW" sz="6600" b="1" dirty="0">
                <a:solidFill>
                  <a:srgbClr val="FF0000"/>
                </a:solidFill>
              </a:rPr>
              <a:t>「愛心」的根基 </a:t>
            </a:r>
            <a:endParaRPr kumimoji="1"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127" y="1481959"/>
            <a:ext cx="11057840" cy="15056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以弗所書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17】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使基督因你們的信，住在你們心裏，叫你們的愛心，有根有基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4168239"/>
            <a:ext cx="11240815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zh-TW" sz="3000" b="1" dirty="0">
                <a:solidFill>
                  <a:srgbClr val="0070C0"/>
                </a:solidFill>
              </a:rPr>
              <a:t>耶穌基督是我們一切愛心的根基，祂的恩典是</a:t>
            </a:r>
            <a:r>
              <a:rPr lang="zh-TW" altLang="en-US" sz="3000" b="1" dirty="0">
                <a:solidFill>
                  <a:srgbClr val="0070C0"/>
                </a:solidFill>
              </a:rPr>
              <a:t>信徒</a:t>
            </a:r>
            <a:r>
              <a:rPr lang="zh-TW" altLang="zh-TW" sz="3000" b="1" dirty="0">
                <a:solidFill>
                  <a:srgbClr val="0070C0"/>
                </a:solidFill>
              </a:rPr>
              <a:t>愛心的動力</a:t>
            </a:r>
            <a:r>
              <a:rPr lang="zh-TW" altLang="en-US" sz="3000" b="1" dirty="0">
                <a:solidFill>
                  <a:srgbClr val="0070C0"/>
                </a:solidFill>
              </a:rPr>
              <a:t>。</a:t>
            </a:r>
            <a:r>
              <a:rPr lang="zh-TW" altLang="zh-TW" sz="3000" b="1" dirty="0">
                <a:solidFill>
                  <a:srgbClr val="0070C0"/>
                </a:solidFill>
              </a:rPr>
              <a:t> </a:t>
            </a:r>
            <a:endParaRPr kumimoji="1" lang="zh-TW" alt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6624"/>
            <a:ext cx="11257808" cy="2202186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FF0000"/>
                </a:solidFill>
              </a:rPr>
              <a:t>（四）以天國價值觀實踐</a:t>
            </a:r>
            <a:r>
              <a:rPr lang="zh-TW" altLang="zh-TW" sz="6000" b="1" dirty="0">
                <a:solidFill>
                  <a:srgbClr val="FF0000"/>
                </a:solidFill>
              </a:rPr>
              <a:t>「愛心」 </a:t>
            </a:r>
            <a:endParaRPr kumimoji="1" lang="zh-TW" alt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ãæä¾äºº.è¶ç©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1"/>
          <a:stretch/>
        </p:blipFill>
        <p:spPr bwMode="auto">
          <a:xfrm>
            <a:off x="630619" y="1830056"/>
            <a:ext cx="10339838" cy="4784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77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70327E-7A02-3337-7E21-CE2EE08E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HK" altLang="en-US" sz="7200" dirty="0"/>
              <a:t>轉化生命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F26E0-915D-FDE0-A4CA-300F3854F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HK" sz="4400" dirty="0"/>
              <a:t>40</a:t>
            </a:r>
            <a:r>
              <a:rPr kumimoji="1" lang="zh-HK" altLang="en-US" sz="4400" dirty="0"/>
              <a:t>人的婦女義工隊</a:t>
            </a:r>
            <a:endParaRPr kumimoji="1" lang="en-US" altLang="zh-HK" sz="4400" dirty="0"/>
          </a:p>
          <a:p>
            <a:pPr marL="0" indent="0">
              <a:buNone/>
            </a:pPr>
            <a:r>
              <a:rPr kumimoji="1" lang="en-US" altLang="zh-HK" sz="4400" dirty="0"/>
              <a:t>8</a:t>
            </a:r>
            <a:r>
              <a:rPr kumimoji="1" lang="zh-HK" altLang="en-US" sz="4400" dirty="0"/>
              <a:t>個社區大使</a:t>
            </a:r>
            <a:endParaRPr kumimoji="1" lang="en-US" altLang="zh-HK" sz="4400" dirty="0"/>
          </a:p>
          <a:p>
            <a:pPr marL="0" indent="0">
              <a:buNone/>
            </a:pPr>
            <a:r>
              <a:rPr kumimoji="1" lang="en-US" altLang="zh-HK" sz="4400" dirty="0"/>
              <a:t>20</a:t>
            </a:r>
            <a:r>
              <a:rPr kumimoji="1" lang="zh-HK" altLang="en-US" sz="4400" dirty="0"/>
              <a:t>個婦女小領袖</a:t>
            </a:r>
          </a:p>
        </p:txBody>
      </p:sp>
      <p:pic>
        <p:nvPicPr>
          <p:cNvPr id="5" name="圖片 4" descr="一張含有 個人, 室內 的圖片&#10;&#10;自動產生的描述">
            <a:extLst>
              <a:ext uri="{FF2B5EF4-FFF2-40B4-BE49-F238E27FC236}">
                <a16:creationId xmlns:a16="http://schemas.microsoft.com/office/drawing/2014/main" id="{49D4788C-B327-D98F-FB08-D2092E35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597" y="170322"/>
            <a:ext cx="2444010" cy="3258680"/>
          </a:xfrm>
          <a:prstGeom prst="rect">
            <a:avLst/>
          </a:prstGeom>
        </p:spPr>
      </p:pic>
      <p:pic>
        <p:nvPicPr>
          <p:cNvPr id="9" name="圖片 8" descr="一張含有 室內, 個人, 數個, 餐桌 的圖片&#10;&#10;自動產生的描述">
            <a:extLst>
              <a:ext uri="{FF2B5EF4-FFF2-40B4-BE49-F238E27FC236}">
                <a16:creationId xmlns:a16="http://schemas.microsoft.com/office/drawing/2014/main" id="{C83AA155-C3D5-BEF9-1BD7-4552381C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387" y="3777074"/>
            <a:ext cx="5900213" cy="28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9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D6581-24F6-1422-6E4F-96FC49E2E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K" altLang="en-US" sz="4050" dirty="0"/>
              <a:t>社企</a:t>
            </a:r>
            <a:r>
              <a:rPr kumimoji="1" lang="en-US" altLang="zh-HK" sz="4050" dirty="0"/>
              <a:t>-</a:t>
            </a:r>
            <a:r>
              <a:rPr kumimoji="1" lang="zh-HK" altLang="en-US" sz="4050" dirty="0"/>
              <a:t> 「心耕細作」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4DD3050-B4CE-E21C-36ED-BF5D3F817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 dirty="0"/>
          </a:p>
        </p:txBody>
      </p:sp>
      <p:pic>
        <p:nvPicPr>
          <p:cNvPr id="5" name="圖片 4" descr="一張含有 個人, 室內, 正在準備, 桌 的圖片&#10;&#10;自動產生的描述">
            <a:extLst>
              <a:ext uri="{FF2B5EF4-FFF2-40B4-BE49-F238E27FC236}">
                <a16:creationId xmlns:a16="http://schemas.microsoft.com/office/drawing/2014/main" id="{C4CAB5C9-6FB8-ABA1-083B-D2307E82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160" y="3830963"/>
            <a:ext cx="4530439" cy="3020292"/>
          </a:xfrm>
          <a:prstGeom prst="rect">
            <a:avLst/>
          </a:prstGeom>
        </p:spPr>
      </p:pic>
      <p:pic>
        <p:nvPicPr>
          <p:cNvPr id="7" name="圖片 6" descr="一張含有 個人, 室內, 正在準備, 女性 的圖片&#10;&#10;自動產生的描述">
            <a:extLst>
              <a:ext uri="{FF2B5EF4-FFF2-40B4-BE49-F238E27FC236}">
                <a16:creationId xmlns:a16="http://schemas.microsoft.com/office/drawing/2014/main" id="{FF616F12-9F7F-6485-C053-D7D6D6A6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021416"/>
            <a:ext cx="4013859" cy="2675906"/>
          </a:xfrm>
          <a:prstGeom prst="rect">
            <a:avLst/>
          </a:prstGeom>
        </p:spPr>
      </p:pic>
      <p:pic>
        <p:nvPicPr>
          <p:cNvPr id="9" name="圖片 8" descr="一張含有 文字, 個人, 室內, 女性 的圖片&#10;&#10;自動產生的描述">
            <a:extLst>
              <a:ext uri="{FF2B5EF4-FFF2-40B4-BE49-F238E27FC236}">
                <a16:creationId xmlns:a16="http://schemas.microsoft.com/office/drawing/2014/main" id="{5D0B0EC0-8294-DD17-284E-8520C0A0F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562" y="1692276"/>
            <a:ext cx="4110281" cy="2740187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F61892D0-86D5-8C11-C4C7-C05B3610A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864" y="0"/>
            <a:ext cx="3020292" cy="302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873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237</Words>
  <Application>Microsoft Macintosh PowerPoint</Application>
  <PresentationFormat>寬螢幕</PresentationFormat>
  <Paragraphs>25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6" baseType="lpstr">
      <vt:lpstr>新細明體</vt:lpstr>
      <vt:lpstr>標楷體</vt:lpstr>
      <vt:lpstr>Arial</vt:lpstr>
      <vt:lpstr>Calibri</vt:lpstr>
      <vt:lpstr>Cambria</vt:lpstr>
      <vt:lpstr>Wingdings</vt:lpstr>
      <vt:lpstr>相鄰</vt:lpstr>
      <vt:lpstr>信徒愛心的實在 </vt:lpstr>
      <vt:lpstr>（一）「愛心」的原則 </vt:lpstr>
      <vt:lpstr>（一）「愛心」的原則 </vt:lpstr>
      <vt:lpstr>PowerPoint 簡報</vt:lpstr>
      <vt:lpstr>（二）「愛心」的實在 </vt:lpstr>
      <vt:lpstr>（三）「愛心」的根基 </vt:lpstr>
      <vt:lpstr>（四）以天國價值觀實踐「愛心」 </vt:lpstr>
      <vt:lpstr>轉化生命</vt:lpstr>
      <vt:lpstr>社企- 「心耕細作」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甘心貧窮使人富足</dc:title>
  <dc:creator>erica.chan@hkcstc.org</dc:creator>
  <cp:lastModifiedBy>chan erica</cp:lastModifiedBy>
  <cp:revision>20</cp:revision>
  <dcterms:created xsi:type="dcterms:W3CDTF">2019-01-16T09:50:10Z</dcterms:created>
  <dcterms:modified xsi:type="dcterms:W3CDTF">2025-03-07T10:57:08Z</dcterms:modified>
</cp:coreProperties>
</file>