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sldIdLst>
    <p:sldId id="256" r:id="rId2"/>
    <p:sldId id="722" r:id="rId3"/>
    <p:sldId id="723" r:id="rId4"/>
    <p:sldId id="726" r:id="rId5"/>
    <p:sldId id="266" r:id="rId6"/>
    <p:sldId id="267" r:id="rId7"/>
    <p:sldId id="268" r:id="rId8"/>
    <p:sldId id="873" r:id="rId9"/>
    <p:sldId id="8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6197"/>
  </p:normalViewPr>
  <p:slideViewPr>
    <p:cSldViewPr snapToGrid="0">
      <p:cViewPr varScale="1">
        <p:scale>
          <a:sx n="90" d="100"/>
          <a:sy n="90" d="100"/>
        </p:scale>
        <p:origin x="-25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4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6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1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7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4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1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5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5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4605E03-BC17-41A7-854C-DFAB672737DC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3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plash of colours on a white surface">
            <a:extLst>
              <a:ext uri="{FF2B5EF4-FFF2-40B4-BE49-F238E27FC236}">
                <a16:creationId xmlns:a16="http://schemas.microsoft.com/office/drawing/2014/main" xmlns="" id="{F664BC3B-7EEE-9FCC-7B71-4D90B3F61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983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895CC-FF05-797C-BF3A-99B410B93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346268"/>
            <a:ext cx="6997645" cy="2082732"/>
          </a:xfrm>
        </p:spPr>
        <p:txBody>
          <a:bodyPr anchor="b"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上帝今天的邀請</a:t>
            </a:r>
            <a:endParaRPr lang="en-US" sz="66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773802-CD2E-3DAE-279B-4CEAD2E15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r>
              <a:rPr lang="zh-TW" altLang="en-US" sz="4400" dirty="0"/>
              <a:t>賽</a:t>
            </a:r>
            <a:r>
              <a:rPr lang="en-US" altLang="zh-TW" sz="4400" dirty="0"/>
              <a:t>55:6-9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466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11686-05D7-F5BD-A032-768DE76E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678394"/>
            <a:ext cx="9603275" cy="1049235"/>
          </a:xfrm>
        </p:spPr>
        <p:txBody>
          <a:bodyPr/>
          <a:lstStyle/>
          <a:p>
            <a:r>
              <a:rPr lang="zh-TW" altLang="en-US" sz="6000" b="1" dirty="0"/>
              <a:t>將臨期第三主日：</a:t>
            </a:r>
            <a:r>
              <a:rPr lang="zh-TW" altLang="en-US" sz="6000" b="1" dirty="0">
                <a:solidFill>
                  <a:srgbClr val="FF0000"/>
                </a:solidFill>
              </a:rPr>
              <a:t>喜樂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6BE78-126F-41B7-6760-A76D1E90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0" i="0" dirty="0">
                <a:solidFill>
                  <a:srgbClr val="040C28"/>
                </a:solidFill>
                <a:effectLst/>
                <a:latin typeface="Google Sans"/>
              </a:rPr>
              <a:t>又稱「喜樂主日」</a:t>
            </a:r>
            <a:r>
              <a:rPr lang="zh-TW" altLang="en-US" sz="3200" b="0" i="0" dirty="0">
                <a:solidFill>
                  <a:srgbClr val="1F1F1F"/>
                </a:solidFill>
                <a:effectLst/>
                <a:latin typeface="Google Sans"/>
              </a:rPr>
              <a:t>。 很多教會將點燃</a:t>
            </a:r>
            <a:r>
              <a:rPr lang="zh-TW" altLang="en-US" sz="3200" dirty="0">
                <a:solidFill>
                  <a:srgbClr val="1F1F1F"/>
                </a:solidFill>
                <a:latin typeface="Google Sans"/>
              </a:rPr>
              <a:t>第三枝玫瑰色的蠟燭，</a:t>
            </a:r>
            <a:r>
              <a:rPr lang="zh-TW" altLang="en-US" sz="3200" b="0" i="0" dirty="0">
                <a:solidFill>
                  <a:srgbClr val="1F1F1F"/>
                </a:solidFill>
                <a:effectLst/>
                <a:latin typeface="Google Sans"/>
              </a:rPr>
              <a:t>用來象徵喜樂，代表耶穌基督來臨的聖誕節近了。</a:t>
            </a:r>
            <a:endParaRPr lang="en-HK" altLang="zh-TW" sz="3200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zh-TW" altLang="en-US" sz="3600" b="1" i="0" dirty="0">
                <a:solidFill>
                  <a:srgbClr val="446D8C"/>
                </a:solidFill>
                <a:effectLst/>
                <a:latin typeface="Arial" panose="020B0604020202020204" pitchFamily="34" charset="0"/>
              </a:rPr>
              <a:t>以賽亞書</a:t>
            </a:r>
            <a:r>
              <a:rPr lang="en-US" altLang="zh-TW" sz="3600" b="1" i="0" dirty="0">
                <a:solidFill>
                  <a:srgbClr val="446D8C"/>
                </a:solidFill>
                <a:effectLst/>
                <a:latin typeface="Arial" panose="020B0604020202020204" pitchFamily="34" charset="0"/>
              </a:rPr>
              <a:t>49-55</a:t>
            </a:r>
            <a:r>
              <a:rPr lang="zh-TW" altLang="en-US" sz="3600" b="1" i="0" dirty="0">
                <a:solidFill>
                  <a:srgbClr val="446D8C"/>
                </a:solidFill>
                <a:effectLst/>
                <a:latin typeface="Arial" panose="020B0604020202020204" pitchFamily="34" charset="0"/>
              </a:rPr>
              <a:t>章表達</a:t>
            </a:r>
            <a:r>
              <a:rPr lang="zh-TW" altLang="en-US" sz="3600" b="1" dirty="0">
                <a:solidFill>
                  <a:srgbClr val="446D8C"/>
                </a:solidFill>
                <a:latin typeface="Arial" panose="020B0604020202020204" pitchFamily="34" charset="0"/>
              </a:rPr>
              <a:t>神的救恩計劃及其對全人類的愛與呼召，並我們的回應（</a:t>
            </a:r>
            <a:r>
              <a:rPr lang="en-US" altLang="zh-TW" sz="3600" b="1" dirty="0">
                <a:solidFill>
                  <a:srgbClr val="446D8C"/>
                </a:solidFill>
                <a:latin typeface="Arial" panose="020B0604020202020204" pitchFamily="34" charset="0"/>
              </a:rPr>
              <a:t>54-55</a:t>
            </a:r>
            <a:r>
              <a:rPr lang="zh-TW" altLang="en-US" sz="3600" b="1" dirty="0">
                <a:solidFill>
                  <a:srgbClr val="446D8C"/>
                </a:solidFill>
                <a:latin typeface="Arial" panose="020B0604020202020204" pitchFamily="34" charset="0"/>
              </a:rPr>
              <a:t>）。</a:t>
            </a:r>
            <a:endParaRPr lang="en-US" altLang="zh-TW" sz="3600" b="1" dirty="0">
              <a:solidFill>
                <a:srgbClr val="446D8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D09C0A-14F2-0CA1-D7CA-2B457545EF08}"/>
              </a:ext>
            </a:extLst>
          </p:cNvPr>
          <p:cNvSpPr txBox="1"/>
          <p:nvPr/>
        </p:nvSpPr>
        <p:spPr>
          <a:xfrm>
            <a:off x="495300" y="171450"/>
            <a:ext cx="112014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邀請與呼召（</a:t>
            </a:r>
            <a:r>
              <a:rPr lang="en-US" alt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55:</a:t>
            </a:r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1-3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節）</a:t>
            </a:r>
            <a:endParaRPr lang="en-HK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神的邀請開始，呼籲所有渴望的人來到祂面前，接受祂的恩典和供應。</a:t>
            </a:r>
            <a:endParaRPr lang="en-HK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神的應許（</a:t>
            </a:r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4-5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節）</a:t>
            </a:r>
            <a:endParaRPr lang="en-HK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描述神所立的約和祂所賜的救恩，並預言外邦人將會向神尋求。</a:t>
            </a:r>
            <a:endParaRPr lang="en-HK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悔改的呼籲（</a:t>
            </a:r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6-7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節）</a:t>
            </a:r>
            <a:endParaRPr lang="en-HK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呼籲人們在神可尋找的時候尋求祂，並離棄自己的邪惡道路。</a:t>
            </a:r>
            <a:endParaRPr lang="en-HK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神的智慧與意念（</a:t>
            </a:r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8-9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節）</a:t>
            </a:r>
            <a:endParaRPr lang="en-HK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強調神的意念和道路高過人類的理解，提醒人們信靠神的智慧。</a:t>
            </a:r>
            <a:endParaRPr lang="en-HK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神的話語與成果（</a:t>
            </a:r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10-11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節）</a:t>
            </a:r>
            <a:endParaRPr lang="en-HK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描述神的話語如雨雪，必定會帶來成果，不會徒然返回。</a:t>
            </a:r>
            <a:endParaRPr lang="en-HK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6. 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喜樂與回歸（</a:t>
            </a:r>
            <a:r>
              <a:rPr lang="en-H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12-13</a:t>
            </a:r>
            <a:r>
              <a:rPr lang="zh-TW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節）</a:t>
            </a:r>
            <a:endParaRPr lang="en-HK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HK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zh-TW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描述人們因神的救恩而歡喜，並且回到神的懷抱中，象徵著更新與轉變。救贖後的喜樂與新生，神的應許將帶來祝福。</a:t>
            </a:r>
            <a:endParaRPr lang="en-HK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6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898D14-F74D-7B93-A4C2-31A9E1C4746F}"/>
              </a:ext>
            </a:extLst>
          </p:cNvPr>
          <p:cNvSpPr txBox="1"/>
          <p:nvPr/>
        </p:nvSpPr>
        <p:spPr>
          <a:xfrm>
            <a:off x="665921" y="232828"/>
            <a:ext cx="110523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賽</a:t>
            </a:r>
            <a:r>
              <a:rPr lang="en-US" altLang="zh-TW" sz="3600" b="1" i="0" baseline="30000" dirty="0">
                <a:solidFill>
                  <a:srgbClr val="000000"/>
                </a:solidFill>
                <a:effectLst/>
                <a:latin typeface="system-ui"/>
              </a:rPr>
              <a:t>55:6 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你們要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system-ui"/>
              </a:rPr>
              <a:t>趁著耶和華可以尋找的時候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，尋找他，</a:t>
            </a:r>
          </a:p>
          <a:p>
            <a:pPr algn="l"/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趁著他靠近的時候，呼求他。</a:t>
            </a:r>
          </a:p>
          <a:p>
            <a:pPr algn="l"/>
            <a:r>
              <a:rPr lang="en-US" altLang="zh-TW" sz="36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sz="3600" b="1" i="0" dirty="0">
                <a:solidFill>
                  <a:srgbClr val="00B050"/>
                </a:solidFill>
                <a:effectLst/>
                <a:latin typeface="system-ui"/>
              </a:rPr>
              <a:t>惡人要離棄自己的道路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，不義的人當除去自己的意念，</a:t>
            </a:r>
          </a:p>
          <a:p>
            <a:pPr algn="l"/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回轉過來歸向耶和華，</a:t>
            </a:r>
            <a:r>
              <a:rPr lang="zh-TW" altLang="en-US" sz="3600" b="1" i="0" dirty="0">
                <a:solidFill>
                  <a:srgbClr val="C00000"/>
                </a:solidFill>
                <a:effectLst/>
                <a:latin typeface="system-ui"/>
              </a:rPr>
              <a:t>耶和華就必憐憫他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你們當回轉過來歸向我們的　神，因為他大大赦免人的罪。</a:t>
            </a:r>
          </a:p>
          <a:p>
            <a:pPr algn="l"/>
            <a:r>
              <a:rPr lang="en-US" altLang="zh-TW" sz="3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耶和華說：“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system-ui"/>
              </a:rPr>
              <a:t>我的意念不是你們的意念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，你們的道路也不是我的道路。</a:t>
            </a:r>
          </a:p>
          <a:p>
            <a:pPr algn="l"/>
            <a:r>
              <a:rPr lang="en-US" altLang="zh-TW" sz="36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天怎樣高過地，我的道路也怎樣高過你們的道路，</a:t>
            </a:r>
          </a:p>
          <a:p>
            <a:pPr algn="l"/>
            <a:r>
              <a:rPr lang="zh-TW" altLang="en-US" sz="3600" b="0" i="0" dirty="0">
                <a:solidFill>
                  <a:srgbClr val="000000"/>
                </a:solidFill>
                <a:effectLst/>
                <a:latin typeface="system-ui"/>
              </a:rPr>
              <a:t>我的意念也怎樣高過你們的意念。</a:t>
            </a:r>
          </a:p>
        </p:txBody>
      </p:sp>
    </p:spTree>
    <p:extLst>
      <p:ext uri="{BB962C8B-B14F-4D97-AF65-F5344CB8AC3E}">
        <p14:creationId xmlns:p14="http://schemas.microsoft.com/office/powerpoint/2010/main" val="293792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EA3E8-2BED-37C6-1D94-7B654A1C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/>
              <a:t>1</a:t>
            </a:r>
            <a:r>
              <a:rPr lang="zh-TW" altLang="en-US" sz="5400" b="1" dirty="0"/>
              <a:t>）</a:t>
            </a:r>
            <a:r>
              <a:rPr lang="en-US" sz="5400" b="1" dirty="0" err="1"/>
              <a:t>尋找神的</a:t>
            </a:r>
            <a:r>
              <a:rPr lang="en-US" sz="5400" b="1" dirty="0" err="1">
                <a:solidFill>
                  <a:srgbClr val="FF0000"/>
                </a:solidFill>
              </a:rPr>
              <a:t>最佳時機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6204B0-AA03-BF30-A5D6-4F8502E7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340371" cy="387071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賽</a:t>
            </a:r>
            <a:r>
              <a:rPr lang="en-US" altLang="zh-TW" sz="4000" b="1" i="0" baseline="30000" dirty="0">
                <a:solidFill>
                  <a:srgbClr val="000000"/>
                </a:solidFill>
                <a:effectLst/>
                <a:latin typeface="system-ui"/>
              </a:rPr>
              <a:t>55:6 </a:t>
            </a:r>
            <a:r>
              <a:rPr lang="zh-TW" altLang="en-US" sz="4300" b="0" i="0" dirty="0">
                <a:solidFill>
                  <a:srgbClr val="000000"/>
                </a:solidFill>
                <a:effectLst/>
                <a:latin typeface="system-ui"/>
              </a:rPr>
              <a:t>你們要</a:t>
            </a:r>
            <a:r>
              <a:rPr lang="zh-TW" altLang="en-US" sz="4300" b="1" i="0" dirty="0">
                <a:solidFill>
                  <a:srgbClr val="FF0000"/>
                </a:solidFill>
                <a:effectLst/>
                <a:latin typeface="system-ui"/>
              </a:rPr>
              <a:t>趁著耶和華可以尋找的時候</a:t>
            </a:r>
            <a:r>
              <a:rPr lang="zh-TW" altLang="en-US" sz="43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TW" altLang="en-US" sz="4300" b="1" i="0" dirty="0">
                <a:solidFill>
                  <a:srgbClr val="002060"/>
                </a:solidFill>
                <a:effectLst/>
                <a:latin typeface="system-ui"/>
              </a:rPr>
              <a:t>尋找</a:t>
            </a:r>
            <a:r>
              <a:rPr lang="zh-TW" altLang="en-US" sz="4300" b="0" i="0" dirty="0">
                <a:solidFill>
                  <a:srgbClr val="000000"/>
                </a:solidFill>
                <a:effectLst/>
                <a:latin typeface="system-ui"/>
              </a:rPr>
              <a:t>他，趁著他靠近的時候，</a:t>
            </a:r>
            <a:r>
              <a:rPr lang="zh-TW" altLang="en-US" sz="4300" b="1" i="0" dirty="0">
                <a:solidFill>
                  <a:srgbClr val="002060"/>
                </a:solidFill>
                <a:effectLst/>
                <a:latin typeface="system-ui"/>
              </a:rPr>
              <a:t>呼求</a:t>
            </a:r>
            <a:r>
              <a:rPr lang="zh-TW" altLang="en-US" sz="4300" b="0" i="0" dirty="0">
                <a:solidFill>
                  <a:srgbClr val="000000"/>
                </a:solidFill>
                <a:effectLst/>
                <a:latin typeface="system-ui"/>
              </a:rPr>
              <a:t>他。</a:t>
            </a:r>
          </a:p>
          <a:p>
            <a:r>
              <a:rPr lang="zh-TW" altLang="en-US" sz="4000" dirty="0"/>
              <a:t>尋求</a:t>
            </a:r>
            <a:r>
              <a:rPr lang="en-US" altLang="zh-TW" sz="4000" dirty="0"/>
              <a:t>/</a:t>
            </a:r>
            <a:r>
              <a:rPr lang="zh-TW" altLang="en-US" sz="4000" dirty="0"/>
              <a:t>追求</a:t>
            </a:r>
            <a:r>
              <a:rPr lang="en-US" altLang="zh-TW" sz="4000" dirty="0"/>
              <a:t>—</a:t>
            </a:r>
            <a:r>
              <a:rPr lang="zh-TW" altLang="en-US" sz="4000" dirty="0"/>
              <a:t>強調急迫性和呼籲積極追尋</a:t>
            </a:r>
            <a:endParaRPr lang="en-US" altLang="zh-TW" sz="4000" dirty="0"/>
          </a:p>
          <a:p>
            <a:r>
              <a:rPr lang="zh-TW" altLang="en-US" sz="4000" dirty="0"/>
              <a:t>口渴的人哪，你們都就近水來吧！ </a:t>
            </a:r>
            <a:r>
              <a:rPr lang="en-US" altLang="zh-TW" sz="4000" dirty="0"/>
              <a:t>55:1</a:t>
            </a:r>
          </a:p>
          <a:p>
            <a:r>
              <a:rPr lang="zh-TW" altLang="en-US" sz="4000" dirty="0"/>
              <a:t>尋求祢的面（詩</a:t>
            </a:r>
            <a:r>
              <a:rPr lang="en-US" altLang="zh-TW" sz="4000" dirty="0"/>
              <a:t>27:8</a:t>
            </a:r>
            <a:r>
              <a:rPr lang="zh-TW" altLang="en-US" sz="4000" dirty="0"/>
              <a:t>）；懇切地尋找祢（</a:t>
            </a:r>
            <a:r>
              <a:rPr lang="en-US" altLang="zh-TW" sz="4000" dirty="0"/>
              <a:t>63:1</a:t>
            </a:r>
            <a:r>
              <a:rPr lang="zh-TW" altLang="en-US" sz="4000" dirty="0"/>
              <a:t>）</a:t>
            </a:r>
            <a:endParaRPr lang="en-US" altLang="zh-TW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2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F5FEE-A4CB-5D91-043A-CBED2966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/>
              <a:t>2</a:t>
            </a:r>
            <a:r>
              <a:rPr lang="zh-TW" altLang="en-US" sz="5400" b="1" dirty="0"/>
              <a:t>）</a:t>
            </a:r>
            <a:r>
              <a:rPr lang="en-US" sz="5400" b="1" dirty="0" err="1">
                <a:solidFill>
                  <a:srgbClr val="FF0000"/>
                </a:solidFill>
              </a:rPr>
              <a:t>歸回真理</a:t>
            </a:r>
            <a:r>
              <a:rPr lang="en-US" sz="5400" b="1" dirty="0" err="1">
                <a:solidFill>
                  <a:srgbClr val="002060"/>
                </a:solidFill>
              </a:rPr>
              <a:t>的正路上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52277-0B33-704A-EAC8-07C32D73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68921" cy="3450613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altLang="zh-TW" sz="44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sz="6700" b="1" i="0" dirty="0">
                <a:solidFill>
                  <a:srgbClr val="0070C0"/>
                </a:solidFill>
                <a:effectLst/>
                <a:latin typeface="system-ui"/>
              </a:rPr>
              <a:t>惡人</a:t>
            </a:r>
            <a:r>
              <a:rPr lang="zh-TW" altLang="en-US" sz="6700" b="1" i="0" dirty="0">
                <a:effectLst/>
                <a:latin typeface="system-ui"/>
              </a:rPr>
              <a:t>要離棄自己的道路</a:t>
            </a:r>
            <a:r>
              <a:rPr lang="zh-TW" altLang="en-US" sz="6700" b="1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  <a:r>
              <a:rPr lang="zh-TW" altLang="en-US" sz="6700" b="1" i="0" dirty="0">
                <a:solidFill>
                  <a:srgbClr val="0070C0"/>
                </a:solidFill>
                <a:effectLst/>
                <a:latin typeface="system-ui"/>
              </a:rPr>
              <a:t>不義</a:t>
            </a:r>
            <a:r>
              <a:rPr lang="zh-TW" altLang="en-US" sz="6700" b="1" i="0" dirty="0">
                <a:solidFill>
                  <a:srgbClr val="000000"/>
                </a:solidFill>
                <a:effectLst/>
                <a:latin typeface="system-ui"/>
              </a:rPr>
              <a:t>的人當除去自己的意念，</a:t>
            </a:r>
            <a:r>
              <a:rPr lang="zh-TW" altLang="en-US" sz="6700" b="1" i="0" dirty="0">
                <a:solidFill>
                  <a:srgbClr val="C00000"/>
                </a:solidFill>
                <a:effectLst/>
                <a:latin typeface="system-ui"/>
              </a:rPr>
              <a:t>回轉過來歸向耶和華，耶和華就必憐憫他</a:t>
            </a:r>
            <a:r>
              <a:rPr lang="zh-TW" altLang="en-US" sz="6700" b="1" i="0" dirty="0">
                <a:solidFill>
                  <a:srgbClr val="000000"/>
                </a:solidFill>
                <a:effectLst/>
                <a:latin typeface="system-ui"/>
              </a:rPr>
              <a:t>。你們當回轉過來歸向我們的　神，因為他大大赦免人的罪。</a:t>
            </a:r>
            <a:endParaRPr lang="en-HK" altLang="zh-TW" sz="4400" b="1" dirty="0">
              <a:latin typeface="system-ui"/>
            </a:endParaRPr>
          </a:p>
          <a:p>
            <a:r>
              <a:rPr lang="zh-TW" altLang="en-US" sz="6700" b="0" i="0" dirty="0">
                <a:solidFill>
                  <a:srgbClr val="000000"/>
                </a:solidFill>
                <a:effectLst/>
                <a:latin typeface="system-ui"/>
              </a:rPr>
              <a:t>已經離棄了</a:t>
            </a:r>
            <a:r>
              <a:rPr lang="zh-TW" altLang="en-US" sz="6700" b="1" i="0" dirty="0">
                <a:solidFill>
                  <a:srgbClr val="FF0000"/>
                </a:solidFill>
                <a:effectLst/>
                <a:latin typeface="system-ui"/>
              </a:rPr>
              <a:t>你起初的愛</a:t>
            </a:r>
            <a:r>
              <a:rPr lang="zh-TW" altLang="en-US" sz="6700" b="0" i="0" dirty="0">
                <a:solidFill>
                  <a:srgbClr val="000000"/>
                </a:solidFill>
                <a:effectLst/>
                <a:latin typeface="system-ui"/>
              </a:rPr>
              <a:t>。。你若不悔改，我就要來到你那裡，把你的燈臺從原處移去。啟</a:t>
            </a:r>
            <a:r>
              <a:rPr lang="en-US" altLang="zh-TW" sz="6700" b="0" i="0" dirty="0">
                <a:solidFill>
                  <a:srgbClr val="000000"/>
                </a:solidFill>
                <a:effectLst/>
                <a:latin typeface="system-ui"/>
              </a:rPr>
              <a:t>2:4-5</a:t>
            </a:r>
            <a:endParaRPr lang="en-US" altLang="zh-TW" sz="6700" dirty="0"/>
          </a:p>
          <a:p>
            <a:pPr marL="0" indent="0">
              <a:buNone/>
            </a:pPr>
            <a:endParaRPr lang="en-HK" altLang="zh-TW" sz="4400" b="1" i="0" dirty="0">
              <a:solidFill>
                <a:srgbClr val="FF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50065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C17F0-FE8E-DAAD-A877-5DF47936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b="1" dirty="0"/>
              <a:t>3</a:t>
            </a:r>
            <a:r>
              <a:rPr lang="zh-TW" altLang="en-US" sz="6000" b="1" dirty="0"/>
              <a:t>）</a:t>
            </a:r>
            <a:r>
              <a:rPr lang="en-US" sz="6000" b="1" dirty="0" err="1">
                <a:solidFill>
                  <a:srgbClr val="FF0000"/>
                </a:solidFill>
              </a:rPr>
              <a:t>信靠</a:t>
            </a:r>
            <a:r>
              <a:rPr lang="en-US" sz="6000" b="1" dirty="0" err="1"/>
              <a:t>超越人類理解的智慧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652E46-0D87-866A-3CB8-56D0726C5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880414" cy="405079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TW" sz="4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system-ui"/>
              </a:rPr>
              <a:t>耶和華說：“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system-ui"/>
              </a:rPr>
              <a:t>我的意念不是你們的意念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system-ui"/>
              </a:rPr>
              <a:t>，你們的道路也不是我的道路。</a:t>
            </a:r>
          </a:p>
          <a:p>
            <a:pPr marL="0" indent="0" algn="l">
              <a:buNone/>
            </a:pPr>
            <a:r>
              <a:rPr lang="en-US" altLang="zh-TW" sz="44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4400" b="0" i="0" dirty="0">
                <a:solidFill>
                  <a:srgbClr val="000000"/>
                </a:solidFill>
                <a:effectLst/>
                <a:latin typeface="system-ui"/>
              </a:rPr>
              <a:t>天怎樣高過地，我的道路也怎樣高過你們的道路，我的意念也怎樣高過你們的意念。</a:t>
            </a:r>
          </a:p>
        </p:txBody>
      </p:sp>
    </p:spTree>
    <p:extLst>
      <p:ext uri="{BB962C8B-B14F-4D97-AF65-F5344CB8AC3E}">
        <p14:creationId xmlns:p14="http://schemas.microsoft.com/office/powerpoint/2010/main" val="274903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816D1-FC20-A8D7-3282-C7550E667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/>
              <a:t>迎接</a:t>
            </a:r>
            <a:r>
              <a:rPr lang="en-US" altLang="zh-TW" sz="5400" b="1" dirty="0">
                <a:solidFill>
                  <a:srgbClr val="FF0000"/>
                </a:solidFill>
              </a:rPr>
              <a:t>2025</a:t>
            </a:r>
            <a:r>
              <a:rPr lang="zh-TW" altLang="en-US" sz="5400" b="1" dirty="0"/>
              <a:t>的祝願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D0C775-A8EE-83CC-4A77-855FC16D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+mj-lt"/>
              <a:buAutoNum type="arabicPeriod"/>
            </a:pPr>
            <a:r>
              <a:rPr lang="zh-TW" altLang="en-US" sz="2800" b="1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尋求神的時候</a:t>
            </a:r>
            <a:r>
              <a:rPr lang="zh-TW" altLang="en-US" sz="2800" b="0" i="0" dirty="0">
                <a:solidFill>
                  <a:srgbClr val="262626"/>
                </a:solidFill>
                <a:effectLst/>
                <a:latin typeface="-apple-system"/>
              </a:rPr>
              <a:t>：願我們在新的一年中，時刻尋求神的面，讓我們的心靈與祂靠近。</a:t>
            </a:r>
          </a:p>
          <a:p>
            <a:pPr algn="l">
              <a:buFont typeface="+mj-lt"/>
              <a:buAutoNum type="arabicPeriod"/>
            </a:pPr>
            <a:r>
              <a:rPr lang="zh-TW" altLang="en-US" sz="2800" b="1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離開不義</a:t>
            </a:r>
            <a:r>
              <a:rPr lang="zh-TW" altLang="en-US" sz="2800" b="0" i="0" dirty="0">
                <a:solidFill>
                  <a:srgbClr val="262626"/>
                </a:solidFill>
                <a:effectLst/>
                <a:latin typeface="-apple-system"/>
              </a:rPr>
              <a:t>：鼓勵大家在新的一年中，勇敢放下過去的錯誤和不義，追求更美好的生活。</a:t>
            </a:r>
          </a:p>
          <a:p>
            <a:pPr algn="l">
              <a:buFont typeface="+mj-lt"/>
              <a:buAutoNum type="arabicPeriod"/>
            </a:pPr>
            <a:r>
              <a:rPr lang="zh-TW" altLang="en-US" sz="2800" b="1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神的憐憫與赦免</a:t>
            </a:r>
            <a:r>
              <a:rPr lang="zh-TW" altLang="en-US" sz="2800" b="0" i="0" dirty="0">
                <a:solidFill>
                  <a:srgbClr val="262626"/>
                </a:solidFill>
                <a:effectLst/>
                <a:latin typeface="-apple-system"/>
              </a:rPr>
              <a:t>：相信神的憐憫無窮，無論我們的過去如何，祂都願意赦免我們，讓我們重新開始。</a:t>
            </a:r>
          </a:p>
          <a:p>
            <a:pPr algn="l">
              <a:buFont typeface="+mj-lt"/>
              <a:buAutoNum type="arabicPeriod"/>
            </a:pPr>
            <a:r>
              <a:rPr lang="zh-TW" altLang="en-US" sz="2800" b="1" i="0" dirty="0">
                <a:solidFill>
                  <a:srgbClr val="262626"/>
                </a:solidFill>
                <a:effectLst/>
                <a:highlight>
                  <a:srgbClr val="FFFF00"/>
                </a:highlight>
                <a:latin typeface="-apple-system"/>
              </a:rPr>
              <a:t>高過的意念與道路</a:t>
            </a:r>
            <a:r>
              <a:rPr lang="zh-TW" altLang="en-US" sz="2800" b="0" i="0" dirty="0">
                <a:solidFill>
                  <a:srgbClr val="262626"/>
                </a:solidFill>
                <a:effectLst/>
                <a:latin typeface="-apple-system"/>
              </a:rPr>
              <a:t>：在面對未來的挑戰時，讓我們信靠神的計劃，因為祂的意念和道路遠超過我們的理解。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0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DA2979B-B786-D636-205A-19B7F8D88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836" y="0"/>
            <a:ext cx="10002982" cy="6184066"/>
          </a:xfrm>
        </p:spPr>
      </p:pic>
    </p:spTree>
    <p:extLst>
      <p:ext uri="{BB962C8B-B14F-4D97-AF65-F5344CB8AC3E}">
        <p14:creationId xmlns:p14="http://schemas.microsoft.com/office/powerpoint/2010/main" val="170806684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{06674FFA-394F-9F4D-BA44-CDCC8BB49D13}tf10001119</Template>
  <TotalTime>1053</TotalTime>
  <Words>412</Words>
  <Application>Microsoft Office PowerPoint</Application>
  <PresentationFormat>自訂</PresentationFormat>
  <Paragraphs>41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Gallery</vt:lpstr>
      <vt:lpstr>上帝今天的邀請</vt:lpstr>
      <vt:lpstr>將臨期第三主日：喜樂</vt:lpstr>
      <vt:lpstr>PowerPoint 簡報</vt:lpstr>
      <vt:lpstr>PowerPoint 簡報</vt:lpstr>
      <vt:lpstr>1）尋找神的最佳時機</vt:lpstr>
      <vt:lpstr>2）歸回真理的正路上</vt:lpstr>
      <vt:lpstr>3）信靠超越人類理解的智慧</vt:lpstr>
      <vt:lpstr>迎接2025的祝願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誰為宣教定分界？</dc:title>
  <dc:creator>992</dc:creator>
  <cp:lastModifiedBy>Andrew</cp:lastModifiedBy>
  <cp:revision>11</cp:revision>
  <dcterms:created xsi:type="dcterms:W3CDTF">2024-01-27T02:51:28Z</dcterms:created>
  <dcterms:modified xsi:type="dcterms:W3CDTF">2024-12-14T08:11:48Z</dcterms:modified>
</cp:coreProperties>
</file>