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odoni MT" panose="02070603080606020203" pitchFamily="18" charset="0"/>
      <p:regular r:id="rId28"/>
      <p:bold r:id="rId29"/>
      <p:italic r:id="rId30"/>
      <p:boldItalic r:id="rId31"/>
    </p:embeddedFont>
    <p:embeddedFont>
      <p:font typeface="Anca Coder" panose="020B0604020202020204" charset="0"/>
      <p:regular r:id="rId32"/>
    </p:embeddedFont>
    <p:embeddedFont>
      <p:font typeface="Anca Coder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56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074883" y="7261075"/>
            <a:ext cx="7879476" cy="1177195"/>
            <a:chOff x="0" y="0"/>
            <a:chExt cx="2617092" cy="390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092" cy="390994"/>
            </a:xfrm>
            <a:custGeom>
              <a:avLst/>
              <a:gdLst/>
              <a:ahLst/>
              <a:cxnLst/>
              <a:rect l="l" t="t" r="r" b="b"/>
              <a:pathLst>
                <a:path w="2617092" h="390994">
                  <a:moveTo>
                    <a:pt x="98254" y="0"/>
                  </a:moveTo>
                  <a:lnTo>
                    <a:pt x="2518838" y="0"/>
                  </a:lnTo>
                  <a:cubicBezTo>
                    <a:pt x="2573102" y="0"/>
                    <a:pt x="2617092" y="43990"/>
                    <a:pt x="2617092" y="98254"/>
                  </a:cubicBezTo>
                  <a:lnTo>
                    <a:pt x="2617092" y="292740"/>
                  </a:lnTo>
                  <a:cubicBezTo>
                    <a:pt x="2617092" y="347004"/>
                    <a:pt x="2573102" y="390994"/>
                    <a:pt x="2518838" y="390994"/>
                  </a:cubicBezTo>
                  <a:lnTo>
                    <a:pt x="98254" y="390994"/>
                  </a:lnTo>
                  <a:cubicBezTo>
                    <a:pt x="43990" y="390994"/>
                    <a:pt x="0" y="347004"/>
                    <a:pt x="0" y="292740"/>
                  </a:cubicBezTo>
                  <a:lnTo>
                    <a:pt x="0" y="98254"/>
                  </a:lnTo>
                  <a:cubicBezTo>
                    <a:pt x="0" y="43990"/>
                    <a:pt x="43990" y="0"/>
                    <a:pt x="982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5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092" cy="438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376219">
            <a:off x="695204" y="1383012"/>
            <a:ext cx="6783275" cy="5389524"/>
            <a:chOff x="0" y="0"/>
            <a:chExt cx="3901440" cy="3099816"/>
          </a:xfrm>
        </p:grpSpPr>
        <p:sp>
          <p:nvSpPr>
            <p:cNvPr id="9" name="Freeform 9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/>
              <a:stretch>
                <a:fillRect l="-1107" r="-11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t="-29" b="-29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834936">
            <a:off x="6064595" y="-4115258"/>
            <a:ext cx="6783275" cy="538952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/>
              <a:stretch>
                <a:fillRect l="-11390" r="-11390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t="-29" b="-29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897439">
            <a:off x="4643331" y="7705178"/>
            <a:ext cx="5003303" cy="3975281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/>
              <a:stretch>
                <a:fillRect l="-11390" r="-11390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t="-29" b="-29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956161" y="3418005"/>
            <a:ext cx="8303139" cy="313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6"/>
              </a:lnSpc>
            </a:pPr>
            <a:r>
              <a:rPr lang="en-US" sz="12046" b="1" dirty="0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弊! </a:t>
            </a:r>
          </a:p>
          <a:p>
            <a:pPr marL="0" lvl="0" indent="0" algn="l">
              <a:lnSpc>
                <a:spcPts val="12046"/>
              </a:lnSpc>
            </a:pPr>
            <a:r>
              <a:rPr lang="en-US" sz="12046" b="1" dirty="0" err="1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信仰有疑惑</a:t>
            </a:r>
            <a:r>
              <a:rPr lang="en-US" sz="12046" b="1" dirty="0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74883" y="7463911"/>
            <a:ext cx="794206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約翰福音20章24至29節</a:t>
            </a:r>
          </a:p>
        </p:txBody>
      </p:sp>
      <p:sp>
        <p:nvSpPr>
          <p:cNvPr id="19" name="TextBox 19"/>
          <p:cNvSpPr txBox="1"/>
          <p:nvPr/>
        </p:nvSpPr>
        <p:spPr>
          <a:xfrm rot="-376219">
            <a:off x="1373825" y="5821175"/>
            <a:ext cx="6091857" cy="54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52"/>
              </a:lnSpc>
            </a:pPr>
            <a:r>
              <a:rPr lang="en-US" sz="1872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THOMAS ANSWERED AND SAID TO HIM, “MY LORD AND MY GOD!”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2455" r="-4245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2402742"/>
            <a:ext cx="1097498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過了八日，門徒又在屋裏，多馬也和他們同在，門都關了。耶穌來，站在當中說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願你們平安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！」</a:t>
            </a:r>
          </a:p>
          <a:p>
            <a:pPr marL="0" lvl="0" indent="0" algn="just">
              <a:lnSpc>
                <a:spcPts val="7500"/>
              </a:lnSpc>
            </a:pPr>
            <a:endParaRPr lang="en-US" sz="5000" dirty="0">
              <a:solidFill>
                <a:srgbClr val="2B2B2B"/>
              </a:solidFill>
              <a:latin typeface="Anca Coder"/>
              <a:ea typeface="Anca Coder"/>
              <a:cs typeface="Anca Coder"/>
              <a:sym typeface="Anca Cod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03743" y="5773399"/>
            <a:ext cx="11998507" cy="3880198"/>
            <a:chOff x="0" y="0"/>
            <a:chExt cx="3083672" cy="945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83672" cy="945745"/>
            </a:xfrm>
            <a:custGeom>
              <a:avLst/>
              <a:gdLst/>
              <a:ahLst/>
              <a:cxnLst/>
              <a:rect l="l" t="t" r="r" b="b"/>
              <a:pathLst>
                <a:path w="3083672" h="945745">
                  <a:moveTo>
                    <a:pt x="33723" y="0"/>
                  </a:moveTo>
                  <a:lnTo>
                    <a:pt x="3049949" y="0"/>
                  </a:lnTo>
                  <a:cubicBezTo>
                    <a:pt x="3068574" y="0"/>
                    <a:pt x="3083672" y="15098"/>
                    <a:pt x="3083672" y="33723"/>
                  </a:cubicBezTo>
                  <a:lnTo>
                    <a:pt x="3083672" y="912022"/>
                  </a:lnTo>
                  <a:cubicBezTo>
                    <a:pt x="3083672" y="920966"/>
                    <a:pt x="3080119" y="929544"/>
                    <a:pt x="3073795" y="935868"/>
                  </a:cubicBezTo>
                  <a:cubicBezTo>
                    <a:pt x="3067471" y="942192"/>
                    <a:pt x="3058893" y="945745"/>
                    <a:pt x="3049949" y="945745"/>
                  </a:cubicBezTo>
                  <a:lnTo>
                    <a:pt x="33723" y="945745"/>
                  </a:lnTo>
                  <a:cubicBezTo>
                    <a:pt x="24779" y="945745"/>
                    <a:pt x="16201" y="942192"/>
                    <a:pt x="9877" y="935868"/>
                  </a:cubicBezTo>
                  <a:cubicBezTo>
                    <a:pt x="3553" y="929544"/>
                    <a:pt x="0" y="920966"/>
                    <a:pt x="0" y="912022"/>
                  </a:cubicBezTo>
                  <a:lnTo>
                    <a:pt x="0" y="33723"/>
                  </a:lnTo>
                  <a:cubicBezTo>
                    <a:pt x="0" y="24779"/>
                    <a:pt x="3553" y="16201"/>
                    <a:pt x="9877" y="9877"/>
                  </a:cubicBezTo>
                  <a:cubicBezTo>
                    <a:pt x="16201" y="3553"/>
                    <a:pt x="24779" y="0"/>
                    <a:pt x="33723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3083672" cy="10219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4400" dirty="0" err="1">
                  <a:solidFill>
                    <a:srgbClr val="000000"/>
                  </a:solidFill>
                  <a:latin typeface="+mn-ea"/>
                  <a:cs typeface="Anca Coder"/>
                  <a:sym typeface="Anca Coder"/>
                </a:rPr>
                <a:t>那日（就是七日的第一日）晚上，門徒所在的地方，因怕猶太人，門都關了。耶穌來，站在當中，對他們說</a:t>
              </a:r>
              <a:r>
                <a:rPr lang="en-US" sz="4400" dirty="0">
                  <a:solidFill>
                    <a:srgbClr val="000000"/>
                  </a:solidFill>
                  <a:latin typeface="+mn-ea"/>
                  <a:cs typeface="Anca Coder"/>
                  <a:sym typeface="Anca Coder"/>
                </a:rPr>
                <a:t>：「</a:t>
              </a:r>
              <a:r>
                <a:rPr lang="en-US" sz="4400" dirty="0" err="1">
                  <a:solidFill>
                    <a:srgbClr val="000000"/>
                  </a:solidFill>
                  <a:latin typeface="+mn-ea"/>
                  <a:cs typeface="Anca Coder"/>
                  <a:sym typeface="Anca Coder"/>
                </a:rPr>
                <a:t>願你們平安</a:t>
              </a:r>
              <a:r>
                <a:rPr lang="en-US" sz="4400" dirty="0">
                  <a:solidFill>
                    <a:srgbClr val="000000"/>
                  </a:solidFill>
                  <a:latin typeface="+mn-ea"/>
                  <a:cs typeface="Anca Coder"/>
                  <a:sym typeface="Anca Coder"/>
                </a:rPr>
                <a:t>！」</a:t>
              </a:r>
              <a:r>
                <a:rPr lang="en-US" sz="4400" b="1" dirty="0" err="1">
                  <a:solidFill>
                    <a:srgbClr val="00B050"/>
                  </a:solidFill>
                  <a:latin typeface="+mn-ea"/>
                  <a:cs typeface="Anca Coder Bold"/>
                  <a:sym typeface="Anca Coder Bold"/>
                </a:rPr>
                <a:t>說了這話，就把手和肋旁指給他們看。</a:t>
              </a:r>
              <a:r>
                <a:rPr lang="en-US" sz="4400" dirty="0" err="1">
                  <a:solidFill>
                    <a:srgbClr val="000000"/>
                  </a:solidFill>
                  <a:latin typeface="+mn-ea"/>
                  <a:cs typeface="Anca Coder"/>
                  <a:sym typeface="Anca Coder"/>
                </a:rPr>
                <a:t>門徒們看見了主，就歡喜</a:t>
              </a:r>
              <a:r>
                <a:rPr lang="en-US" sz="4400" dirty="0">
                  <a:solidFill>
                    <a:srgbClr val="000000"/>
                  </a:solidFill>
                  <a:latin typeface="+mn-ea"/>
                  <a:cs typeface="Anca Coder"/>
                  <a:sym typeface="Anca Coder"/>
                </a:rPr>
                <a:t>。(約20:19-20)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約翰福音20章26節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1011" r="-41011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5976833" y="3573524"/>
            <a:ext cx="1097498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(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耶穌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)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就對多馬說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伸過你的指頭來，摸我的手；伸出你的手來，探入我的肋旁。不要疑惑，總要信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！」</a:t>
            </a:r>
          </a:p>
          <a:p>
            <a:pPr marL="0" lvl="0" indent="0" algn="just">
              <a:lnSpc>
                <a:spcPts val="7500"/>
              </a:lnSpc>
            </a:pPr>
            <a:endParaRPr lang="en-US" sz="5000" dirty="0">
              <a:solidFill>
                <a:srgbClr val="2B2B2B"/>
              </a:solidFill>
              <a:latin typeface="Anca Coder"/>
              <a:ea typeface="Anca Coder"/>
              <a:cs typeface="Anca Coder"/>
              <a:sym typeface="Anca Cod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約翰福音20章27節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1011" r="-41011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5976833" y="3504449"/>
            <a:ext cx="1097498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(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耶穌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)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就對多馬說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伸過你的指頭來，摸我的手；伸出你的手來，探入我的肋旁。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不要疑惑，總要信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！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」</a:t>
            </a:r>
          </a:p>
          <a:p>
            <a:pPr marL="0" lvl="0" indent="0" algn="just">
              <a:lnSpc>
                <a:spcPts val="7500"/>
              </a:lnSpc>
            </a:pPr>
            <a:endParaRPr lang="en-US" sz="5000" dirty="0">
              <a:solidFill>
                <a:srgbClr val="2B2B2B"/>
              </a:solidFill>
              <a:latin typeface="Anca Coder"/>
              <a:ea typeface="Anca Coder"/>
              <a:cs typeface="Anca Coder"/>
              <a:sym typeface="Anca Cod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約翰福音20章27節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088973" y="6828225"/>
            <a:ext cx="11711217" cy="2280408"/>
            <a:chOff x="24097" y="-29500"/>
            <a:chExt cx="2997265" cy="497008"/>
          </a:xfrm>
        </p:grpSpPr>
        <p:sp>
          <p:nvSpPr>
            <p:cNvPr id="18" name="Freeform 18"/>
            <p:cNvSpPr/>
            <p:nvPr/>
          </p:nvSpPr>
          <p:spPr>
            <a:xfrm>
              <a:off x="24097" y="13363"/>
              <a:ext cx="2957022" cy="411283"/>
            </a:xfrm>
            <a:custGeom>
              <a:avLst/>
              <a:gdLst/>
              <a:ahLst/>
              <a:cxnLst/>
              <a:rect l="l" t="t" r="r" b="b"/>
              <a:pathLst>
                <a:path w="2957022" h="411283">
                  <a:moveTo>
                    <a:pt x="35167" y="0"/>
                  </a:moveTo>
                  <a:lnTo>
                    <a:pt x="2921855" y="0"/>
                  </a:lnTo>
                  <a:cubicBezTo>
                    <a:pt x="2941277" y="0"/>
                    <a:pt x="2957022" y="15745"/>
                    <a:pt x="2957022" y="35167"/>
                  </a:cubicBezTo>
                  <a:lnTo>
                    <a:pt x="2957022" y="376116"/>
                  </a:lnTo>
                  <a:cubicBezTo>
                    <a:pt x="2957022" y="385443"/>
                    <a:pt x="2953317" y="394388"/>
                    <a:pt x="2946722" y="400983"/>
                  </a:cubicBezTo>
                  <a:cubicBezTo>
                    <a:pt x="2940127" y="407578"/>
                    <a:pt x="2931182" y="411283"/>
                    <a:pt x="2921855" y="411283"/>
                  </a:cubicBezTo>
                  <a:lnTo>
                    <a:pt x="35167" y="411283"/>
                  </a:lnTo>
                  <a:cubicBezTo>
                    <a:pt x="25840" y="411283"/>
                    <a:pt x="16895" y="407578"/>
                    <a:pt x="10300" y="400983"/>
                  </a:cubicBezTo>
                  <a:cubicBezTo>
                    <a:pt x="3705" y="394388"/>
                    <a:pt x="0" y="385443"/>
                    <a:pt x="0" y="376116"/>
                  </a:cubicBezTo>
                  <a:lnTo>
                    <a:pt x="0" y="35167"/>
                  </a:lnTo>
                  <a:cubicBezTo>
                    <a:pt x="0" y="25840"/>
                    <a:pt x="3705" y="16895"/>
                    <a:pt x="10300" y="10300"/>
                  </a:cubicBezTo>
                  <a:cubicBezTo>
                    <a:pt x="16895" y="3705"/>
                    <a:pt x="25840" y="0"/>
                    <a:pt x="351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64340" y="-29500"/>
              <a:ext cx="2957022" cy="49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4400" b="1" dirty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Do not be </a:t>
              </a:r>
              <a:r>
                <a:rPr lang="en-US" sz="4400" b="1" dirty="0" err="1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unbeliving</a:t>
              </a:r>
              <a:r>
                <a:rPr lang="en-US" sz="4400" b="1" dirty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, but </a:t>
              </a:r>
              <a:r>
                <a:rPr lang="en-US" sz="4400" b="1" dirty="0" err="1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beliving</a:t>
              </a:r>
              <a:r>
                <a:rPr lang="en-US" sz="4400" b="1" dirty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 (NASB)</a:t>
              </a:r>
            </a:p>
            <a:p>
              <a:pPr algn="just">
                <a:lnSpc>
                  <a:spcPts val="5599"/>
                </a:lnSpc>
              </a:pPr>
              <a:r>
                <a:rPr lang="en-US" sz="4400" b="1" dirty="0" err="1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不要不信，但要相信</a:t>
              </a:r>
              <a:endParaRPr lang="en-US" sz="4400" b="1" dirty="0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5704629" y="3989084"/>
            <a:ext cx="12134355" cy="1047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000"/>
              </a:lnSpc>
            </a:pPr>
            <a:r>
              <a:rPr lang="en-US" sz="6000" b="1" dirty="0" err="1">
                <a:solidFill>
                  <a:srgbClr val="2B2B2B"/>
                </a:solidFill>
                <a:latin typeface="+mn-ea"/>
                <a:cs typeface="Anca Coder Bold"/>
                <a:sym typeface="Anca Coder Bold"/>
              </a:rPr>
              <a:t>多馬說</a:t>
            </a:r>
            <a:r>
              <a:rPr lang="en-US" sz="6000" b="1" dirty="0">
                <a:solidFill>
                  <a:srgbClr val="2B2B2B"/>
                </a:solidFill>
                <a:latin typeface="+mn-ea"/>
                <a:cs typeface="Anca Coder Bold"/>
                <a:sym typeface="Anca Coder Bold"/>
              </a:rPr>
              <a:t>：「</a:t>
            </a:r>
            <a:r>
              <a:rPr lang="en-US" sz="6000" b="1" dirty="0" err="1">
                <a:solidFill>
                  <a:srgbClr val="2B2B2B"/>
                </a:solidFill>
                <a:latin typeface="+mn-ea"/>
                <a:cs typeface="Anca Coder Bold"/>
                <a:sym typeface="Anca Coder Bold"/>
              </a:rPr>
              <a:t>我的主！我的上帝</a:t>
            </a:r>
            <a:r>
              <a:rPr lang="en-US" sz="6000" b="1" dirty="0">
                <a:solidFill>
                  <a:srgbClr val="2B2B2B"/>
                </a:solidFill>
                <a:latin typeface="+mn-ea"/>
                <a:cs typeface="Anca Coder Bold"/>
                <a:sym typeface="Anca Coder Bold"/>
              </a:rPr>
              <a:t>！」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約翰福音20章28節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2835917"/>
            <a:ext cx="10974986" cy="214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那些門徒就對他說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</a:t>
            </a:r>
          </a:p>
          <a:p>
            <a:pPr marL="0" lvl="0" indent="0" algn="just">
              <a:lnSpc>
                <a:spcPts val="825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我們已經看見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主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了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。」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約翰福音20章25節上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158085" y="5213681"/>
            <a:ext cx="11227444" cy="1553025"/>
            <a:chOff x="0" y="-52388"/>
            <a:chExt cx="2957022" cy="4090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57022" cy="304252"/>
            </a:xfrm>
            <a:custGeom>
              <a:avLst/>
              <a:gdLst/>
              <a:ahLst/>
              <a:cxnLst/>
              <a:rect l="l" t="t" r="r" b="b"/>
              <a:pathLst>
                <a:path w="2957022" h="304252">
                  <a:moveTo>
                    <a:pt x="35167" y="0"/>
                  </a:moveTo>
                  <a:lnTo>
                    <a:pt x="2921855" y="0"/>
                  </a:lnTo>
                  <a:cubicBezTo>
                    <a:pt x="2941277" y="0"/>
                    <a:pt x="2957022" y="15745"/>
                    <a:pt x="2957022" y="35167"/>
                  </a:cubicBezTo>
                  <a:lnTo>
                    <a:pt x="2957022" y="269085"/>
                  </a:lnTo>
                  <a:cubicBezTo>
                    <a:pt x="2957022" y="278412"/>
                    <a:pt x="2953317" y="287357"/>
                    <a:pt x="2946722" y="293952"/>
                  </a:cubicBezTo>
                  <a:cubicBezTo>
                    <a:pt x="2940127" y="300547"/>
                    <a:pt x="2931182" y="304252"/>
                    <a:pt x="2921855" y="304252"/>
                  </a:cubicBezTo>
                  <a:lnTo>
                    <a:pt x="35167" y="304252"/>
                  </a:lnTo>
                  <a:cubicBezTo>
                    <a:pt x="15745" y="304252"/>
                    <a:pt x="0" y="288507"/>
                    <a:pt x="0" y="269085"/>
                  </a:cubicBezTo>
                  <a:lnTo>
                    <a:pt x="0" y="35167"/>
                  </a:lnTo>
                  <a:cubicBezTo>
                    <a:pt x="0" y="25840"/>
                    <a:pt x="3705" y="16895"/>
                    <a:pt x="10300" y="10300"/>
                  </a:cubicBezTo>
                  <a:cubicBezTo>
                    <a:pt x="16895" y="3705"/>
                    <a:pt x="25840" y="0"/>
                    <a:pt x="351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2388"/>
              <a:ext cx="2957022" cy="409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999"/>
                </a:lnSpc>
              </a:pPr>
              <a:r>
                <a:rPr lang="en-US" sz="5400" b="1" dirty="0" smtClean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 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κύριος</a:t>
              </a:r>
              <a:r>
                <a:rPr lang="en-US" sz="5400" b="1" dirty="0" smtClean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 </a:t>
              </a:r>
              <a:r>
                <a:rPr lang="en-US" sz="5400" b="1" dirty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: master, sir (</a:t>
              </a:r>
              <a:r>
                <a:rPr lang="en-US" sz="5400" b="1" dirty="0" err="1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主人、先生</a:t>
              </a:r>
              <a:r>
                <a:rPr lang="en-US" sz="5400" b="1" dirty="0">
                  <a:solidFill>
                    <a:srgbClr val="002060"/>
                  </a:solidFill>
                  <a:latin typeface="Bodoni MT" panose="02070603080606020203" pitchFamily="18" charset="0"/>
                  <a:ea typeface="Rasputin Bold"/>
                  <a:cs typeface="Rasputin Bold"/>
                  <a:sym typeface="Rasputin Bold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8"/>
          <p:cNvSpPr/>
          <p:nvPr/>
        </p:nvSpPr>
        <p:spPr>
          <a:xfrm>
            <a:off x="5670873" y="5345640"/>
            <a:ext cx="11227444" cy="1155207"/>
          </a:xfrm>
          <a:custGeom>
            <a:avLst/>
            <a:gdLst/>
            <a:ahLst/>
            <a:cxnLst/>
            <a:rect l="l" t="t" r="r" b="b"/>
            <a:pathLst>
              <a:path w="2957022" h="304252">
                <a:moveTo>
                  <a:pt x="35167" y="0"/>
                </a:moveTo>
                <a:lnTo>
                  <a:pt x="2921855" y="0"/>
                </a:lnTo>
                <a:cubicBezTo>
                  <a:pt x="2941277" y="0"/>
                  <a:pt x="2957022" y="15745"/>
                  <a:pt x="2957022" y="35167"/>
                </a:cubicBezTo>
                <a:lnTo>
                  <a:pt x="2957022" y="269085"/>
                </a:lnTo>
                <a:cubicBezTo>
                  <a:pt x="2957022" y="278412"/>
                  <a:pt x="2953317" y="287357"/>
                  <a:pt x="2946722" y="293952"/>
                </a:cubicBezTo>
                <a:cubicBezTo>
                  <a:pt x="2940127" y="300547"/>
                  <a:pt x="2931182" y="304252"/>
                  <a:pt x="2921855" y="304252"/>
                </a:cubicBezTo>
                <a:lnTo>
                  <a:pt x="35167" y="304252"/>
                </a:lnTo>
                <a:cubicBezTo>
                  <a:pt x="15745" y="304252"/>
                  <a:pt x="0" y="288507"/>
                  <a:pt x="0" y="269085"/>
                </a:cubicBezTo>
                <a:lnTo>
                  <a:pt x="0" y="35167"/>
                </a:lnTo>
                <a:cubicBezTo>
                  <a:pt x="0" y="25840"/>
                  <a:pt x="3705" y="16895"/>
                  <a:pt x="10300" y="10300"/>
                </a:cubicBezTo>
                <a:cubicBezTo>
                  <a:pt x="16895" y="3705"/>
                  <a:pt x="25840" y="0"/>
                  <a:pt x="351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3830327"/>
            <a:ext cx="10974986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850"/>
              </a:lnSpc>
            </a:pPr>
            <a:r>
              <a:rPr lang="en-US" sz="60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多馬說</a:t>
            </a:r>
            <a:r>
              <a:rPr lang="en-US" sz="60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60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我的主！我的</a:t>
            </a:r>
            <a:r>
              <a:rPr lang="en-US" sz="6000" b="1" dirty="0" err="1">
                <a:solidFill>
                  <a:srgbClr val="2B2B2B"/>
                </a:solidFill>
                <a:latin typeface="+mn-ea"/>
                <a:cs typeface="Anca Coder Bold"/>
                <a:sym typeface="Anca Coder Bold"/>
              </a:rPr>
              <a:t>上帝</a:t>
            </a:r>
            <a:r>
              <a:rPr lang="en-US" sz="6000" dirty="0" smtClean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！</a:t>
            </a:r>
            <a:r>
              <a:rPr lang="zh-TW" altLang="en-US" sz="6000" dirty="0" smtClean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」</a:t>
            </a:r>
            <a:endParaRPr lang="en-US" sz="6000" dirty="0">
              <a:solidFill>
                <a:srgbClr val="2B2B2B"/>
              </a:solidFill>
              <a:latin typeface="+mn-ea"/>
              <a:cs typeface="Anca Coder"/>
              <a:sym typeface="Anca Cod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約翰福音20章28節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36218" y="5345640"/>
            <a:ext cx="10708781" cy="1201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0800" tIns="50800" rIns="50800" bIns="50800" rtlCol="0" anchor="ctr"/>
          <a:lstStyle/>
          <a:p>
            <a:pPr algn="just">
              <a:lnSpc>
                <a:spcPts val="6999"/>
              </a:lnSpc>
            </a:pPr>
            <a:r>
              <a:rPr lang="en-US" sz="5400" b="1" dirty="0" smtClean="0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rPr>
              <a:t>θεός</a:t>
            </a:r>
            <a:r>
              <a:rPr lang="en-US" sz="5400" b="1" dirty="0" smtClean="0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rPr>
              <a:t>: GOD (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rPr>
              <a:t>上帝、神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Rasputin Bold"/>
                <a:cs typeface="Rasputin Bold"/>
                <a:sym typeface="Rasputin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3129286"/>
            <a:ext cx="1097498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6000" dirty="0" err="1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耶穌說</a:t>
            </a:r>
            <a:r>
              <a:rPr lang="en-US" sz="6000" dirty="0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：「</a:t>
            </a:r>
            <a:r>
              <a:rPr lang="en-US" sz="6000" dirty="0" err="1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你們說我是誰</a:t>
            </a:r>
            <a:r>
              <a:rPr lang="en-US" sz="6000" dirty="0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？」</a:t>
            </a:r>
          </a:p>
          <a:p>
            <a:pPr marL="0" lvl="0" indent="0" algn="just">
              <a:lnSpc>
                <a:spcPts val="9000"/>
              </a:lnSpc>
            </a:pPr>
            <a:r>
              <a:rPr lang="en-US" sz="6000" dirty="0" err="1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西門•彼得回答說</a:t>
            </a:r>
            <a:r>
              <a:rPr lang="en-US" sz="6000" dirty="0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：「</a:t>
            </a:r>
            <a:r>
              <a:rPr lang="en-US" sz="6000" b="1" dirty="0" err="1">
                <a:solidFill>
                  <a:srgbClr val="002060"/>
                </a:solidFill>
                <a:latin typeface="Bodoni MT" panose="02070603080606020203" pitchFamily="18" charset="0"/>
                <a:ea typeface="Anca Coder Bold"/>
                <a:cs typeface="Anca Coder Bold"/>
                <a:sym typeface="Anca Coder Bold"/>
              </a:rPr>
              <a:t>你是基督，是永生上帝的兒子</a:t>
            </a:r>
            <a:r>
              <a:rPr lang="en-US" sz="6000" dirty="0">
                <a:solidFill>
                  <a:srgbClr val="002060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。</a:t>
            </a:r>
            <a:r>
              <a:rPr lang="en-US" sz="6000" dirty="0">
                <a:solidFill>
                  <a:srgbClr val="2B2B2B"/>
                </a:solidFill>
                <a:latin typeface="Bodoni MT" panose="02070603080606020203" pitchFamily="18" charset="0"/>
                <a:ea typeface="Anca Coder"/>
                <a:cs typeface="Anca Coder"/>
                <a:sym typeface="Anca Coder"/>
              </a:rPr>
              <a:t>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馬太福音16章15至16節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081" b="-5395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2877950"/>
            <a:ext cx="1097498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耶穌對他說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</a:t>
            </a:r>
          </a:p>
          <a:p>
            <a:pPr algn="just">
              <a:lnSpc>
                <a:spcPts val="900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你因看見了我才信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；</a:t>
            </a:r>
          </a:p>
          <a:p>
            <a:pPr marL="0" lvl="0" indent="0" algn="just">
              <a:lnSpc>
                <a:spcPts val="90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那沒有看見就信的有福了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。」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約翰福音20章29節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99243" y="-580644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735616"/>
            <a:ext cx="13657642" cy="638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endParaRPr dirty="0"/>
          </a:p>
          <a:p>
            <a:pPr algn="l">
              <a:lnSpc>
                <a:spcPts val="8250"/>
              </a:lnSpc>
            </a:pPr>
            <a:endParaRPr dirty="0"/>
          </a:p>
          <a:p>
            <a:pPr algn="l">
              <a:lnSpc>
                <a:spcPts val="8250"/>
              </a:lnSpc>
            </a:pPr>
            <a:endParaRPr dirty="0"/>
          </a:p>
          <a:p>
            <a:pPr algn="l">
              <a:lnSpc>
                <a:spcPts val="8250"/>
              </a:lnSpc>
            </a:pP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多馬</a:t>
            </a:r>
            <a:endParaRPr lang="en-US" sz="5400" b="1" dirty="0">
              <a:solidFill>
                <a:srgbClr val="002060"/>
              </a:solidFill>
              <a:latin typeface="+mn-ea"/>
              <a:cs typeface="Anca Coder Bold"/>
              <a:sym typeface="Anca Coder Bold"/>
            </a:endParaRPr>
          </a:p>
          <a:p>
            <a:pPr algn="l">
              <a:lnSpc>
                <a:spcPts val="8250"/>
              </a:lnSpc>
            </a:pP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說：「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我們也去和他同死吧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。」</a:t>
            </a:r>
          </a:p>
          <a:p>
            <a:pPr marL="0" lvl="0" indent="0" algn="l">
              <a:lnSpc>
                <a:spcPts val="825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(約翰福音11</a:t>
            </a:r>
            <a:r>
              <a:rPr lang="en-US" sz="5400" dirty="0" smtClean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章16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節)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9239250"/>
            <a:ext cx="13657642" cy="0"/>
          </a:xfrm>
          <a:prstGeom prst="line">
            <a:avLst/>
          </a:prstGeom>
          <a:ln w="19050" cap="flat">
            <a:solidFill>
              <a:srgbClr val="8C968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717554" y="-1269722"/>
            <a:ext cx="9190710" cy="14460907"/>
            <a:chOff x="0" y="0"/>
            <a:chExt cx="2179320" cy="3429000"/>
          </a:xfrm>
        </p:grpSpPr>
        <p:sp>
          <p:nvSpPr>
            <p:cNvPr id="8" name="Freeform 8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3"/>
              <a:stretch>
                <a:fillRect l="-106534" r="-61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4"/>
              <a:stretch>
                <a:fillRect l="-54" r="-54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5740" y="-255797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392048" y="2678203"/>
            <a:ext cx="1137448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5400" dirty="0" err="1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耶穌對他說</a:t>
            </a:r>
            <a:r>
              <a:rPr lang="en-US" sz="5400" dirty="0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：</a:t>
            </a:r>
          </a:p>
          <a:p>
            <a:pPr algn="just">
              <a:lnSpc>
                <a:spcPts val="9000"/>
              </a:lnSpc>
            </a:pPr>
            <a:r>
              <a:rPr lang="en-US" sz="5400" dirty="0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「</a:t>
            </a:r>
            <a:r>
              <a:rPr lang="en-US" sz="5400" b="1" dirty="0" err="1">
                <a:solidFill>
                  <a:srgbClr val="002060"/>
                </a:solidFill>
                <a:latin typeface="Anca Coder Bold"/>
                <a:ea typeface="Anca Coder Bold"/>
                <a:cs typeface="Anca Coder Bold"/>
                <a:sym typeface="Anca Coder Bold"/>
              </a:rPr>
              <a:t>你因看見了我才信</a:t>
            </a:r>
            <a:r>
              <a:rPr lang="en-US" sz="5400" b="1" dirty="0">
                <a:solidFill>
                  <a:srgbClr val="002060"/>
                </a:solidFill>
                <a:latin typeface="Anca Coder Bold"/>
                <a:ea typeface="Anca Coder Bold"/>
                <a:cs typeface="Anca Coder Bold"/>
                <a:sym typeface="Anca Coder Bold"/>
              </a:rPr>
              <a:t>? </a:t>
            </a:r>
          </a:p>
          <a:p>
            <a:pPr marL="0" lvl="0" indent="0" algn="just">
              <a:lnSpc>
                <a:spcPts val="9000"/>
              </a:lnSpc>
            </a:pPr>
            <a:r>
              <a:rPr lang="en-US" sz="5400" dirty="0" err="1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那沒有看見就信的有福了</a:t>
            </a:r>
            <a:r>
              <a:rPr lang="en-US" sz="5400" dirty="0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。」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約翰福音20章29節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228111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2207" r="-22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392048" y="2678203"/>
            <a:ext cx="1137448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耶穌對他說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</a:t>
            </a:r>
          </a:p>
          <a:p>
            <a:pPr algn="just">
              <a:lnSpc>
                <a:spcPts val="900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你因看見了我才信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? </a:t>
            </a:r>
          </a:p>
          <a:p>
            <a:pPr marL="0" lvl="0" indent="0" algn="just">
              <a:lnSpc>
                <a:spcPts val="9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那沒有看見就信的有福了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。」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約翰福音20章29節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074883" y="7261075"/>
            <a:ext cx="7879476" cy="1177195"/>
            <a:chOff x="0" y="0"/>
            <a:chExt cx="2617092" cy="390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092" cy="390994"/>
            </a:xfrm>
            <a:custGeom>
              <a:avLst/>
              <a:gdLst/>
              <a:ahLst/>
              <a:cxnLst/>
              <a:rect l="l" t="t" r="r" b="b"/>
              <a:pathLst>
                <a:path w="2617092" h="390994">
                  <a:moveTo>
                    <a:pt x="98254" y="0"/>
                  </a:moveTo>
                  <a:lnTo>
                    <a:pt x="2518838" y="0"/>
                  </a:lnTo>
                  <a:cubicBezTo>
                    <a:pt x="2573102" y="0"/>
                    <a:pt x="2617092" y="43990"/>
                    <a:pt x="2617092" y="98254"/>
                  </a:cubicBezTo>
                  <a:lnTo>
                    <a:pt x="2617092" y="292740"/>
                  </a:lnTo>
                  <a:cubicBezTo>
                    <a:pt x="2617092" y="347004"/>
                    <a:pt x="2573102" y="390994"/>
                    <a:pt x="2518838" y="390994"/>
                  </a:cubicBezTo>
                  <a:lnTo>
                    <a:pt x="98254" y="390994"/>
                  </a:lnTo>
                  <a:cubicBezTo>
                    <a:pt x="43990" y="390994"/>
                    <a:pt x="0" y="347004"/>
                    <a:pt x="0" y="292740"/>
                  </a:cubicBezTo>
                  <a:lnTo>
                    <a:pt x="0" y="98254"/>
                  </a:lnTo>
                  <a:cubicBezTo>
                    <a:pt x="0" y="43990"/>
                    <a:pt x="43990" y="0"/>
                    <a:pt x="982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5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092" cy="438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376219">
            <a:off x="695204" y="1383012"/>
            <a:ext cx="6783275" cy="5389524"/>
            <a:chOff x="0" y="0"/>
            <a:chExt cx="3901440" cy="3099816"/>
          </a:xfrm>
        </p:grpSpPr>
        <p:sp>
          <p:nvSpPr>
            <p:cNvPr id="9" name="Freeform 9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/>
              <a:stretch>
                <a:fillRect l="-1107" r="-11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t="-29" b="-29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834936">
            <a:off x="6064595" y="-4115258"/>
            <a:ext cx="6783275" cy="538952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/>
              <a:stretch>
                <a:fillRect l="-11390" r="-11390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t="-29" b="-29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897439">
            <a:off x="4643331" y="7705178"/>
            <a:ext cx="5003303" cy="3975281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/>
              <a:stretch>
                <a:fillRect l="-11390" r="-11390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t="-29" b="-29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956161" y="3418005"/>
            <a:ext cx="8303139" cy="313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6"/>
              </a:lnSpc>
            </a:pPr>
            <a:r>
              <a:rPr lang="en-US" sz="12046" b="1" dirty="0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弊! </a:t>
            </a:r>
          </a:p>
          <a:p>
            <a:pPr marL="0" lvl="0" indent="0" algn="l">
              <a:lnSpc>
                <a:spcPts val="12046"/>
              </a:lnSpc>
            </a:pPr>
            <a:r>
              <a:rPr lang="en-US" sz="12046" b="1" dirty="0" err="1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信仰有疑惑</a:t>
            </a:r>
            <a:r>
              <a:rPr lang="en-US" sz="12046" b="1" dirty="0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74883" y="7463911"/>
            <a:ext cx="794206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約翰福音20章24至29節</a:t>
            </a:r>
          </a:p>
        </p:txBody>
      </p:sp>
      <p:sp>
        <p:nvSpPr>
          <p:cNvPr id="19" name="TextBox 19"/>
          <p:cNvSpPr txBox="1"/>
          <p:nvPr/>
        </p:nvSpPr>
        <p:spPr>
          <a:xfrm rot="-376219">
            <a:off x="1373825" y="5821175"/>
            <a:ext cx="6091857" cy="54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52"/>
              </a:lnSpc>
            </a:pPr>
            <a:r>
              <a:rPr lang="en-US" sz="1872">
                <a:solidFill>
                  <a:srgbClr val="2B2B2B"/>
                </a:solidFill>
                <a:latin typeface="Anca Coder"/>
                <a:ea typeface="Anca Coder"/>
                <a:cs typeface="Anca Coder"/>
                <a:sym typeface="Anca Coder"/>
              </a:rPr>
              <a:t>THOMAS ANSWERED AND SAID TO HIM, “MY LORD AND MY GOD!”</a:t>
            </a:r>
          </a:p>
        </p:txBody>
      </p:sp>
    </p:spTree>
    <p:extLst>
      <p:ext uri="{BB962C8B-B14F-4D97-AF65-F5344CB8AC3E}">
        <p14:creationId xmlns:p14="http://schemas.microsoft.com/office/powerpoint/2010/main" val="32645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99243" y="-580644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745141"/>
            <a:ext cx="13982700" cy="638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耶穌就明明地告訴他們說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b="1" dirty="0" err="1">
                <a:solidFill>
                  <a:srgbClr val="00B050"/>
                </a:solidFill>
                <a:latin typeface="+mn-ea"/>
                <a:cs typeface="Anca Coder"/>
                <a:sym typeface="Anca Coder"/>
              </a:rPr>
              <a:t>拉撒路死了。我沒有在那裏就歡喜，這是為你們的緣故，好叫你們相信。如今我們可以往他那裏去吧</a:t>
            </a:r>
            <a:r>
              <a:rPr lang="en-US" sz="5400" b="1" dirty="0" smtClean="0">
                <a:solidFill>
                  <a:srgbClr val="00B050"/>
                </a:solidFill>
                <a:latin typeface="+mn-ea"/>
                <a:cs typeface="Anca Coder"/>
                <a:sym typeface="Anca Coder"/>
              </a:rPr>
              <a:t>。</a:t>
            </a:r>
            <a:r>
              <a:rPr lang="en-US" sz="5400" dirty="0" smtClean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」</a:t>
            </a:r>
          </a:p>
          <a:p>
            <a:pPr algn="l">
              <a:lnSpc>
                <a:spcPts val="8250"/>
              </a:lnSpc>
            </a:pPr>
            <a:r>
              <a:rPr lang="en-US" sz="5400" b="1" dirty="0" err="1" smtClean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多馬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，又稱為低土馬，</a:t>
            </a:r>
            <a:r>
              <a:rPr lang="en-US" sz="5400" dirty="0" err="1" smtClean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就對那同作門徒的</a:t>
            </a:r>
            <a:endParaRPr lang="en-US" sz="5400" dirty="0" smtClean="0">
              <a:solidFill>
                <a:srgbClr val="2B2B2B"/>
              </a:solidFill>
              <a:latin typeface="+mn-ea"/>
              <a:cs typeface="Anca Coder"/>
              <a:sym typeface="Anca Coder"/>
            </a:endParaRPr>
          </a:p>
          <a:p>
            <a:pPr algn="l">
              <a:lnSpc>
                <a:spcPts val="8250"/>
              </a:lnSpc>
            </a:pPr>
            <a:r>
              <a:rPr lang="en-US" sz="5400" b="1" dirty="0" smtClean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說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：「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我們也去和他同死吧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。」</a:t>
            </a:r>
          </a:p>
          <a:p>
            <a:pPr marL="0" lvl="0" indent="0" algn="l">
              <a:lnSpc>
                <a:spcPts val="8250"/>
              </a:lnSpc>
            </a:pPr>
            <a:r>
              <a:rPr lang="en-US" sz="55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(約翰福音11章14至16節)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9239250"/>
            <a:ext cx="13657642" cy="0"/>
          </a:xfrm>
          <a:prstGeom prst="line">
            <a:avLst/>
          </a:prstGeom>
          <a:ln w="19050" cap="flat">
            <a:solidFill>
              <a:srgbClr val="8C968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717554" y="-1269722"/>
            <a:ext cx="9190710" cy="14460907"/>
            <a:chOff x="0" y="0"/>
            <a:chExt cx="2179320" cy="3429000"/>
          </a:xfrm>
        </p:grpSpPr>
        <p:sp>
          <p:nvSpPr>
            <p:cNvPr id="8" name="Freeform 8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3"/>
              <a:stretch>
                <a:fillRect l="-106534" r="-61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4"/>
              <a:stretch>
                <a:fillRect l="-54" r="-54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99243" y="-580644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697391"/>
            <a:ext cx="13657642" cy="845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「你們心裏不要憂愁；你們信上帝，也當信我。在我父的家裏有許多住處；若是沒有，我就早已告訴你們了。我去原是為你們預備地方去。我若去為你們預備了地方，就必再來接你們到我那裏去，我在哪裏，叫你們也在那裏。我往哪裏去，你們知道；那條路，你們也知道。」</a:t>
            </a:r>
          </a:p>
          <a:p>
            <a:pPr marL="0" lvl="0" indent="0" algn="l">
              <a:lnSpc>
                <a:spcPts val="825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(約翰福音14章1至4節)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9239250"/>
            <a:ext cx="13657642" cy="0"/>
          </a:xfrm>
          <a:prstGeom prst="line">
            <a:avLst/>
          </a:prstGeom>
          <a:ln w="19050" cap="flat">
            <a:solidFill>
              <a:srgbClr val="8C968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717554" y="-1269722"/>
            <a:ext cx="9190710" cy="14460907"/>
            <a:chOff x="0" y="0"/>
            <a:chExt cx="2179320" cy="3429000"/>
          </a:xfrm>
        </p:grpSpPr>
        <p:sp>
          <p:nvSpPr>
            <p:cNvPr id="8" name="Freeform 8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3"/>
              <a:stretch>
                <a:fillRect l="-106534" r="-61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4"/>
              <a:stretch>
                <a:fillRect l="-54" r="-54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99243" y="-580644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BAC9BA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221266"/>
            <a:ext cx="13657642" cy="738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多馬對他說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：「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主啊，我們不知道你往哪裏去，怎麼知道那條路呢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？」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耶穌說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我就是道路、真理、生命；若不藉著我，沒有人能到父那裏去。你們若認識我，也就認識我的父。從今以後，你們認識他，並且已經看見他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。」</a:t>
            </a:r>
          </a:p>
          <a:p>
            <a:pPr marL="0" lvl="0" indent="0" algn="l">
              <a:lnSpc>
                <a:spcPts val="8250"/>
              </a:lnSpc>
            </a:pP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(約翰福音14章5至7節)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9239250"/>
            <a:ext cx="1365764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717554" y="-1269722"/>
            <a:ext cx="9190710" cy="14460907"/>
            <a:chOff x="0" y="0"/>
            <a:chExt cx="2179320" cy="3429000"/>
          </a:xfrm>
        </p:grpSpPr>
        <p:sp>
          <p:nvSpPr>
            <p:cNvPr id="8" name="Freeform 8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3"/>
              <a:stretch>
                <a:fillRect l="-106534" r="-61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4"/>
              <a:stretch>
                <a:fillRect l="-54" r="-54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BAC9BA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930480" cy="1290114"/>
            <a:chOff x="0" y="0"/>
            <a:chExt cx="1561743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1743" cy="339741"/>
            </a:xfrm>
            <a:custGeom>
              <a:avLst/>
              <a:gdLst/>
              <a:ahLst/>
              <a:cxnLst/>
              <a:rect l="l" t="t" r="r" b="b"/>
              <a:pathLst>
                <a:path w="1561743" h="339741">
                  <a:moveTo>
                    <a:pt x="130545" y="0"/>
                  </a:moveTo>
                  <a:lnTo>
                    <a:pt x="1431198" y="0"/>
                  </a:lnTo>
                  <a:cubicBezTo>
                    <a:pt x="1465821" y="0"/>
                    <a:pt x="1499026" y="13754"/>
                    <a:pt x="1523507" y="38236"/>
                  </a:cubicBezTo>
                  <a:cubicBezTo>
                    <a:pt x="1547989" y="62717"/>
                    <a:pt x="1561743" y="95922"/>
                    <a:pt x="1561743" y="130545"/>
                  </a:cubicBezTo>
                  <a:lnTo>
                    <a:pt x="1561743" y="209196"/>
                  </a:lnTo>
                  <a:cubicBezTo>
                    <a:pt x="1561743" y="243819"/>
                    <a:pt x="1547989" y="277023"/>
                    <a:pt x="1523507" y="301505"/>
                  </a:cubicBezTo>
                  <a:cubicBezTo>
                    <a:pt x="1499026" y="325987"/>
                    <a:pt x="1465821" y="339741"/>
                    <a:pt x="1431198" y="339741"/>
                  </a:cubicBezTo>
                  <a:lnTo>
                    <a:pt x="130545" y="339741"/>
                  </a:lnTo>
                  <a:cubicBezTo>
                    <a:pt x="95922" y="339741"/>
                    <a:pt x="62717" y="325987"/>
                    <a:pt x="38236" y="301505"/>
                  </a:cubicBezTo>
                  <a:cubicBezTo>
                    <a:pt x="13754" y="277023"/>
                    <a:pt x="0" y="243819"/>
                    <a:pt x="0" y="209196"/>
                  </a:cubicBezTo>
                  <a:lnTo>
                    <a:pt x="0" y="130545"/>
                  </a:lnTo>
                  <a:cubicBezTo>
                    <a:pt x="0" y="95922"/>
                    <a:pt x="13754" y="62717"/>
                    <a:pt x="38236" y="38236"/>
                  </a:cubicBezTo>
                  <a:cubicBezTo>
                    <a:pt x="62717" y="13754"/>
                    <a:pt x="95922" y="0"/>
                    <a:pt x="13054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61743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2455" r="-4245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170014" y="4152900"/>
            <a:ext cx="10974986" cy="377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5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那十二個門徒中，有稱為低土馬的多馬；耶穌來的時候，他沒有和他們同在。那些門徒就對他說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我們已經看見主了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。」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541396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約翰福音20章24至25節上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BAC9BA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2455" r="-4245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48400" y="3971823"/>
            <a:ext cx="1097498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500"/>
              </a:lnSpc>
            </a:pPr>
            <a:r>
              <a:rPr lang="en-US" sz="5400" dirty="0" err="1">
                <a:solidFill>
                  <a:srgbClr val="000000"/>
                </a:solidFill>
                <a:latin typeface="+mn-ea"/>
                <a:cs typeface="Anca Coder"/>
                <a:sym typeface="Anca Coder"/>
              </a:rPr>
              <a:t>那些門徒就對他說</a:t>
            </a:r>
            <a:r>
              <a:rPr lang="en-US" sz="5400" dirty="0">
                <a:solidFill>
                  <a:srgbClr val="000000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000000"/>
                </a:solidFill>
                <a:latin typeface="+mn-ea"/>
                <a:cs typeface="Anca Coder"/>
                <a:sym typeface="Anca Coder"/>
              </a:rPr>
              <a:t>我們已經看見主了</a:t>
            </a:r>
            <a:r>
              <a:rPr lang="en-US" sz="5400" dirty="0">
                <a:solidFill>
                  <a:srgbClr val="000000"/>
                </a:solidFill>
                <a:latin typeface="+mn-ea"/>
                <a:cs typeface="Anca Coder"/>
                <a:sym typeface="Anca Coder"/>
              </a:rPr>
              <a:t>。」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多馬卻說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：「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我非看見他手上的釘痕，用指頭探入那釘痕，又用手探入他的肋旁，我總不信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 Bold"/>
                <a:sym typeface="Anca Coder Bold"/>
              </a:rPr>
              <a:t>。」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約翰福音20章25節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2455" r="-4245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2402742"/>
            <a:ext cx="10974986" cy="377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過了八日，門徒又在屋裏，多馬也和他們同在，門都關了。耶穌來，站在當中說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願你們平安</a:t>
            </a:r>
            <a:r>
              <a:rPr lang="en-US" sz="5400" dirty="0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！」</a:t>
            </a:r>
          </a:p>
          <a:p>
            <a:pPr marL="0" lvl="0" indent="0" algn="just">
              <a:lnSpc>
                <a:spcPts val="7500"/>
              </a:lnSpc>
            </a:pPr>
            <a:endParaRPr lang="en-US" sz="5000" dirty="0">
              <a:solidFill>
                <a:srgbClr val="2B2B2B"/>
              </a:solidFill>
              <a:latin typeface="Anca Coder"/>
              <a:ea typeface="Anca Coder"/>
              <a:cs typeface="Anca Coder"/>
              <a:sym typeface="Anca Cod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約翰福音20章26節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813683"/>
            <a:ext cx="18288000" cy="11448288"/>
            <a:chOff x="0" y="0"/>
            <a:chExt cx="4572000" cy="2862072"/>
          </a:xfrm>
        </p:grpSpPr>
        <p:sp>
          <p:nvSpPr>
            <p:cNvPr id="3" name="Freeform 3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/>
              <a:stretch>
                <a:fillRect t="-57" b="-5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580644"/>
            <a:ext cx="18288000" cy="11448288"/>
            <a:chOff x="0" y="0"/>
            <a:chExt cx="4572000" cy="2862072"/>
          </a:xfrm>
        </p:grpSpPr>
        <p:sp>
          <p:nvSpPr>
            <p:cNvPr id="6" name="Freeform 6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8C9686">
                <a:alpha val="4000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016"/>
              <a:ext cx="4572000" cy="2859913"/>
            </a:xfrm>
            <a:custGeom>
              <a:avLst/>
              <a:gdLst/>
              <a:ahLst/>
              <a:cxnLst/>
              <a:rect l="l" t="t" r="r" b="b"/>
              <a:pathLst>
                <a:path w="4572000" h="2859913">
                  <a:moveTo>
                    <a:pt x="4572000" y="0"/>
                  </a:moveTo>
                  <a:lnTo>
                    <a:pt x="4572000" y="2859913"/>
                  </a:lnTo>
                  <a:lnTo>
                    <a:pt x="0" y="2859913"/>
                  </a:lnTo>
                  <a:lnTo>
                    <a:pt x="0" y="0"/>
                  </a:lnTo>
                  <a:lnTo>
                    <a:pt x="457200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t="-57" b="-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71807" y="551507"/>
            <a:ext cx="5487493" cy="1290114"/>
            <a:chOff x="0" y="0"/>
            <a:chExt cx="1445086" cy="3397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086" cy="339741"/>
            </a:xfrm>
            <a:custGeom>
              <a:avLst/>
              <a:gdLst/>
              <a:ahLst/>
              <a:cxnLst/>
              <a:rect l="l" t="t" r="r" b="b"/>
              <a:pathLst>
                <a:path w="1445086" h="339741">
                  <a:moveTo>
                    <a:pt x="141083" y="0"/>
                  </a:moveTo>
                  <a:lnTo>
                    <a:pt x="1304003" y="0"/>
                  </a:lnTo>
                  <a:cubicBezTo>
                    <a:pt x="1341421" y="0"/>
                    <a:pt x="1377306" y="14864"/>
                    <a:pt x="1403764" y="41322"/>
                  </a:cubicBezTo>
                  <a:cubicBezTo>
                    <a:pt x="1430222" y="67780"/>
                    <a:pt x="1445086" y="103665"/>
                    <a:pt x="1445086" y="141083"/>
                  </a:cubicBezTo>
                  <a:lnTo>
                    <a:pt x="1445086" y="198658"/>
                  </a:lnTo>
                  <a:cubicBezTo>
                    <a:pt x="1445086" y="236075"/>
                    <a:pt x="1430222" y="271960"/>
                    <a:pt x="1403764" y="298419"/>
                  </a:cubicBezTo>
                  <a:cubicBezTo>
                    <a:pt x="1377306" y="324877"/>
                    <a:pt x="1341421" y="339741"/>
                    <a:pt x="1304003" y="339741"/>
                  </a:cubicBezTo>
                  <a:lnTo>
                    <a:pt x="141083" y="339741"/>
                  </a:lnTo>
                  <a:cubicBezTo>
                    <a:pt x="103665" y="339741"/>
                    <a:pt x="67780" y="324877"/>
                    <a:pt x="41322" y="298419"/>
                  </a:cubicBezTo>
                  <a:cubicBezTo>
                    <a:pt x="14864" y="271960"/>
                    <a:pt x="0" y="236075"/>
                    <a:pt x="0" y="198658"/>
                  </a:cubicBezTo>
                  <a:lnTo>
                    <a:pt x="0" y="141083"/>
                  </a:lnTo>
                  <a:cubicBezTo>
                    <a:pt x="0" y="103665"/>
                    <a:pt x="14864" y="67780"/>
                    <a:pt x="41322" y="41322"/>
                  </a:cubicBezTo>
                  <a:cubicBezTo>
                    <a:pt x="67780" y="14864"/>
                    <a:pt x="103665" y="0"/>
                    <a:pt x="14108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gradFill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45086" cy="38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284314" y="9239250"/>
            <a:ext cx="10974986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604308">
            <a:off x="822815" y="2899604"/>
            <a:ext cx="4431725" cy="5587540"/>
            <a:chOff x="0" y="0"/>
            <a:chExt cx="1704340" cy="2148840"/>
          </a:xfrm>
        </p:grpSpPr>
        <p:sp>
          <p:nvSpPr>
            <p:cNvPr id="13" name="Freeform 13"/>
            <p:cNvSpPr/>
            <p:nvPr/>
          </p:nvSpPr>
          <p:spPr>
            <a:xfrm>
              <a:off x="63500" y="77470"/>
              <a:ext cx="1582420" cy="1645920"/>
            </a:xfrm>
            <a:custGeom>
              <a:avLst/>
              <a:gdLst/>
              <a:ahLst/>
              <a:cxnLst/>
              <a:rect l="l" t="t" r="r" b="b"/>
              <a:pathLst>
                <a:path w="1582420" h="1645920">
                  <a:moveTo>
                    <a:pt x="1582420" y="1645920"/>
                  </a:moveTo>
                  <a:lnTo>
                    <a:pt x="0" y="1645920"/>
                  </a:lnTo>
                  <a:lnTo>
                    <a:pt x="0" y="0"/>
                  </a:lnTo>
                  <a:lnTo>
                    <a:pt x="1582420" y="0"/>
                  </a:lnTo>
                  <a:lnTo>
                    <a:pt x="1582420" y="1645920"/>
                  </a:lnTo>
                  <a:close/>
                </a:path>
              </a:pathLst>
            </a:custGeom>
            <a:blipFill>
              <a:blip r:embed="rId3"/>
              <a:stretch>
                <a:fillRect l="-42455" r="-4245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04340" cy="2148840"/>
            </a:xfrm>
            <a:custGeom>
              <a:avLst/>
              <a:gdLst/>
              <a:ahLst/>
              <a:cxnLst/>
              <a:rect l="l" t="t" r="r" b="b"/>
              <a:pathLst>
                <a:path w="1704340" h="2148840">
                  <a:moveTo>
                    <a:pt x="170434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1704340" y="0"/>
                  </a:lnTo>
                  <a:lnTo>
                    <a:pt x="1704340" y="2148840"/>
                  </a:lnTo>
                  <a:close/>
                </a:path>
              </a:pathLst>
            </a:custGeom>
            <a:blipFill>
              <a:blip r:embed="rId4"/>
              <a:stretch>
                <a:fillRect l="-74" r="-7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284314" y="2402742"/>
            <a:ext cx="1097498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400" dirty="0" err="1">
                <a:solidFill>
                  <a:srgbClr val="2B2B2B"/>
                </a:solidFill>
                <a:latin typeface="+mn-ea"/>
                <a:cs typeface="Anca Coder"/>
                <a:sym typeface="Anca Coder"/>
              </a:rPr>
              <a:t>過了八日，門徒又在屋裏，多馬也和他們同在，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"/>
                <a:sym typeface="Anca Coder"/>
              </a:rPr>
              <a:t>門都關了。耶穌來，站在當中說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b="1" dirty="0" err="1">
                <a:solidFill>
                  <a:srgbClr val="002060"/>
                </a:solidFill>
                <a:latin typeface="+mn-ea"/>
                <a:cs typeface="Anca Coder"/>
                <a:sym typeface="Anca Coder"/>
              </a:rPr>
              <a:t>願你們平安</a:t>
            </a:r>
            <a:r>
              <a:rPr lang="en-US" sz="5400" b="1" dirty="0">
                <a:solidFill>
                  <a:srgbClr val="002060"/>
                </a:solidFill>
                <a:latin typeface="+mn-ea"/>
                <a:cs typeface="Anca Coder"/>
                <a:sym typeface="Anca Coder"/>
              </a:rPr>
              <a:t>！」</a:t>
            </a:r>
          </a:p>
          <a:p>
            <a:pPr marL="0" lvl="0" indent="0" algn="just">
              <a:lnSpc>
                <a:spcPts val="7500"/>
              </a:lnSpc>
            </a:pPr>
            <a:endParaRPr lang="en-US" sz="5000" dirty="0">
              <a:solidFill>
                <a:srgbClr val="2B2B2B"/>
              </a:solidFill>
              <a:latin typeface="Anca Coder"/>
              <a:ea typeface="Anca Coder"/>
              <a:cs typeface="Anca Coder"/>
              <a:sym typeface="Anca Cod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56777" y="5712424"/>
            <a:ext cx="12245021" cy="3968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0800" tIns="50800" rIns="50800" bIns="50800" rtlCol="0" anchor="ctr"/>
          <a:lstStyle/>
          <a:p>
            <a:pPr algn="just">
              <a:lnSpc>
                <a:spcPts val="5599"/>
              </a:lnSpc>
            </a:pPr>
            <a:r>
              <a:rPr lang="en-US" sz="5400" dirty="0" err="1">
                <a:solidFill>
                  <a:srgbClr val="000000"/>
                </a:solidFill>
                <a:latin typeface="+mn-ea"/>
                <a:cs typeface="Anca Coder"/>
                <a:sym typeface="Anca Coder"/>
              </a:rPr>
              <a:t>那日（就是七日的第一日）晚上，門徒所在的地方，因怕猶太人，</a:t>
            </a:r>
            <a:r>
              <a:rPr lang="en-US" sz="5400" b="1" dirty="0" err="1">
                <a:solidFill>
                  <a:srgbClr val="00B050"/>
                </a:solidFill>
                <a:latin typeface="+mn-ea"/>
                <a:cs typeface="Anca Coder"/>
                <a:sym typeface="Anca Coder"/>
              </a:rPr>
              <a:t>門都關了。耶穌來，站在當中，對他們說</a:t>
            </a:r>
            <a:r>
              <a:rPr lang="en-US" sz="5400" b="1" dirty="0">
                <a:solidFill>
                  <a:srgbClr val="00B050"/>
                </a:solidFill>
                <a:latin typeface="+mn-ea"/>
                <a:cs typeface="Anca Coder"/>
                <a:sym typeface="Anca Coder"/>
              </a:rPr>
              <a:t>：「</a:t>
            </a:r>
            <a:r>
              <a:rPr lang="en-US" sz="5400" b="1" dirty="0" err="1">
                <a:solidFill>
                  <a:srgbClr val="00B050"/>
                </a:solidFill>
                <a:latin typeface="+mn-ea"/>
                <a:cs typeface="Anca Coder"/>
                <a:sym typeface="Anca Coder"/>
              </a:rPr>
              <a:t>願你們平安</a:t>
            </a:r>
            <a:r>
              <a:rPr lang="en-US" sz="5400" b="1" dirty="0">
                <a:solidFill>
                  <a:srgbClr val="00B050"/>
                </a:solidFill>
                <a:latin typeface="+mn-ea"/>
                <a:cs typeface="Anca Coder"/>
                <a:sym typeface="Anca Coder"/>
              </a:rPr>
              <a:t>！」</a:t>
            </a:r>
            <a:r>
              <a:rPr lang="en-US" sz="5400" dirty="0">
                <a:solidFill>
                  <a:srgbClr val="000000"/>
                </a:solidFill>
                <a:latin typeface="+mn-ea"/>
                <a:cs typeface="Anca Coder"/>
                <a:sym typeface="Anca Coder"/>
              </a:rPr>
              <a:t>(約20:19)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79288" y="920339"/>
            <a:ext cx="48725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1"/>
              </a:lnSpc>
              <a:spcBef>
                <a:spcPct val="0"/>
              </a:spcBef>
            </a:pPr>
            <a:r>
              <a:rPr lang="en-US" sz="3434">
                <a:solidFill>
                  <a:srgbClr val="2B2B2B"/>
                </a:solidFill>
                <a:latin typeface="Rasputin"/>
                <a:ea typeface="Rasputin"/>
                <a:cs typeface="Rasputin"/>
                <a:sym typeface="Rasputin"/>
              </a:rPr>
              <a:t>約翰福音20章26節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485</Words>
  <Application>Microsoft Office PowerPoint</Application>
  <PresentationFormat>自訂</PresentationFormat>
  <Paragraphs>64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Arial</vt:lpstr>
      <vt:lpstr>新細明體</vt:lpstr>
      <vt:lpstr>Calibri</vt:lpstr>
      <vt:lpstr>Rasputin</vt:lpstr>
      <vt:lpstr>Bodoni MT</vt:lpstr>
      <vt:lpstr>Rasputin Bold</vt:lpstr>
      <vt:lpstr>Anca Coder</vt:lpstr>
      <vt:lpstr>Anca Coder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弊!  信仰有疑惑!</dc:title>
  <cp:lastModifiedBy>Miranda</cp:lastModifiedBy>
  <cp:revision>10</cp:revision>
  <dcterms:created xsi:type="dcterms:W3CDTF">2006-08-16T00:00:00Z</dcterms:created>
  <dcterms:modified xsi:type="dcterms:W3CDTF">2024-11-07T08:06:02Z</dcterms:modified>
  <dc:identifier>DAGUX6tBU58</dc:identifier>
</cp:coreProperties>
</file>