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7" r:id="rId4"/>
    <p:sldId id="276" r:id="rId5"/>
    <p:sldId id="259" r:id="rId6"/>
    <p:sldId id="277" r:id="rId7"/>
    <p:sldId id="281" r:id="rId8"/>
    <p:sldId id="283" r:id="rId9"/>
    <p:sldId id="284" r:id="rId10"/>
    <p:sldId id="285" r:id="rId11"/>
    <p:sldId id="287" r:id="rId12"/>
    <p:sldId id="289" r:id="rId13"/>
    <p:sldId id="291" r:id="rId14"/>
    <p:sldId id="296" r:id="rId15"/>
    <p:sldId id="297" r:id="rId16"/>
    <p:sldId id="299" r:id="rId17"/>
    <p:sldId id="300" r:id="rId18"/>
    <p:sldId id="301" r:id="rId19"/>
    <p:sldId id="302" r:id="rId20"/>
    <p:sldId id="329" r:id="rId21"/>
    <p:sldId id="326" r:id="rId22"/>
    <p:sldId id="303" r:id="rId23"/>
    <p:sldId id="324" r:id="rId24"/>
    <p:sldId id="330" r:id="rId25"/>
    <p:sldId id="323" r:id="rId26"/>
    <p:sldId id="331" r:id="rId27"/>
    <p:sldId id="304" r:id="rId28"/>
    <p:sldId id="322" r:id="rId29"/>
    <p:sldId id="321" r:id="rId30"/>
    <p:sldId id="306" r:id="rId31"/>
    <p:sldId id="318" r:id="rId32"/>
    <p:sldId id="307" r:id="rId33"/>
    <p:sldId id="310" r:id="rId34"/>
    <p:sldId id="308" r:id="rId35"/>
    <p:sldId id="309" r:id="rId36"/>
    <p:sldId id="311" r:id="rId37"/>
    <p:sldId id="312" r:id="rId38"/>
    <p:sldId id="332" r:id="rId39"/>
    <p:sldId id="320" r:id="rId40"/>
    <p:sldId id="343" r:id="rId41"/>
    <p:sldId id="334" r:id="rId42"/>
    <p:sldId id="341" r:id="rId43"/>
    <p:sldId id="344" r:id="rId44"/>
    <p:sldId id="336" r:id="rId45"/>
    <p:sldId id="337" r:id="rId46"/>
    <p:sldId id="345" r:id="rId47"/>
    <p:sldId id="333" r:id="rId48"/>
    <p:sldId id="315" r:id="rId49"/>
    <p:sldId id="316" r:id="rId50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-126" y="-11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A341-B65B-42AD-8B00-B3E5061A4D78}" type="datetimeFigureOut">
              <a:rPr lang="zh-HK" altLang="en-US" smtClean="0"/>
              <a:t>3/10/2024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C2BB-A2BB-4592-B163-F2395A25616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3363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A341-B65B-42AD-8B00-B3E5061A4D78}" type="datetimeFigureOut">
              <a:rPr lang="zh-HK" altLang="en-US" smtClean="0"/>
              <a:t>3/10/2024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C2BB-A2BB-4592-B163-F2395A25616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43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A341-B65B-42AD-8B00-B3E5061A4D78}" type="datetimeFigureOut">
              <a:rPr lang="zh-HK" altLang="en-US" smtClean="0"/>
              <a:t>3/10/2024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C2BB-A2BB-4592-B163-F2395A25616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4704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A341-B65B-42AD-8B00-B3E5061A4D78}" type="datetimeFigureOut">
              <a:rPr lang="zh-HK" altLang="en-US" smtClean="0"/>
              <a:t>3/10/2024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C2BB-A2BB-4592-B163-F2395A25616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393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A341-B65B-42AD-8B00-B3E5061A4D78}" type="datetimeFigureOut">
              <a:rPr lang="zh-HK" altLang="en-US" smtClean="0"/>
              <a:t>3/10/2024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C2BB-A2BB-4592-B163-F2395A25616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1459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A341-B65B-42AD-8B00-B3E5061A4D78}" type="datetimeFigureOut">
              <a:rPr lang="zh-HK" altLang="en-US" smtClean="0"/>
              <a:t>3/10/2024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C2BB-A2BB-4592-B163-F2395A25616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634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A341-B65B-42AD-8B00-B3E5061A4D78}" type="datetimeFigureOut">
              <a:rPr lang="zh-HK" altLang="en-US" smtClean="0"/>
              <a:t>3/10/2024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C2BB-A2BB-4592-B163-F2395A25616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1013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A341-B65B-42AD-8B00-B3E5061A4D78}" type="datetimeFigureOut">
              <a:rPr lang="zh-HK" altLang="en-US" smtClean="0"/>
              <a:t>3/10/2024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C2BB-A2BB-4592-B163-F2395A25616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30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A341-B65B-42AD-8B00-B3E5061A4D78}" type="datetimeFigureOut">
              <a:rPr lang="zh-HK" altLang="en-US" smtClean="0"/>
              <a:t>3/10/2024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C2BB-A2BB-4592-B163-F2395A25616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8361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A341-B65B-42AD-8B00-B3E5061A4D78}" type="datetimeFigureOut">
              <a:rPr lang="zh-HK" altLang="en-US" smtClean="0"/>
              <a:t>3/10/2024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C2BB-A2BB-4592-B163-F2395A25616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56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A341-B65B-42AD-8B00-B3E5061A4D78}" type="datetimeFigureOut">
              <a:rPr lang="zh-HK" altLang="en-US" smtClean="0"/>
              <a:t>3/10/2024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C2BB-A2BB-4592-B163-F2395A25616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29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3A341-B65B-42AD-8B00-B3E5061A4D78}" type="datetimeFigureOut">
              <a:rPr lang="zh-HK" altLang="en-US" smtClean="0"/>
              <a:t>3/10/2024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2C2BB-A2BB-4592-B163-F2395A25616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045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9379F5-7907-A141-9F26-5FB5C41E6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339" y="1077913"/>
            <a:ext cx="12031850" cy="2387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講題</a:t>
            </a:r>
            <a:r>
              <a:rPr lang="en-US" altLang="zh-TW" dirty="0" smtClean="0"/>
              <a:t>:</a:t>
            </a:r>
            <a:r>
              <a:rPr lang="zh-TW" altLang="zh-HK" dirty="0"/>
              <a:t>從複息滾存到「福式滾傳」 </a:t>
            </a:r>
            <a:r>
              <a:rPr lang="en-US" dirty="0"/>
              <a:t/>
            </a:r>
            <a:br>
              <a:rPr lang="en-US" dirty="0"/>
            </a:br>
            <a:endParaRPr lang="en-US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7B3EA92-E965-594A-B70E-AF07C12BD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4967" y="3465513"/>
            <a:ext cx="9144000" cy="2150182"/>
          </a:xfrm>
        </p:spPr>
        <p:txBody>
          <a:bodyPr>
            <a:normAutofit/>
          </a:bodyPr>
          <a:lstStyle/>
          <a:p>
            <a:r>
              <a:rPr lang="zh-TW" altLang="en-US" sz="4500" dirty="0" smtClean="0"/>
              <a:t>經文</a:t>
            </a:r>
            <a:r>
              <a:rPr lang="en-US" altLang="zh-TW" sz="4500" dirty="0"/>
              <a:t>:</a:t>
            </a:r>
            <a:r>
              <a:rPr lang="zh-TW" altLang="en-US" sz="4500" dirty="0" smtClean="0"/>
              <a:t>創世記</a:t>
            </a:r>
            <a:r>
              <a:rPr lang="en-US" altLang="zh-TW" sz="4500" dirty="0" smtClean="0"/>
              <a:t>12:1-9</a:t>
            </a:r>
            <a:endParaRPr lang="en-US" sz="4500" dirty="0" smtClean="0"/>
          </a:p>
          <a:p>
            <a:endParaRPr lang="en-US" altLang="zh-TW" sz="4000" dirty="0" smtClean="0"/>
          </a:p>
          <a:p>
            <a:r>
              <a:rPr lang="zh-TW" altLang="en-US" sz="4000" dirty="0" smtClean="0"/>
              <a:t>日期</a:t>
            </a:r>
            <a:r>
              <a:rPr lang="en-US" altLang="zh-TW" sz="4000" dirty="0" smtClean="0"/>
              <a:t>: 10</a:t>
            </a:r>
            <a:r>
              <a:rPr lang="zh-TW" altLang="en-US" sz="4000" dirty="0" smtClean="0"/>
              <a:t>月</a:t>
            </a:r>
            <a:r>
              <a:rPr lang="en-US" altLang="zh-TW" sz="4000" dirty="0" smtClean="0"/>
              <a:t>5</a:t>
            </a:r>
            <a:r>
              <a:rPr lang="zh-TW" altLang="en-US" sz="4000" dirty="0" smtClean="0"/>
              <a:t>日</a:t>
            </a:r>
            <a:endParaRPr lang="en-US" altLang="zh-TW" sz="4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82920" y="471221"/>
            <a:ext cx="6186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/>
              <a:t>中國基督教播道會康泉堂崇拜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41204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582" y="286505"/>
            <a:ext cx="10515600" cy="657763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A.</a:t>
            </a:r>
            <a:r>
              <a:rPr lang="zh-TW" altLang="en-US" dirty="0"/>
              <a:t>蒙福的呼喚</a:t>
            </a:r>
            <a:r>
              <a:rPr lang="en-US" altLang="zh-TW" dirty="0"/>
              <a:t>: </a:t>
            </a:r>
            <a:r>
              <a:rPr lang="zh-TW" altLang="en-US" b="1" dirty="0">
                <a:solidFill>
                  <a:srgbClr val="00B0F0"/>
                </a:solidFill>
              </a:rPr>
              <a:t>命令</a:t>
            </a:r>
            <a:r>
              <a:rPr lang="zh-TW" altLang="en-US" dirty="0"/>
              <a:t>和</a:t>
            </a:r>
            <a:r>
              <a:rPr lang="zh-TW" altLang="en-US" b="1" dirty="0">
                <a:solidFill>
                  <a:srgbClr val="00B050"/>
                </a:solidFill>
              </a:rPr>
              <a:t>應</a:t>
            </a:r>
            <a:r>
              <a:rPr lang="zh-TW" altLang="en-US" b="1" dirty="0" smtClean="0">
                <a:solidFill>
                  <a:srgbClr val="00B050"/>
                </a:solidFill>
              </a:rPr>
              <a:t>許</a:t>
            </a:r>
            <a:r>
              <a:rPr lang="en-US" altLang="zh-TW" dirty="0" smtClean="0"/>
              <a:t>(</a:t>
            </a:r>
            <a:r>
              <a:rPr lang="zh-TW" altLang="en-US" dirty="0" smtClean="0"/>
              <a:t>創</a:t>
            </a:r>
            <a:r>
              <a:rPr lang="en-US" altLang="zh-TW" dirty="0" smtClean="0"/>
              <a:t>12:1-3)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582" y="813098"/>
            <a:ext cx="11808418" cy="59745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700" b="1" u="sng" dirty="0" smtClean="0">
                <a:solidFill>
                  <a:srgbClr val="00B0F0"/>
                </a:solidFill>
              </a:rPr>
              <a:t>第一個命令</a:t>
            </a:r>
            <a:r>
              <a:rPr lang="en-US" altLang="zh-TW" sz="3700" b="1" u="sng" dirty="0" smtClean="0">
                <a:solidFill>
                  <a:srgbClr val="00B0F0"/>
                </a:solidFill>
              </a:rPr>
              <a:t>:</a:t>
            </a:r>
            <a:r>
              <a:rPr lang="en-US" altLang="zh-TW" sz="3700" dirty="0" smtClean="0"/>
              <a:t/>
            </a:r>
            <a:br>
              <a:rPr lang="en-US" altLang="zh-TW" sz="3700" dirty="0" smtClean="0"/>
            </a:br>
            <a:r>
              <a:rPr lang="zh-TW" altLang="en-US" sz="3700" dirty="0" smtClean="0">
                <a:solidFill>
                  <a:srgbClr val="00B0F0"/>
                </a:solidFill>
              </a:rPr>
              <a:t>你</a:t>
            </a:r>
            <a:r>
              <a:rPr lang="zh-TW" altLang="en-US" sz="3700" dirty="0">
                <a:solidFill>
                  <a:srgbClr val="00B0F0"/>
                </a:solidFill>
              </a:rPr>
              <a:t>要離開本地、本族、父家，</a:t>
            </a:r>
          </a:p>
          <a:p>
            <a:pPr marL="0" indent="0">
              <a:buNone/>
            </a:pPr>
            <a:r>
              <a:rPr lang="zh-TW" altLang="en-US" sz="3700" dirty="0">
                <a:solidFill>
                  <a:srgbClr val="00B0F0"/>
                </a:solidFill>
              </a:rPr>
              <a:t>到我指示你的地方去</a:t>
            </a:r>
            <a:r>
              <a:rPr lang="zh-TW" altLang="en-US" sz="3700" dirty="0" smtClean="0">
                <a:solidFill>
                  <a:srgbClr val="00B0F0"/>
                </a:solidFill>
              </a:rPr>
              <a:t>。</a:t>
            </a:r>
            <a:endParaRPr lang="en-US" altLang="zh-TW" sz="37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zh-TW" altLang="en-US" sz="3700" b="1" u="sng" dirty="0" smtClean="0">
                <a:solidFill>
                  <a:srgbClr val="00B050"/>
                </a:solidFill>
              </a:rPr>
              <a:t>首三個應許</a:t>
            </a:r>
            <a:r>
              <a:rPr lang="en-US" altLang="zh-TW" sz="3700" b="1" u="sng" dirty="0">
                <a:solidFill>
                  <a:srgbClr val="00B050"/>
                </a:solidFill>
              </a:rPr>
              <a:t>:</a:t>
            </a:r>
            <a:endParaRPr lang="zh-TW" altLang="en-US" sz="3700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altLang="zh-TW" sz="3700" dirty="0" smtClean="0">
                <a:solidFill>
                  <a:srgbClr val="00B050"/>
                </a:solidFill>
              </a:rPr>
              <a:t>1)</a:t>
            </a:r>
            <a:r>
              <a:rPr lang="zh-TW" altLang="en-US" sz="3700" dirty="0" smtClean="0">
                <a:solidFill>
                  <a:srgbClr val="00B050"/>
                </a:solidFill>
              </a:rPr>
              <a:t>我</a:t>
            </a:r>
            <a:r>
              <a:rPr lang="zh-TW" altLang="en-US" sz="3700" dirty="0">
                <a:solidFill>
                  <a:srgbClr val="00B050"/>
                </a:solidFill>
              </a:rPr>
              <a:t>必使你成為大國，</a:t>
            </a:r>
          </a:p>
          <a:p>
            <a:pPr marL="0" indent="0">
              <a:buNone/>
            </a:pPr>
            <a:r>
              <a:rPr lang="en-US" altLang="zh-TW" sz="3700" dirty="0" smtClean="0">
                <a:solidFill>
                  <a:srgbClr val="00B050"/>
                </a:solidFill>
              </a:rPr>
              <a:t>2)</a:t>
            </a:r>
            <a:r>
              <a:rPr lang="zh-TW" altLang="en-US" sz="3700" dirty="0" smtClean="0">
                <a:solidFill>
                  <a:srgbClr val="00B050"/>
                </a:solidFill>
              </a:rPr>
              <a:t>必</a:t>
            </a:r>
            <a:r>
              <a:rPr lang="zh-TW" altLang="en-US" sz="3700" dirty="0">
                <a:solidFill>
                  <a:srgbClr val="00B050"/>
                </a:solidFill>
              </a:rPr>
              <a:t>賜福給你，</a:t>
            </a:r>
          </a:p>
          <a:p>
            <a:pPr marL="0" indent="0">
              <a:buNone/>
            </a:pPr>
            <a:r>
              <a:rPr lang="en-US" altLang="zh-TW" sz="3700" dirty="0" smtClean="0">
                <a:solidFill>
                  <a:srgbClr val="00B050"/>
                </a:solidFill>
              </a:rPr>
              <a:t>3)</a:t>
            </a:r>
            <a:r>
              <a:rPr lang="zh-TW" altLang="en-US" sz="3700" dirty="0" smtClean="0">
                <a:solidFill>
                  <a:srgbClr val="00B050"/>
                </a:solidFill>
              </a:rPr>
              <a:t>使</a:t>
            </a:r>
            <a:r>
              <a:rPr lang="zh-TW" altLang="en-US" sz="3700" dirty="0">
                <a:solidFill>
                  <a:srgbClr val="00B050"/>
                </a:solidFill>
              </a:rPr>
              <a:t>你的名為大</a:t>
            </a:r>
            <a:r>
              <a:rPr lang="zh-TW" altLang="en-US" sz="3700" dirty="0" smtClean="0">
                <a:solidFill>
                  <a:srgbClr val="00B050"/>
                </a:solidFill>
              </a:rPr>
              <a:t>，</a:t>
            </a:r>
            <a:endParaRPr lang="en-US" altLang="zh-TW" sz="37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zh-TW" altLang="en-US" sz="3700" b="1" u="sng" dirty="0" smtClean="0">
                <a:solidFill>
                  <a:srgbClr val="00B0F0"/>
                </a:solidFill>
              </a:rPr>
              <a:t>第二個</a:t>
            </a:r>
            <a:r>
              <a:rPr lang="zh-TW" altLang="en-US" sz="3700" b="1" u="sng" dirty="0">
                <a:solidFill>
                  <a:srgbClr val="00B0F0"/>
                </a:solidFill>
              </a:rPr>
              <a:t>命令</a:t>
            </a:r>
            <a:r>
              <a:rPr lang="en-US" altLang="zh-TW" sz="3700" b="1" u="sng" dirty="0">
                <a:solidFill>
                  <a:srgbClr val="00B0F0"/>
                </a:solidFill>
              </a:rPr>
              <a:t>:</a:t>
            </a:r>
            <a:endParaRPr lang="zh-TW" altLang="en-US" sz="3700" b="1" u="sng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zh-TW" altLang="en-US" sz="3700" dirty="0">
                <a:solidFill>
                  <a:srgbClr val="00B0F0"/>
                </a:solidFill>
              </a:rPr>
              <a:t>你要使別人得福（原文：你要成為福氣</a:t>
            </a:r>
            <a:r>
              <a:rPr lang="zh-TW" altLang="en-US" sz="3700" dirty="0" smtClean="0">
                <a:solidFill>
                  <a:srgbClr val="00B0F0"/>
                </a:solidFill>
              </a:rPr>
              <a:t>）</a:t>
            </a:r>
            <a:endParaRPr lang="zh-TW" altLang="en-US" sz="37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zh-TW" altLang="en-US" sz="3700" dirty="0"/>
          </a:p>
          <a:p>
            <a:pPr marL="0" indent="0">
              <a:buNone/>
            </a:pPr>
            <a:endParaRPr lang="zh-HK" altLang="en-US" sz="3700" dirty="0"/>
          </a:p>
        </p:txBody>
      </p:sp>
    </p:spTree>
    <p:extLst>
      <p:ext uri="{BB962C8B-B14F-4D97-AF65-F5344CB8AC3E}">
        <p14:creationId xmlns:p14="http://schemas.microsoft.com/office/powerpoint/2010/main" val="25096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38" y="421342"/>
            <a:ext cx="10515600" cy="657763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A.</a:t>
            </a:r>
            <a:r>
              <a:rPr lang="zh-TW" altLang="en-US" dirty="0"/>
              <a:t>蒙福的呼喚</a:t>
            </a:r>
            <a:r>
              <a:rPr lang="en-US" altLang="zh-TW" dirty="0"/>
              <a:t>: </a:t>
            </a:r>
            <a:r>
              <a:rPr lang="zh-TW" altLang="en-US" b="1" dirty="0">
                <a:solidFill>
                  <a:srgbClr val="00B0F0"/>
                </a:solidFill>
              </a:rPr>
              <a:t>命令</a:t>
            </a:r>
            <a:r>
              <a:rPr lang="zh-TW" altLang="en-US" dirty="0"/>
              <a:t>和</a:t>
            </a:r>
            <a:r>
              <a:rPr lang="zh-TW" altLang="en-US" b="1" dirty="0">
                <a:solidFill>
                  <a:srgbClr val="00B050"/>
                </a:solidFill>
              </a:rPr>
              <a:t>應</a:t>
            </a:r>
            <a:r>
              <a:rPr lang="zh-TW" altLang="en-US" b="1" dirty="0" smtClean="0">
                <a:solidFill>
                  <a:srgbClr val="00B050"/>
                </a:solidFill>
              </a:rPr>
              <a:t>許</a:t>
            </a:r>
            <a:r>
              <a:rPr lang="en-US" altLang="zh-TW" dirty="0" smtClean="0"/>
              <a:t>(</a:t>
            </a:r>
            <a:r>
              <a:rPr lang="zh-TW" altLang="en-US" dirty="0" smtClean="0"/>
              <a:t>創</a:t>
            </a:r>
            <a:r>
              <a:rPr lang="en-US" altLang="zh-TW" dirty="0" smtClean="0"/>
              <a:t>12:1-3)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538" y="1079105"/>
            <a:ext cx="11808418" cy="59745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500" b="1" u="sng" dirty="0" smtClean="0">
                <a:solidFill>
                  <a:srgbClr val="00B0F0"/>
                </a:solidFill>
              </a:rPr>
              <a:t>第二個</a:t>
            </a:r>
            <a:r>
              <a:rPr lang="zh-TW" altLang="en-US" sz="4500" b="1" u="sng" dirty="0">
                <a:solidFill>
                  <a:srgbClr val="00B0F0"/>
                </a:solidFill>
              </a:rPr>
              <a:t>命令</a:t>
            </a:r>
            <a:r>
              <a:rPr lang="en-US" altLang="zh-TW" sz="4500" b="1" u="sng" dirty="0">
                <a:solidFill>
                  <a:srgbClr val="00B0F0"/>
                </a:solidFill>
              </a:rPr>
              <a:t>:</a:t>
            </a:r>
            <a:endParaRPr lang="zh-TW" altLang="en-US" sz="45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zh-TW" altLang="en-US" sz="4500" dirty="0">
                <a:solidFill>
                  <a:srgbClr val="00B0F0"/>
                </a:solidFill>
              </a:rPr>
              <a:t>你要使別人得福（原文：你要成為福氣</a:t>
            </a:r>
            <a:r>
              <a:rPr lang="zh-TW" altLang="en-US" sz="4500" dirty="0" smtClean="0">
                <a:solidFill>
                  <a:srgbClr val="00B0F0"/>
                </a:solidFill>
              </a:rPr>
              <a:t>）</a:t>
            </a:r>
            <a:endParaRPr lang="en-US" altLang="zh-TW" sz="45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zh-TW" altLang="en-US" sz="4500" b="1" u="sng" dirty="0" smtClean="0">
                <a:solidFill>
                  <a:srgbClr val="00B050"/>
                </a:solidFill>
              </a:rPr>
              <a:t>另外三</a:t>
            </a:r>
            <a:r>
              <a:rPr lang="zh-TW" altLang="en-US" sz="4500" b="1" u="sng" dirty="0">
                <a:solidFill>
                  <a:srgbClr val="00B050"/>
                </a:solidFill>
              </a:rPr>
              <a:t>個應許</a:t>
            </a:r>
            <a:r>
              <a:rPr lang="en-US" altLang="zh-TW" sz="4500" b="1" u="sng" dirty="0" smtClean="0">
                <a:solidFill>
                  <a:srgbClr val="00B050"/>
                </a:solidFill>
              </a:rPr>
              <a:t>:</a:t>
            </a:r>
            <a:endParaRPr lang="zh-TW" altLang="en-US" sz="45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altLang="zh-TW" sz="4500" b="1" dirty="0" smtClean="0">
                <a:solidFill>
                  <a:srgbClr val="00B050"/>
                </a:solidFill>
              </a:rPr>
              <a:t>1)</a:t>
            </a:r>
            <a:r>
              <a:rPr lang="zh-TW" altLang="en-US" sz="4500" b="1" dirty="0" smtClean="0">
                <a:solidFill>
                  <a:srgbClr val="00B050"/>
                </a:solidFill>
              </a:rPr>
              <a:t>給</a:t>
            </a:r>
            <a:r>
              <a:rPr lang="zh-TW" altLang="en-US" sz="4500" b="1" dirty="0">
                <a:solidFill>
                  <a:srgbClr val="00B050"/>
                </a:solidFill>
              </a:rPr>
              <a:t>你祝福的，我必賜福給</a:t>
            </a:r>
            <a:r>
              <a:rPr lang="zh-TW" altLang="en-US" sz="4500" b="1" dirty="0" smtClean="0">
                <a:solidFill>
                  <a:srgbClr val="00B050"/>
                </a:solidFill>
              </a:rPr>
              <a:t>他們；</a:t>
            </a:r>
            <a:endParaRPr lang="zh-TW" altLang="en-US" sz="45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altLang="zh-TW" sz="4500" b="1" dirty="0" smtClean="0">
                <a:solidFill>
                  <a:srgbClr val="00B050"/>
                </a:solidFill>
              </a:rPr>
              <a:t>2)</a:t>
            </a:r>
            <a:r>
              <a:rPr lang="zh-TW" altLang="en-US" sz="4500" b="1" dirty="0" smtClean="0">
                <a:solidFill>
                  <a:srgbClr val="00B050"/>
                </a:solidFill>
              </a:rPr>
              <a:t>咒</a:t>
            </a:r>
            <a:r>
              <a:rPr lang="zh-TW" altLang="en-US" sz="4500" b="1" dirty="0">
                <a:solidFill>
                  <a:srgbClr val="00B050"/>
                </a:solidFill>
              </a:rPr>
              <a:t>詛你的，我必咒詛他；</a:t>
            </a:r>
          </a:p>
          <a:p>
            <a:pPr marL="0" indent="0">
              <a:buNone/>
            </a:pPr>
            <a:r>
              <a:rPr lang="en-US" altLang="zh-TW" sz="4500" b="1" dirty="0" smtClean="0">
                <a:solidFill>
                  <a:srgbClr val="00B050"/>
                </a:solidFill>
              </a:rPr>
              <a:t>3)</a:t>
            </a:r>
            <a:r>
              <a:rPr lang="zh-TW" altLang="en-US" sz="4500" b="1" dirty="0" smtClean="0">
                <a:solidFill>
                  <a:srgbClr val="00B050"/>
                </a:solidFill>
              </a:rPr>
              <a:t>地</a:t>
            </a:r>
            <a:r>
              <a:rPr lang="zh-TW" altLang="en-US" sz="4500" b="1" dirty="0">
                <a:solidFill>
                  <a:srgbClr val="00B050"/>
                </a:solidFill>
              </a:rPr>
              <a:t>上的萬族都必因你得福。</a:t>
            </a:r>
            <a:endParaRPr lang="zh-TW" altLang="en-US" sz="4500" dirty="0"/>
          </a:p>
          <a:p>
            <a:pPr marL="0" indent="0">
              <a:buNone/>
            </a:pPr>
            <a:endParaRPr lang="zh-HK" altLang="en-US" sz="4500" dirty="0"/>
          </a:p>
        </p:txBody>
      </p:sp>
    </p:spTree>
    <p:extLst>
      <p:ext uri="{BB962C8B-B14F-4D97-AF65-F5344CB8AC3E}">
        <p14:creationId xmlns:p14="http://schemas.microsoft.com/office/powerpoint/2010/main" val="26830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335" y="3169179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zh-TW" sz="6000" dirty="0" smtClean="0"/>
              <a:t>B.</a:t>
            </a:r>
            <a:r>
              <a:rPr lang="zh-TW" altLang="en-US" sz="6000" dirty="0"/>
              <a:t>蒙福的方式</a:t>
            </a:r>
            <a:r>
              <a:rPr lang="en-US" altLang="zh-TW" sz="6000" dirty="0"/>
              <a:t>: </a:t>
            </a:r>
            <a:r>
              <a:rPr lang="zh-TW" altLang="en-US" sz="6000" dirty="0"/>
              <a:t>順服</a:t>
            </a:r>
            <a:r>
              <a:rPr lang="zh-TW" altLang="en-US" sz="6000" dirty="0" smtClean="0"/>
              <a:t>神引領</a:t>
            </a:r>
            <a:r>
              <a:rPr lang="zh-TW" altLang="zh-HK" sz="6000" dirty="0"/>
              <a:t/>
            </a:r>
            <a:br>
              <a:rPr lang="zh-TW" altLang="zh-HK" sz="6000" dirty="0"/>
            </a:br>
            <a:endParaRPr lang="zh-HK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411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0" y="30010"/>
            <a:ext cx="6224848" cy="352339"/>
          </a:xfrm>
        </p:spPr>
        <p:txBody>
          <a:bodyPr>
            <a:normAutofit fontScale="90000"/>
          </a:bodyPr>
          <a:lstStyle/>
          <a:p>
            <a:r>
              <a:rPr lang="zh-TW" altLang="en-US" sz="3000" dirty="0" smtClean="0">
                <a:solidFill>
                  <a:srgbClr val="00B050"/>
                </a:solidFill>
              </a:rPr>
              <a:t>創世記</a:t>
            </a:r>
            <a:r>
              <a:rPr lang="en-US" altLang="zh-TW" sz="3000" dirty="0" smtClean="0">
                <a:solidFill>
                  <a:srgbClr val="00B050"/>
                </a:solidFill>
              </a:rPr>
              <a:t>12:1-9</a:t>
            </a:r>
            <a:endParaRPr lang="zh-HK" altLang="en-US" sz="3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10" y="382349"/>
            <a:ext cx="11648902" cy="6367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700" b="1" dirty="0">
                <a:solidFill>
                  <a:srgbClr val="0070C0"/>
                </a:solidFill>
              </a:rPr>
              <a:t>1.</a:t>
            </a:r>
            <a:r>
              <a:rPr lang="zh-TW" altLang="en-US" sz="2700" b="1" dirty="0">
                <a:solidFill>
                  <a:srgbClr val="0070C0"/>
                </a:solidFill>
              </a:rPr>
              <a:t>耶和華</a:t>
            </a:r>
            <a:r>
              <a:rPr lang="zh-TW" altLang="en-US" sz="2700" dirty="0"/>
              <a:t>對亞伯蘭</a:t>
            </a:r>
            <a:r>
              <a:rPr lang="zh-TW" altLang="en-US" sz="2700" b="1" dirty="0">
                <a:solidFill>
                  <a:srgbClr val="0070C0"/>
                </a:solidFill>
              </a:rPr>
              <a:t>說：</a:t>
            </a:r>
            <a:r>
              <a:rPr lang="zh-TW" altLang="en-US" sz="2700" dirty="0">
                <a:solidFill>
                  <a:srgbClr val="00B0F0"/>
                </a:solidFill>
              </a:rPr>
              <a:t>你要離開本地、本族、父家，往我所要指示你的地去。</a:t>
            </a:r>
          </a:p>
          <a:p>
            <a:pPr marL="0" indent="0">
              <a:buNone/>
            </a:pPr>
            <a:r>
              <a:rPr lang="en-US" altLang="zh-TW" sz="2700" dirty="0">
                <a:solidFill>
                  <a:srgbClr val="00B0F0"/>
                </a:solidFill>
              </a:rPr>
              <a:t>2.</a:t>
            </a:r>
            <a:r>
              <a:rPr lang="zh-TW" altLang="en-US" sz="2700" dirty="0">
                <a:solidFill>
                  <a:srgbClr val="00B0F0"/>
                </a:solidFill>
              </a:rPr>
              <a:t>我必叫你成為大國。我必賜福給你，叫你的名為大；你也要叫別人得福。</a:t>
            </a:r>
          </a:p>
          <a:p>
            <a:pPr marL="0" indent="0">
              <a:buNone/>
            </a:pPr>
            <a:r>
              <a:rPr lang="en-US" altLang="zh-TW" sz="2700" dirty="0">
                <a:solidFill>
                  <a:srgbClr val="00B0F0"/>
                </a:solidFill>
              </a:rPr>
              <a:t>3.</a:t>
            </a:r>
            <a:r>
              <a:rPr lang="zh-TW" altLang="en-US" sz="2700" dirty="0">
                <a:solidFill>
                  <a:srgbClr val="00B0F0"/>
                </a:solidFill>
              </a:rPr>
              <a:t>為你祝福的，我必賜福與他；那咒詛你的，我必咒詛他。地上的萬族都要因你得福。</a:t>
            </a:r>
          </a:p>
          <a:p>
            <a:pPr marL="0" indent="0">
              <a:buNone/>
            </a:pPr>
            <a:r>
              <a:rPr lang="en-US" altLang="zh-TW" sz="2700" dirty="0"/>
              <a:t>4.</a:t>
            </a:r>
            <a:r>
              <a:rPr lang="zh-TW" altLang="en-US" sz="2700" dirty="0"/>
              <a:t>亞伯蘭就照著耶和華的吩咐去了；羅得也和他同去。亞伯蘭出哈蘭的時候年七十五歲。</a:t>
            </a:r>
          </a:p>
          <a:p>
            <a:pPr marL="0" indent="0">
              <a:buNone/>
            </a:pPr>
            <a:r>
              <a:rPr lang="en-US" altLang="zh-TW" sz="2700" dirty="0"/>
              <a:t>5.</a:t>
            </a:r>
            <a:r>
              <a:rPr lang="zh-TW" altLang="en-US" sz="2700" dirty="0"/>
              <a:t>亞伯蘭將他妻子撒萊和姪兒羅得，連他們在哈蘭所積蓄的財物、所得的人口，都帶往迦南地去。他們就到了迦南地。</a:t>
            </a:r>
          </a:p>
          <a:p>
            <a:pPr marL="0" indent="0">
              <a:buNone/>
            </a:pPr>
            <a:r>
              <a:rPr lang="en-US" altLang="zh-TW" sz="2700" dirty="0"/>
              <a:t>6.</a:t>
            </a:r>
            <a:r>
              <a:rPr lang="zh-TW" altLang="en-US" sz="2700" dirty="0"/>
              <a:t>亞伯蘭經過那地，到了示劍地方、摩利橡樹那裡。那時迦南人住在那地。</a:t>
            </a:r>
          </a:p>
          <a:p>
            <a:pPr marL="0" indent="0">
              <a:buNone/>
            </a:pPr>
            <a:r>
              <a:rPr lang="en-US" altLang="zh-TW" sz="2700" b="1" dirty="0">
                <a:solidFill>
                  <a:srgbClr val="0070C0"/>
                </a:solidFill>
              </a:rPr>
              <a:t>7.</a:t>
            </a:r>
            <a:r>
              <a:rPr lang="zh-TW" altLang="en-US" sz="2700" b="1" dirty="0">
                <a:solidFill>
                  <a:srgbClr val="0070C0"/>
                </a:solidFill>
              </a:rPr>
              <a:t>耶和華</a:t>
            </a:r>
            <a:r>
              <a:rPr lang="zh-TW" altLang="en-US" sz="2700" dirty="0"/>
              <a:t>向亞伯蘭顯現，</a:t>
            </a:r>
            <a:r>
              <a:rPr lang="zh-TW" altLang="en-US" sz="2700" b="1" dirty="0">
                <a:solidFill>
                  <a:srgbClr val="0070C0"/>
                </a:solidFill>
              </a:rPr>
              <a:t>說：</a:t>
            </a:r>
            <a:r>
              <a:rPr lang="zh-TW" altLang="en-US" sz="2700" dirty="0">
                <a:solidFill>
                  <a:srgbClr val="00B0F0"/>
                </a:solidFill>
              </a:rPr>
              <a:t>我要把這地賜給你的後裔。</a:t>
            </a:r>
            <a:r>
              <a:rPr lang="zh-TW" altLang="en-US" sz="2700" dirty="0"/>
              <a:t>亞伯蘭就在那裡為向他顯現的耶和華築了一座壇。</a:t>
            </a:r>
          </a:p>
          <a:p>
            <a:pPr marL="0" indent="0">
              <a:buNone/>
            </a:pPr>
            <a:r>
              <a:rPr lang="en-US" altLang="zh-TW" sz="2700" dirty="0"/>
              <a:t>8.</a:t>
            </a:r>
            <a:r>
              <a:rPr lang="zh-TW" altLang="en-US" sz="2700" dirty="0"/>
              <a:t>從那裡他又遷到伯特利東邊的山，支搭帳棚；西邊是伯特利，東邊是艾。他在那裡又為耶和華築了一座壇，求告耶和華的名。</a:t>
            </a:r>
          </a:p>
          <a:p>
            <a:pPr marL="0" indent="0">
              <a:buNone/>
            </a:pPr>
            <a:r>
              <a:rPr lang="en-US" altLang="zh-TW" sz="2700" dirty="0"/>
              <a:t>9.</a:t>
            </a:r>
            <a:r>
              <a:rPr lang="zh-TW" altLang="en-US" sz="2700" dirty="0"/>
              <a:t>後來亞伯蘭又漸漸遷往南地去。</a:t>
            </a:r>
          </a:p>
        </p:txBody>
      </p:sp>
    </p:spTree>
    <p:extLst>
      <p:ext uri="{BB962C8B-B14F-4D97-AF65-F5344CB8AC3E}">
        <p14:creationId xmlns:p14="http://schemas.microsoft.com/office/powerpoint/2010/main" val="4287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34" y="563714"/>
            <a:ext cx="8593387" cy="357448"/>
          </a:xfrm>
        </p:spPr>
        <p:txBody>
          <a:bodyPr>
            <a:noAutofit/>
          </a:bodyPr>
          <a:lstStyle/>
          <a:p>
            <a:r>
              <a:rPr lang="en-US" altLang="zh-TW" sz="4000" dirty="0"/>
              <a:t>B.</a:t>
            </a:r>
            <a:r>
              <a:rPr lang="zh-TW" altLang="en-US" sz="4000" dirty="0"/>
              <a:t>蒙福的方式</a:t>
            </a:r>
            <a:r>
              <a:rPr lang="en-US" altLang="zh-TW" sz="4000" dirty="0"/>
              <a:t>: </a:t>
            </a:r>
            <a:r>
              <a:rPr lang="zh-TW" altLang="en-US" sz="4000" dirty="0"/>
              <a:t>順服神引</a:t>
            </a:r>
            <a:r>
              <a:rPr lang="zh-TW" altLang="en-US" sz="4000" dirty="0" smtClean="0"/>
              <a:t>領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創</a:t>
            </a:r>
            <a:r>
              <a:rPr lang="en-US" altLang="zh-TW" sz="4000" dirty="0" smtClean="0"/>
              <a:t>12:4-9)</a:t>
            </a:r>
            <a:r>
              <a:rPr lang="zh-TW" altLang="zh-HK" sz="4000" dirty="0"/>
              <a:t/>
            </a:r>
            <a:br>
              <a:rPr lang="zh-TW" altLang="zh-HK" sz="4000" dirty="0"/>
            </a:br>
            <a:endParaRPr lang="zh-HK" altLang="en-US" sz="4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921162"/>
            <a:ext cx="11140440" cy="6367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100" dirty="0" smtClean="0"/>
              <a:t>4.</a:t>
            </a:r>
            <a:r>
              <a:rPr lang="zh-TW" altLang="en-US" sz="3100" dirty="0" smtClean="0">
                <a:solidFill>
                  <a:srgbClr val="7030A0"/>
                </a:solidFill>
              </a:rPr>
              <a:t>亞伯蘭</a:t>
            </a:r>
            <a:r>
              <a:rPr lang="zh-TW" altLang="en-US" sz="3100" dirty="0" smtClean="0"/>
              <a:t>就照著耶和華的吩咐</a:t>
            </a:r>
            <a:r>
              <a:rPr lang="zh-TW" altLang="en-US" sz="3100" b="1" dirty="0" smtClean="0">
                <a:solidFill>
                  <a:srgbClr val="FF0000"/>
                </a:solidFill>
              </a:rPr>
              <a:t>去</a:t>
            </a:r>
            <a:r>
              <a:rPr lang="zh-TW" altLang="en-US" sz="3100" dirty="0" smtClean="0"/>
              <a:t>了；羅得也和他同去。</a:t>
            </a:r>
            <a:r>
              <a:rPr lang="zh-TW" altLang="en-US" sz="3100" b="1" dirty="0" smtClean="0">
                <a:solidFill>
                  <a:schemeClr val="accent2">
                    <a:lumMod val="50000"/>
                  </a:schemeClr>
                </a:solidFill>
              </a:rPr>
              <a:t>亞伯蘭出哈蘭的時候年七十五歲。</a:t>
            </a:r>
          </a:p>
          <a:p>
            <a:pPr marL="0" indent="0">
              <a:buNone/>
            </a:pPr>
            <a:r>
              <a:rPr lang="en-US" altLang="zh-TW" sz="3100" dirty="0" smtClean="0"/>
              <a:t>5.</a:t>
            </a:r>
            <a:r>
              <a:rPr lang="zh-TW" altLang="en-US" sz="3100" dirty="0" smtClean="0">
                <a:solidFill>
                  <a:srgbClr val="7030A0"/>
                </a:solidFill>
              </a:rPr>
              <a:t>亞伯蘭</a:t>
            </a:r>
            <a:r>
              <a:rPr lang="zh-TW" altLang="en-US" sz="3100" b="1" dirty="0" smtClean="0">
                <a:solidFill>
                  <a:srgbClr val="FF0000"/>
                </a:solidFill>
              </a:rPr>
              <a:t>將</a:t>
            </a:r>
            <a:r>
              <a:rPr lang="zh-TW" altLang="en-US" sz="3100" dirty="0" smtClean="0"/>
              <a:t>他妻子撒萊和姪兒羅得，連他們在哈蘭所積蓄的財物、所得的人口，都</a:t>
            </a:r>
            <a:r>
              <a:rPr lang="zh-TW" altLang="en-US" sz="3100" b="1" dirty="0" smtClean="0">
                <a:solidFill>
                  <a:srgbClr val="FF0000"/>
                </a:solidFill>
              </a:rPr>
              <a:t>帶往</a:t>
            </a:r>
            <a:r>
              <a:rPr lang="zh-TW" altLang="en-US" sz="3100" dirty="0" smtClean="0"/>
              <a:t>迦南地去。他們就到了迦南地。</a:t>
            </a:r>
          </a:p>
          <a:p>
            <a:pPr marL="0" indent="0">
              <a:buNone/>
            </a:pPr>
            <a:r>
              <a:rPr lang="en-US" altLang="zh-TW" sz="3100" dirty="0" smtClean="0"/>
              <a:t>6.</a:t>
            </a:r>
            <a:r>
              <a:rPr lang="zh-TW" altLang="en-US" sz="3100" dirty="0" smtClean="0">
                <a:solidFill>
                  <a:srgbClr val="7030A0"/>
                </a:solidFill>
              </a:rPr>
              <a:t>亞伯蘭</a:t>
            </a:r>
            <a:r>
              <a:rPr lang="zh-TW" altLang="en-US" sz="3100" b="1" dirty="0" smtClean="0">
                <a:solidFill>
                  <a:srgbClr val="FF0000"/>
                </a:solidFill>
              </a:rPr>
              <a:t>經過</a:t>
            </a:r>
            <a:r>
              <a:rPr lang="zh-TW" altLang="en-US" sz="3100" dirty="0" smtClean="0"/>
              <a:t>那地，到了示劍地方、摩利橡樹那裡。</a:t>
            </a:r>
            <a:r>
              <a:rPr lang="zh-TW" altLang="en-US" sz="3100" b="1" dirty="0" smtClean="0">
                <a:solidFill>
                  <a:schemeClr val="accent2">
                    <a:lumMod val="50000"/>
                  </a:schemeClr>
                </a:solidFill>
              </a:rPr>
              <a:t>那時迦南人住在那地。</a:t>
            </a:r>
          </a:p>
          <a:p>
            <a:pPr marL="0" indent="0">
              <a:buNone/>
            </a:pPr>
            <a:r>
              <a:rPr lang="en-US" altLang="zh-TW" sz="3100" dirty="0" smtClean="0"/>
              <a:t>7.</a:t>
            </a:r>
            <a:r>
              <a:rPr lang="zh-TW" altLang="en-US" sz="3100" dirty="0" smtClean="0"/>
              <a:t>耶和華向亞伯蘭顯現，說：我要把這地賜給你的後裔。</a:t>
            </a:r>
            <a:r>
              <a:rPr lang="zh-TW" altLang="en-US" sz="3100" dirty="0" smtClean="0">
                <a:solidFill>
                  <a:srgbClr val="7030A0"/>
                </a:solidFill>
              </a:rPr>
              <a:t>亞伯蘭</a:t>
            </a:r>
            <a:r>
              <a:rPr lang="zh-TW" altLang="en-US" sz="3100" dirty="0" smtClean="0"/>
              <a:t>就在那裡為向他顯現的耶和華</a:t>
            </a:r>
            <a:r>
              <a:rPr lang="zh-TW" altLang="en-US" sz="3100" b="1" dirty="0" smtClean="0">
                <a:solidFill>
                  <a:srgbClr val="FF0000"/>
                </a:solidFill>
              </a:rPr>
              <a:t>築</a:t>
            </a:r>
            <a:r>
              <a:rPr lang="zh-TW" altLang="en-US" sz="3100" dirty="0" smtClean="0"/>
              <a:t>了一座壇。</a:t>
            </a:r>
          </a:p>
          <a:p>
            <a:pPr marL="0" indent="0">
              <a:buNone/>
            </a:pPr>
            <a:r>
              <a:rPr lang="en-US" altLang="zh-TW" sz="3100" dirty="0" smtClean="0"/>
              <a:t>8.</a:t>
            </a:r>
            <a:r>
              <a:rPr lang="zh-TW" altLang="en-US" sz="3100" dirty="0" smtClean="0"/>
              <a:t>從那裡</a:t>
            </a:r>
            <a:r>
              <a:rPr lang="zh-TW" altLang="en-US" sz="3100" dirty="0" smtClean="0">
                <a:solidFill>
                  <a:srgbClr val="7030A0"/>
                </a:solidFill>
              </a:rPr>
              <a:t>他</a:t>
            </a:r>
            <a:r>
              <a:rPr lang="zh-TW" altLang="en-US" sz="3100" dirty="0" smtClean="0"/>
              <a:t>又遷到伯特利東邊的山，支搭帳棚；西邊是伯特利，東邊是艾。</a:t>
            </a:r>
            <a:r>
              <a:rPr lang="zh-TW" altLang="en-US" sz="3100" dirty="0" smtClean="0">
                <a:solidFill>
                  <a:srgbClr val="7030A0"/>
                </a:solidFill>
              </a:rPr>
              <a:t>他</a:t>
            </a:r>
            <a:r>
              <a:rPr lang="zh-TW" altLang="en-US" sz="3100" dirty="0" smtClean="0"/>
              <a:t>在那裡又為耶和華築了一座壇，求告耶和華的名。</a:t>
            </a:r>
          </a:p>
          <a:p>
            <a:pPr marL="0" indent="0">
              <a:buNone/>
            </a:pPr>
            <a:r>
              <a:rPr lang="en-US" altLang="zh-TW" sz="3100" dirty="0" smtClean="0"/>
              <a:t>9.</a:t>
            </a:r>
            <a:r>
              <a:rPr lang="zh-TW" altLang="en-US" sz="3100" dirty="0" smtClean="0"/>
              <a:t>後來</a:t>
            </a:r>
            <a:r>
              <a:rPr lang="zh-TW" altLang="en-US" sz="3100" dirty="0" smtClean="0">
                <a:solidFill>
                  <a:srgbClr val="7030A0"/>
                </a:solidFill>
              </a:rPr>
              <a:t>亞伯蘭</a:t>
            </a:r>
            <a:r>
              <a:rPr lang="zh-TW" altLang="en-US" sz="3100" dirty="0" smtClean="0"/>
              <a:t>又漸漸</a:t>
            </a:r>
            <a:r>
              <a:rPr lang="zh-TW" altLang="en-US" sz="3100" b="1" dirty="0" smtClean="0">
                <a:solidFill>
                  <a:srgbClr val="FF0000"/>
                </a:solidFill>
              </a:rPr>
              <a:t>遷往</a:t>
            </a:r>
            <a:r>
              <a:rPr lang="zh-TW" altLang="en-US" sz="3100" dirty="0" smtClean="0"/>
              <a:t>南地</a:t>
            </a:r>
            <a:r>
              <a:rPr lang="zh-TW" altLang="en-US" sz="3100" b="1" dirty="0" smtClean="0">
                <a:solidFill>
                  <a:srgbClr val="FF0000"/>
                </a:solidFill>
              </a:rPr>
              <a:t>去</a:t>
            </a:r>
            <a:r>
              <a:rPr lang="zh-TW" altLang="en-US" sz="3100" dirty="0" smtClean="0"/>
              <a:t>。</a:t>
            </a:r>
            <a:endParaRPr lang="zh-TW" altLang="en-US" sz="3100" dirty="0"/>
          </a:p>
        </p:txBody>
      </p:sp>
    </p:spTree>
    <p:extLst>
      <p:ext uri="{BB962C8B-B14F-4D97-AF65-F5344CB8AC3E}">
        <p14:creationId xmlns:p14="http://schemas.microsoft.com/office/powerpoint/2010/main" val="16924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528" y="2265569"/>
            <a:ext cx="10352868" cy="1476707"/>
          </a:xfrm>
        </p:spPr>
        <p:txBody>
          <a:bodyPr>
            <a:noAutofit/>
          </a:bodyPr>
          <a:lstStyle/>
          <a:p>
            <a:r>
              <a:rPr lang="zh-TW" altLang="zh-HK" sz="6600" dirty="0"/>
              <a:t>現實處境是否真的那麼容易順服神的帶領呢</a:t>
            </a:r>
            <a:r>
              <a:rPr lang="zh-TW" altLang="zh-HK" sz="6600" dirty="0" smtClean="0"/>
              <a:t>？</a:t>
            </a:r>
            <a:r>
              <a:rPr lang="en-US" altLang="zh-TW" sz="6600" dirty="0" smtClean="0"/>
              <a:t/>
            </a:r>
            <a:br>
              <a:rPr lang="en-US" altLang="zh-TW" sz="6600" dirty="0" smtClean="0"/>
            </a:br>
            <a:r>
              <a:rPr lang="en-US" altLang="zh-TW" sz="6600" dirty="0"/>
              <a:t/>
            </a:r>
            <a:br>
              <a:rPr lang="en-US" altLang="zh-TW" sz="6600" dirty="0"/>
            </a:br>
            <a:r>
              <a:rPr lang="zh-TW" altLang="zh-HK" sz="6600" dirty="0" smtClean="0"/>
              <a:t>這</a:t>
            </a:r>
            <a:r>
              <a:rPr lang="zh-TW" altLang="zh-HK" sz="6600" dirty="0"/>
              <a:t>呼召對亞伯蘭有何挑戰</a:t>
            </a:r>
            <a:r>
              <a:rPr lang="en-US" altLang="zh-HK" sz="6600" dirty="0"/>
              <a:t>?</a:t>
            </a:r>
            <a:endParaRPr lang="zh-HK" alt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45" y="1016053"/>
            <a:ext cx="9315584" cy="1325563"/>
          </a:xfrm>
        </p:spPr>
        <p:txBody>
          <a:bodyPr>
            <a:noAutofit/>
          </a:bodyPr>
          <a:lstStyle/>
          <a:p>
            <a:r>
              <a:rPr lang="en-US" altLang="zh-TW" sz="6000" dirty="0"/>
              <a:t>B.</a:t>
            </a:r>
            <a:r>
              <a:rPr lang="zh-TW" altLang="en-US" sz="6000" dirty="0"/>
              <a:t>蒙福的方式</a:t>
            </a:r>
            <a:r>
              <a:rPr lang="en-US" altLang="zh-TW" sz="6000" dirty="0"/>
              <a:t>: </a:t>
            </a:r>
            <a:r>
              <a:rPr lang="zh-TW" altLang="en-US" sz="6000" dirty="0"/>
              <a:t>順服神引領</a:t>
            </a:r>
            <a:r>
              <a:rPr lang="en-US" altLang="zh-TW" sz="6000" dirty="0"/>
              <a:t>(</a:t>
            </a:r>
            <a:r>
              <a:rPr lang="zh-TW" altLang="en-US" sz="6000" dirty="0"/>
              <a:t>創</a:t>
            </a:r>
            <a:r>
              <a:rPr lang="en-US" altLang="zh-TW" sz="6000" dirty="0"/>
              <a:t>12:4-9)</a:t>
            </a:r>
            <a:r>
              <a:rPr lang="zh-TW" altLang="zh-HK" sz="6600" dirty="0"/>
              <a:t/>
            </a:r>
            <a:br>
              <a:rPr lang="zh-TW" altLang="zh-HK" sz="6600" dirty="0"/>
            </a:br>
            <a:endParaRPr lang="zh-HK" alt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437" y="2389206"/>
            <a:ext cx="59048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7500" dirty="0" smtClean="0"/>
              <a:t>挑戰一</a:t>
            </a:r>
            <a:r>
              <a:rPr lang="en-US" altLang="zh-TW" sz="7500" dirty="0" smtClean="0"/>
              <a:t>.</a:t>
            </a:r>
          </a:p>
          <a:p>
            <a:pPr marL="0" indent="0">
              <a:buNone/>
            </a:pPr>
            <a:r>
              <a:rPr lang="zh-TW" altLang="en-US" sz="7500" dirty="0" smtClean="0"/>
              <a:t>離開</a:t>
            </a:r>
            <a:r>
              <a:rPr lang="zh-TW" altLang="zh-HK" sz="7500" dirty="0" smtClean="0"/>
              <a:t>安</a:t>
            </a:r>
            <a:r>
              <a:rPr lang="zh-TW" altLang="zh-HK" sz="7500" dirty="0"/>
              <a:t>舒區</a:t>
            </a:r>
            <a:endParaRPr lang="zh-HK" altLang="en-US" sz="7500" dirty="0"/>
          </a:p>
        </p:txBody>
      </p:sp>
      <p:sp>
        <p:nvSpPr>
          <p:cNvPr id="4" name="Rectangle 3"/>
          <p:cNvSpPr/>
          <p:nvPr/>
        </p:nvSpPr>
        <p:spPr>
          <a:xfrm>
            <a:off x="435244" y="4870186"/>
            <a:ext cx="119149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創</a:t>
            </a:r>
            <a:r>
              <a:rPr lang="en-US" altLang="zh-HK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12:</a:t>
            </a:r>
            <a:r>
              <a:rPr lang="en-US" altLang="zh-HK" sz="3000" dirty="0" smtClean="0">
                <a:latin typeface="Calibri" panose="020F0502020204030204" pitchFamily="34" charset="0"/>
              </a:rPr>
              <a:t>5</a:t>
            </a:r>
            <a:r>
              <a:rPr lang="zh-TW" altLang="zh-HK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「</a:t>
            </a:r>
            <a:r>
              <a:rPr lang="zh-TW" altLang="zh-HK" sz="3000" dirty="0">
                <a:latin typeface="Calibri" panose="020F0502020204030204" pitchFamily="34" charset="0"/>
                <a:cs typeface="Calibri" panose="020F0502020204030204" pitchFamily="34" charset="0"/>
              </a:rPr>
              <a:t>把他們在哈蘭所積蓄的財物、所得的人口都帶走。。。」</a:t>
            </a:r>
            <a:endParaRPr lang="zh-HK" alt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445736" y="5574532"/>
            <a:ext cx="10609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 smtClean="0"/>
              <a:t>來</a:t>
            </a:r>
            <a:r>
              <a:rPr lang="en-US" altLang="zh-TW" sz="3000" dirty="0" smtClean="0"/>
              <a:t>11:8</a:t>
            </a:r>
            <a:r>
              <a:rPr lang="zh-TW" altLang="en-US" sz="3000" dirty="0" smtClean="0"/>
              <a:t>「亞</a:t>
            </a:r>
            <a:r>
              <a:rPr lang="zh-TW" altLang="en-US" sz="3000" dirty="0"/>
              <a:t>伯拉罕因著信，蒙召的時候就遵命出去，往將來要得為業的地方去；出去的時候，還不知往哪裡去</a:t>
            </a:r>
            <a:r>
              <a:rPr lang="zh-TW" altLang="en-US" sz="3000" dirty="0" smtClean="0"/>
              <a:t>。」</a:t>
            </a:r>
            <a:endParaRPr lang="zh-HK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1052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44" y="1016053"/>
            <a:ext cx="10630545" cy="1325563"/>
          </a:xfrm>
        </p:spPr>
        <p:txBody>
          <a:bodyPr>
            <a:noAutofit/>
          </a:bodyPr>
          <a:lstStyle/>
          <a:p>
            <a:r>
              <a:rPr lang="en-US" altLang="zh-TW" sz="6600" dirty="0"/>
              <a:t>B.</a:t>
            </a:r>
            <a:r>
              <a:rPr lang="zh-TW" altLang="en-US" sz="6600" dirty="0"/>
              <a:t>蒙福的方式</a:t>
            </a:r>
            <a:r>
              <a:rPr lang="en-US" altLang="zh-TW" sz="6600" dirty="0"/>
              <a:t>: </a:t>
            </a:r>
            <a:r>
              <a:rPr lang="zh-TW" altLang="en-US" sz="6600" dirty="0"/>
              <a:t>順服神引領</a:t>
            </a:r>
            <a:r>
              <a:rPr lang="en-US" altLang="zh-TW" sz="6600" dirty="0"/>
              <a:t>(</a:t>
            </a:r>
            <a:r>
              <a:rPr lang="zh-TW" altLang="en-US" sz="6600" dirty="0"/>
              <a:t>創</a:t>
            </a:r>
            <a:r>
              <a:rPr lang="en-US" altLang="zh-TW" sz="6600" dirty="0"/>
              <a:t>12:4-9)</a:t>
            </a:r>
            <a:r>
              <a:rPr lang="zh-TW" altLang="zh-HK" sz="6600" dirty="0"/>
              <a:t/>
            </a:r>
            <a:br>
              <a:rPr lang="zh-TW" altLang="zh-HK" sz="6600" dirty="0"/>
            </a:br>
            <a:endParaRPr lang="zh-HK" alt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243" y="2786521"/>
            <a:ext cx="112039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8000" dirty="0" smtClean="0"/>
              <a:t>挑戰二</a:t>
            </a:r>
            <a:r>
              <a:rPr lang="en-US" altLang="zh-TW" sz="8000" dirty="0" smtClean="0"/>
              <a:t>.</a:t>
            </a:r>
          </a:p>
          <a:p>
            <a:pPr marL="0" indent="0">
              <a:buNone/>
            </a:pPr>
            <a:r>
              <a:rPr lang="zh-TW" altLang="en-US" sz="8000" dirty="0" smtClean="0"/>
              <a:t>自己的限制</a:t>
            </a:r>
            <a:r>
              <a:rPr lang="zh-TW" altLang="en-US" sz="5400" dirty="0" smtClean="0"/>
              <a:t>（歲數和妻子不育）</a:t>
            </a:r>
            <a:endParaRPr lang="zh-HK" alt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596041" y="5468405"/>
            <a:ext cx="6146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/>
              <a:t>創</a:t>
            </a:r>
            <a:r>
              <a:rPr lang="en-US" altLang="zh-TW" sz="3200" dirty="0" smtClean="0"/>
              <a:t>11:30 </a:t>
            </a:r>
            <a:r>
              <a:rPr lang="zh-TW" altLang="en-US" sz="3200" dirty="0" smtClean="0"/>
              <a:t>撒萊不生育，沒有孩子。</a:t>
            </a:r>
            <a:endParaRPr lang="zh-HK" alt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96041" y="6019936"/>
            <a:ext cx="7486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/>
              <a:t>創</a:t>
            </a:r>
            <a:r>
              <a:rPr lang="en-US" altLang="zh-TW" sz="3200" dirty="0" smtClean="0"/>
              <a:t>12:4</a:t>
            </a:r>
            <a:r>
              <a:rPr lang="zh-TW" altLang="en-US" sz="3200" dirty="0" smtClean="0"/>
              <a:t>亞</a:t>
            </a:r>
            <a:r>
              <a:rPr lang="zh-TW" altLang="en-US" sz="3200" dirty="0"/>
              <a:t>伯蘭出哈蘭的時候年七十五歲。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836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44" y="1016053"/>
            <a:ext cx="10630545" cy="1325563"/>
          </a:xfrm>
        </p:spPr>
        <p:txBody>
          <a:bodyPr>
            <a:noAutofit/>
          </a:bodyPr>
          <a:lstStyle/>
          <a:p>
            <a:r>
              <a:rPr lang="en-US" altLang="zh-TW" sz="6600" dirty="0"/>
              <a:t>B.</a:t>
            </a:r>
            <a:r>
              <a:rPr lang="zh-TW" altLang="en-US" sz="6600" dirty="0"/>
              <a:t>蒙福的方式</a:t>
            </a:r>
            <a:r>
              <a:rPr lang="en-US" altLang="zh-TW" sz="6600" dirty="0"/>
              <a:t>: </a:t>
            </a:r>
            <a:r>
              <a:rPr lang="zh-TW" altLang="en-US" sz="6600" dirty="0"/>
              <a:t>順服神引領</a:t>
            </a:r>
            <a:r>
              <a:rPr lang="en-US" altLang="zh-TW" sz="6600" dirty="0"/>
              <a:t>(</a:t>
            </a:r>
            <a:r>
              <a:rPr lang="zh-TW" altLang="en-US" sz="6600" dirty="0"/>
              <a:t>創</a:t>
            </a:r>
            <a:r>
              <a:rPr lang="en-US" altLang="zh-TW" sz="6600" dirty="0"/>
              <a:t>12:4-9)</a:t>
            </a:r>
            <a:r>
              <a:rPr lang="zh-TW" altLang="zh-HK" sz="6600" dirty="0"/>
              <a:t/>
            </a:r>
            <a:br>
              <a:rPr lang="zh-TW" altLang="zh-HK" sz="6600" dirty="0"/>
            </a:br>
            <a:endParaRPr lang="zh-HK" alt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244" y="2786521"/>
            <a:ext cx="84142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8000" dirty="0" smtClean="0"/>
              <a:t>挑戰三</a:t>
            </a:r>
            <a:r>
              <a:rPr lang="en-US" altLang="zh-TW" sz="8000" dirty="0" smtClean="0"/>
              <a:t>.</a:t>
            </a:r>
          </a:p>
          <a:p>
            <a:pPr marL="0" indent="0">
              <a:buNone/>
            </a:pPr>
            <a:r>
              <a:rPr lang="zh-TW" altLang="en-US" sz="8000" dirty="0"/>
              <a:t>危險環境（迦南人）</a:t>
            </a:r>
            <a:endParaRPr lang="zh-HK" altLang="en-US" sz="8000" dirty="0"/>
          </a:p>
        </p:txBody>
      </p:sp>
      <p:sp>
        <p:nvSpPr>
          <p:cNvPr id="4" name="Rectangle 3"/>
          <p:cNvSpPr/>
          <p:nvPr/>
        </p:nvSpPr>
        <p:spPr>
          <a:xfrm>
            <a:off x="726954" y="5817052"/>
            <a:ext cx="10044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/>
              <a:t>創</a:t>
            </a:r>
            <a:r>
              <a:rPr lang="en-US" altLang="zh-TW" sz="3200" dirty="0" smtClean="0"/>
              <a:t>12:6</a:t>
            </a:r>
            <a:r>
              <a:rPr lang="zh-TW" altLang="en-US" sz="3200" dirty="0" smtClean="0"/>
              <a:t>「</a:t>
            </a:r>
            <a:r>
              <a:rPr lang="en-US" altLang="zh-TW" sz="3200" dirty="0" smtClean="0"/>
              <a:t>…</a:t>
            </a:r>
            <a:r>
              <a:rPr lang="zh-TW" altLang="en-US" sz="3200" dirty="0" smtClean="0"/>
              <a:t>那</a:t>
            </a:r>
            <a:r>
              <a:rPr lang="zh-TW" altLang="en-US" sz="3200" dirty="0"/>
              <a:t>時迦南人住在那地</a:t>
            </a:r>
            <a:r>
              <a:rPr lang="zh-TW" altLang="en-US" sz="3200" dirty="0" smtClean="0"/>
              <a:t>。」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參民</a:t>
            </a:r>
            <a:r>
              <a:rPr lang="en-US" altLang="zh-TW" sz="3200" dirty="0" smtClean="0"/>
              <a:t>13:32-33)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565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732" y="1810128"/>
            <a:ext cx="113589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8000" dirty="0" smtClean="0"/>
              <a:t>生命中的挑戰</a:t>
            </a:r>
            <a:r>
              <a:rPr lang="en-US" altLang="zh-TW" sz="8000" dirty="0" smtClean="0"/>
              <a:t>:</a:t>
            </a:r>
          </a:p>
          <a:p>
            <a:pPr marL="0" indent="0">
              <a:buNone/>
            </a:pPr>
            <a:r>
              <a:rPr lang="zh-TW" altLang="en-US" sz="8000" dirty="0" smtClean="0"/>
              <a:t>當上帝的帶領不似預期</a:t>
            </a:r>
            <a:endParaRPr lang="zh-HK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2570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22338"/>
            <a:ext cx="10181520" cy="527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23A104-2345-2246-9499-630DFAF4A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81" y="0"/>
            <a:ext cx="11851037" cy="686571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90227" y="621544"/>
            <a:ext cx="10646044" cy="1413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9183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2F285B-EBDA-CB49-B592-F81C60C08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神想我將來去哪</a:t>
            </a:r>
            <a:r>
              <a:rPr lang="zh-TW" altLang="en-US" dirty="0" smtClean="0"/>
              <a:t>裡服事？</a:t>
            </a:r>
            <a:r>
              <a:rPr lang="en-US" altLang="zh-TW" dirty="0"/>
              <a:t>(2013-2015+)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AE48BC-8DF7-AF40-9969-04DE5AA9D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2737827"/>
            <a:ext cx="11220773" cy="38179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500" b="1" dirty="0"/>
              <a:t>「主呀，我的確</a:t>
            </a:r>
            <a:r>
              <a:rPr lang="zh-TW" altLang="en-US" sz="3500" b="1" dirty="0" smtClean="0"/>
              <a:t>是想</a:t>
            </a:r>
            <a:r>
              <a:rPr lang="zh-TW" altLang="en-US" sz="3500" b="1" dirty="0"/>
              <a:t>到中東服事，</a:t>
            </a:r>
            <a:r>
              <a:rPr lang="zh-TW" altLang="en-US" sz="3500" b="1" dirty="0" smtClean="0"/>
              <a:t>但這真的是你心意嗎</a:t>
            </a:r>
            <a:r>
              <a:rPr lang="en-US" altLang="zh-TW" sz="3500" b="1" dirty="0" smtClean="0"/>
              <a:t>?</a:t>
            </a:r>
            <a:r>
              <a:rPr lang="zh-TW" altLang="en-US" sz="3500" b="1" dirty="0" smtClean="0"/>
              <a:t> </a:t>
            </a:r>
            <a:endParaRPr lang="en-US" altLang="zh-TW" sz="3500" b="1" dirty="0" smtClean="0"/>
          </a:p>
          <a:p>
            <a:pPr marL="0" indent="0" algn="ctr">
              <a:buNone/>
            </a:pPr>
            <a:r>
              <a:rPr lang="zh-TW" altLang="en-US" sz="3500" b="1" dirty="0" smtClean="0"/>
              <a:t>如果是的話，你可否給</a:t>
            </a:r>
            <a:r>
              <a:rPr lang="zh-TW" altLang="en-US" sz="3500" b="1" dirty="0"/>
              <a:t>我一些具體的理由，為什</a:t>
            </a:r>
            <a:r>
              <a:rPr lang="zh-TW" altLang="en-US" sz="3500" b="1" dirty="0" smtClean="0"/>
              <a:t>麼想我到中</a:t>
            </a:r>
            <a:r>
              <a:rPr lang="zh-TW" altLang="en-US" sz="3500" b="1" dirty="0"/>
              <a:t>東而非其他地方服事穆民</a:t>
            </a:r>
            <a:r>
              <a:rPr lang="zh-TW" altLang="en-US" sz="3500" b="1" dirty="0" smtClean="0"/>
              <a:t>；不然的話，求你告</a:t>
            </a:r>
            <a:r>
              <a:rPr lang="zh-TW" altLang="en-US" sz="3500" b="1" dirty="0"/>
              <a:t>訴我你想</a:t>
            </a:r>
            <a:r>
              <a:rPr lang="zh-TW" altLang="en-US" sz="3500" b="1" dirty="0" smtClean="0"/>
              <a:t>我將來到</a:t>
            </a:r>
            <a:r>
              <a:rPr lang="zh-TW" altLang="en-US" sz="3500" b="1" dirty="0"/>
              <a:t>哪裡服事，我</a:t>
            </a:r>
            <a:r>
              <a:rPr lang="zh-TW" altLang="en-US" sz="3500" b="1" dirty="0" smtClean="0"/>
              <a:t>也願意順服的。</a:t>
            </a:r>
            <a:r>
              <a:rPr lang="zh-TW" altLang="en-US" sz="3500" b="1" dirty="0"/>
              <a:t>」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41999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16" y="2506662"/>
            <a:ext cx="111639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500" dirty="0" smtClean="0"/>
              <a:t>順服不是沒有自己意思</a:t>
            </a:r>
            <a:r>
              <a:rPr lang="en-US" altLang="zh-TW" sz="6500" dirty="0" smtClean="0"/>
              <a:t>,</a:t>
            </a:r>
            <a:r>
              <a:rPr lang="zh-TW" altLang="en-US" sz="6500" dirty="0" smtClean="0"/>
              <a:t>而是把自己的心意降服在神心意之下</a:t>
            </a:r>
            <a:endParaRPr lang="zh-HK" altLang="en-US" sz="65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184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23A104-2345-2246-9499-630DFAF4A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81" y="167292"/>
            <a:ext cx="11851037" cy="686571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90227" y="621544"/>
            <a:ext cx="10646044" cy="1413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600" dirty="0" smtClean="0"/>
              <a:t>原因</a:t>
            </a:r>
            <a:r>
              <a:rPr lang="en-US" altLang="zh-TW" sz="3600" dirty="0"/>
              <a:t>:</a:t>
            </a:r>
            <a:endParaRPr lang="zh-HK" altLang="en-US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E1AE48BC-8DF7-AF40-9969-04DE5AA9D2E4}"/>
              </a:ext>
            </a:extLst>
          </p:cNvPr>
          <p:cNvSpPr txBox="1">
            <a:spLocks/>
          </p:cNvSpPr>
          <p:nvPr/>
        </p:nvSpPr>
        <p:spPr>
          <a:xfrm>
            <a:off x="800745" y="3389616"/>
            <a:ext cx="11220773" cy="3817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b="1" dirty="0" smtClean="0">
                <a:solidFill>
                  <a:schemeClr val="bg1"/>
                </a:solidFill>
              </a:rPr>
              <a:t>靈修經歷</a:t>
            </a:r>
            <a:r>
              <a:rPr lang="en-US" altLang="zh-TW" sz="3600" b="1" dirty="0" smtClean="0">
                <a:solidFill>
                  <a:schemeClr val="bg1"/>
                </a:solidFill>
              </a:rPr>
              <a:t>-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啟</a:t>
            </a:r>
            <a:r>
              <a:rPr lang="en-US" altLang="zh-TW" sz="3600" b="1" dirty="0" smtClean="0">
                <a:solidFill>
                  <a:schemeClr val="bg1"/>
                </a:solidFill>
              </a:rPr>
              <a:t>9:12-16(2014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年</a:t>
            </a:r>
            <a:r>
              <a:rPr lang="en-US" altLang="zh-TW" sz="36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zh-TW" altLang="en-US" sz="3600" b="1" dirty="0" smtClean="0">
                <a:solidFill>
                  <a:schemeClr val="bg1"/>
                </a:solidFill>
              </a:rPr>
              <a:t>阿拉伯語和古蘭經</a:t>
            </a:r>
            <a:r>
              <a:rPr lang="en-US" altLang="zh-TW" sz="3600" b="1" dirty="0">
                <a:solidFill>
                  <a:schemeClr val="bg1"/>
                </a:solidFill>
              </a:rPr>
              <a:t>: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穆民的聖書</a:t>
            </a:r>
            <a:r>
              <a:rPr lang="en-US" altLang="zh-TW" sz="3600" b="1" dirty="0" smtClean="0">
                <a:solidFill>
                  <a:schemeClr val="bg1"/>
                </a:solidFill>
              </a:rPr>
              <a:t>(2015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年</a:t>
            </a:r>
            <a:r>
              <a:rPr lang="en-US" altLang="zh-TW" sz="36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zh-TW" altLang="en-US" sz="3600" b="1" dirty="0" smtClean="0">
                <a:solidFill>
                  <a:schemeClr val="bg1"/>
                </a:solidFill>
              </a:rPr>
              <a:t>猶太人和阿拉佰人兩大世仇的關係復和</a:t>
            </a:r>
            <a:r>
              <a:rPr lang="en-US" altLang="zh-TW" sz="3600" b="1" dirty="0" smtClean="0">
                <a:solidFill>
                  <a:schemeClr val="bg1"/>
                </a:solidFill>
              </a:rPr>
              <a:t>(2023-2024)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732" y="1810128"/>
            <a:ext cx="113589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8000" dirty="0" smtClean="0"/>
              <a:t>生命中的挑戰</a:t>
            </a:r>
            <a:r>
              <a:rPr lang="en-US" altLang="zh-TW" sz="8000" dirty="0" smtClean="0"/>
              <a:t>:</a:t>
            </a:r>
          </a:p>
          <a:p>
            <a:pPr marL="0" indent="0">
              <a:buNone/>
            </a:pPr>
            <a:r>
              <a:rPr lang="zh-TW" altLang="en-US" sz="8000" dirty="0" smtClean="0"/>
              <a:t>當上帝的帶領不似預期</a:t>
            </a:r>
            <a:endParaRPr lang="zh-HK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9201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ED7161-45AD-F145-B629-789F67CE0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90" y="237234"/>
            <a:ext cx="8892545" cy="605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63" y="3189478"/>
            <a:ext cx="120060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500" dirty="0" smtClean="0"/>
              <a:t>神要我們順</a:t>
            </a:r>
            <a:r>
              <a:rPr lang="zh-TW" altLang="en-US" sz="6500" dirty="0"/>
              <a:t>服原是叫我們蒙</a:t>
            </a:r>
            <a:r>
              <a:rPr lang="zh-TW" altLang="en-US" sz="6500" dirty="0" smtClean="0"/>
              <a:t>福</a:t>
            </a:r>
            <a:endParaRPr lang="zh-HK" altLang="en-US" sz="65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61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335" y="3169179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zh-TW" sz="6000" dirty="0"/>
              <a:t>C</a:t>
            </a:r>
            <a:r>
              <a:rPr lang="en-US" altLang="zh-TW" sz="6000" dirty="0" smtClean="0"/>
              <a:t>.</a:t>
            </a:r>
            <a:r>
              <a:rPr lang="zh-TW" altLang="en-US" sz="6000" dirty="0"/>
              <a:t>蒙福</a:t>
            </a:r>
            <a:r>
              <a:rPr lang="zh-TW" altLang="en-US" sz="6000" dirty="0" smtClean="0"/>
              <a:t>的回應</a:t>
            </a:r>
            <a:r>
              <a:rPr lang="en-US" altLang="zh-TW" sz="6000" dirty="0" smtClean="0"/>
              <a:t>: </a:t>
            </a:r>
            <a:r>
              <a:rPr lang="zh-TW" altLang="en-US" sz="6000" dirty="0"/>
              <a:t> 滾傳到萬族</a:t>
            </a:r>
            <a:r>
              <a:rPr lang="zh-TW" altLang="zh-HK" sz="6000" dirty="0"/>
              <a:t/>
            </a:r>
            <a:br>
              <a:rPr lang="zh-TW" altLang="zh-HK" sz="6000" dirty="0"/>
            </a:br>
            <a:endParaRPr lang="zh-HK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5714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05" t="274" r="57285" b="74676"/>
          <a:stretch/>
        </p:blipFill>
        <p:spPr>
          <a:xfrm>
            <a:off x="648972" y="561813"/>
            <a:ext cx="10894055" cy="573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7059"/>
          <a:stretch/>
        </p:blipFill>
        <p:spPr>
          <a:xfrm>
            <a:off x="962025" y="341124"/>
            <a:ext cx="10267950" cy="651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0" y="66502"/>
            <a:ext cx="6224848" cy="352339"/>
          </a:xfrm>
        </p:spPr>
        <p:txBody>
          <a:bodyPr>
            <a:normAutofit fontScale="90000"/>
          </a:bodyPr>
          <a:lstStyle/>
          <a:p>
            <a:r>
              <a:rPr lang="zh-TW" altLang="en-US" sz="3000" dirty="0" smtClean="0">
                <a:solidFill>
                  <a:srgbClr val="00B050"/>
                </a:solidFill>
              </a:rPr>
              <a:t>創世記</a:t>
            </a:r>
            <a:r>
              <a:rPr lang="en-US" altLang="zh-TW" sz="3000" dirty="0" smtClean="0">
                <a:solidFill>
                  <a:srgbClr val="00B050"/>
                </a:solidFill>
              </a:rPr>
              <a:t>12:1-9</a:t>
            </a:r>
            <a:endParaRPr lang="zh-HK" altLang="en-US" sz="3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99" y="490450"/>
            <a:ext cx="11222181" cy="6367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600" dirty="0"/>
              <a:t>1.</a:t>
            </a:r>
            <a:r>
              <a:rPr lang="zh-TW" altLang="en-US" sz="2600" dirty="0"/>
              <a:t>耶和華對亞伯蘭說：你要離開本地、本族、父家，往我所要指示你的地去。</a:t>
            </a:r>
          </a:p>
          <a:p>
            <a:pPr marL="0" indent="0">
              <a:buNone/>
            </a:pPr>
            <a:r>
              <a:rPr lang="en-US" altLang="zh-TW" sz="2600" dirty="0"/>
              <a:t>2.</a:t>
            </a:r>
            <a:r>
              <a:rPr lang="zh-TW" altLang="en-US" sz="2600" dirty="0"/>
              <a:t>我必叫你成為大國。我必賜福給你，叫你的名為大；你也要叫別人得福。</a:t>
            </a:r>
          </a:p>
          <a:p>
            <a:pPr marL="0" indent="0">
              <a:buNone/>
            </a:pPr>
            <a:r>
              <a:rPr lang="en-US" altLang="zh-TW" sz="2600" dirty="0"/>
              <a:t>3.</a:t>
            </a:r>
            <a:r>
              <a:rPr lang="zh-TW" altLang="en-US" sz="2600" dirty="0"/>
              <a:t>為你祝福的，我必賜福與他；那咒詛你的，我必咒詛他。地上的萬族都要因你得福。</a:t>
            </a:r>
          </a:p>
          <a:p>
            <a:pPr marL="0" indent="0">
              <a:buNone/>
            </a:pPr>
            <a:r>
              <a:rPr lang="en-US" altLang="zh-TW" sz="2600" dirty="0"/>
              <a:t>4.</a:t>
            </a:r>
            <a:r>
              <a:rPr lang="zh-TW" altLang="en-US" sz="2600" dirty="0"/>
              <a:t>亞伯蘭就照著耶和華的吩咐去了；羅得也和他同去。亞伯蘭出哈蘭的時候年七十五歲。</a:t>
            </a:r>
          </a:p>
          <a:p>
            <a:pPr marL="0" indent="0">
              <a:buNone/>
            </a:pPr>
            <a:r>
              <a:rPr lang="en-US" altLang="zh-TW" sz="2600" dirty="0"/>
              <a:t>5.</a:t>
            </a:r>
            <a:r>
              <a:rPr lang="zh-TW" altLang="en-US" sz="2600" dirty="0"/>
              <a:t>亞伯蘭將他妻子撒萊和姪兒羅得，連他們在哈蘭所積蓄的財物、所得的人口，都帶往迦南地去。他們就到了迦南地。</a:t>
            </a:r>
          </a:p>
          <a:p>
            <a:pPr marL="0" indent="0">
              <a:buNone/>
            </a:pPr>
            <a:r>
              <a:rPr lang="en-US" altLang="zh-TW" sz="2600" dirty="0"/>
              <a:t>6.</a:t>
            </a:r>
            <a:r>
              <a:rPr lang="zh-TW" altLang="en-US" sz="2600" dirty="0"/>
              <a:t>亞伯蘭經過那地，到了示劍地方、摩利橡樹那裡。那時迦南人住在那地。</a:t>
            </a:r>
          </a:p>
          <a:p>
            <a:pPr marL="0" indent="0">
              <a:buNone/>
            </a:pPr>
            <a:r>
              <a:rPr lang="en-US" altLang="zh-TW" sz="2600" dirty="0"/>
              <a:t>7.</a:t>
            </a:r>
            <a:r>
              <a:rPr lang="zh-TW" altLang="en-US" sz="2600" dirty="0"/>
              <a:t>耶和華向亞伯蘭顯現，說：我要把這地賜給你的後裔。亞伯蘭就在那裡為向他顯現的耶和華築了一座壇。</a:t>
            </a:r>
          </a:p>
          <a:p>
            <a:pPr marL="0" indent="0">
              <a:buNone/>
            </a:pPr>
            <a:r>
              <a:rPr lang="en-US" altLang="zh-TW" sz="2600" dirty="0"/>
              <a:t>8.</a:t>
            </a:r>
            <a:r>
              <a:rPr lang="zh-TW" altLang="en-US" sz="2600" dirty="0"/>
              <a:t>從那裡他又遷到伯特利東邊的山，支搭帳棚；西邊是伯特利，東邊是艾。他在那裡又為耶和華築了一座壇，求告耶和華的名。</a:t>
            </a:r>
          </a:p>
          <a:p>
            <a:pPr marL="0" indent="0">
              <a:buNone/>
            </a:pPr>
            <a:r>
              <a:rPr lang="en-US" altLang="zh-TW" sz="2600" dirty="0"/>
              <a:t>9.</a:t>
            </a:r>
            <a:r>
              <a:rPr lang="zh-TW" altLang="en-US" sz="2600" dirty="0"/>
              <a:t>後來亞伯蘭又漸漸遷往南地去。</a:t>
            </a:r>
          </a:p>
        </p:txBody>
      </p:sp>
    </p:spTree>
    <p:extLst>
      <p:ext uri="{BB962C8B-B14F-4D97-AF65-F5344CB8AC3E}">
        <p14:creationId xmlns:p14="http://schemas.microsoft.com/office/powerpoint/2010/main" val="363662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411" y="326499"/>
            <a:ext cx="10515600" cy="657763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C.</a:t>
            </a:r>
            <a:r>
              <a:rPr lang="zh-TW" altLang="en-US" dirty="0" smtClean="0"/>
              <a:t>蒙福的回應</a:t>
            </a:r>
            <a:r>
              <a:rPr lang="en-US" altLang="zh-TW" dirty="0" smtClean="0"/>
              <a:t>: </a:t>
            </a:r>
            <a:r>
              <a:rPr lang="zh-TW" altLang="en-US" dirty="0" smtClean="0"/>
              <a:t> 滾傳到萬族</a:t>
            </a:r>
            <a:r>
              <a:rPr lang="en-US" altLang="zh-TW" dirty="0" smtClean="0"/>
              <a:t>(</a:t>
            </a:r>
            <a:r>
              <a:rPr lang="zh-TW" altLang="en-US" dirty="0" smtClean="0"/>
              <a:t>創</a:t>
            </a:r>
            <a:r>
              <a:rPr lang="en-US" altLang="zh-TW" dirty="0" smtClean="0"/>
              <a:t>12:3)</a:t>
            </a:r>
            <a:r>
              <a:rPr lang="zh-TW" altLang="zh-HK" dirty="0" smtClean="0"/>
              <a:t/>
            </a:r>
            <a:br>
              <a:rPr lang="zh-TW" altLang="zh-HK" dirty="0" smtClean="0"/>
            </a:b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11" y="884107"/>
            <a:ext cx="11808418" cy="5835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300" dirty="0">
                <a:solidFill>
                  <a:schemeClr val="bg2">
                    <a:lumMod val="75000"/>
                  </a:schemeClr>
                </a:solidFill>
              </a:rPr>
              <a:t>1 </a:t>
            </a:r>
            <a:r>
              <a:rPr lang="zh-TW" altLang="en-US" sz="3300" dirty="0">
                <a:solidFill>
                  <a:schemeClr val="bg2">
                    <a:lumMod val="75000"/>
                  </a:schemeClr>
                </a:solidFill>
              </a:rPr>
              <a:t>耶和華對亞伯蘭說</a:t>
            </a:r>
            <a:r>
              <a:rPr lang="zh-TW" altLang="en-US" sz="3300" dirty="0" smtClean="0">
                <a:solidFill>
                  <a:schemeClr val="bg2">
                    <a:lumMod val="75000"/>
                  </a:schemeClr>
                </a:solidFill>
              </a:rPr>
              <a:t>：「</a:t>
            </a:r>
            <a:r>
              <a:rPr lang="zh-TW" altLang="en-US" sz="3300" dirty="0">
                <a:solidFill>
                  <a:schemeClr val="bg2">
                    <a:lumMod val="75000"/>
                  </a:schemeClr>
                </a:solidFill>
              </a:rPr>
              <a:t>你要離開本地、本族、父家，</a:t>
            </a:r>
          </a:p>
          <a:p>
            <a:pPr marL="0" indent="0">
              <a:buNone/>
            </a:pPr>
            <a:r>
              <a:rPr lang="zh-TW" altLang="en-US" sz="3300" dirty="0">
                <a:solidFill>
                  <a:schemeClr val="bg2">
                    <a:lumMod val="75000"/>
                  </a:schemeClr>
                </a:solidFill>
              </a:rPr>
              <a:t>到我指示你的地方去。</a:t>
            </a:r>
          </a:p>
          <a:p>
            <a:pPr marL="0" indent="0">
              <a:buNone/>
            </a:pPr>
            <a:r>
              <a:rPr lang="en-US" altLang="zh-TW" sz="3300" dirty="0"/>
              <a:t>2 </a:t>
            </a:r>
            <a:r>
              <a:rPr lang="zh-TW" altLang="en-US" sz="3300" dirty="0">
                <a:solidFill>
                  <a:srgbClr val="00B050"/>
                </a:solidFill>
              </a:rPr>
              <a:t>我必使你成為大國，</a:t>
            </a:r>
          </a:p>
          <a:p>
            <a:pPr marL="0" indent="0">
              <a:buNone/>
            </a:pPr>
            <a:r>
              <a:rPr lang="zh-TW" altLang="en-US" sz="3300" dirty="0">
                <a:solidFill>
                  <a:srgbClr val="00B050"/>
                </a:solidFill>
              </a:rPr>
              <a:t>必賜福給你，</a:t>
            </a:r>
          </a:p>
          <a:p>
            <a:pPr marL="0" indent="0">
              <a:buNone/>
            </a:pPr>
            <a:r>
              <a:rPr lang="zh-TW" altLang="en-US" sz="3300" dirty="0">
                <a:solidFill>
                  <a:srgbClr val="00B050"/>
                </a:solidFill>
              </a:rPr>
              <a:t>使你的名為大，</a:t>
            </a:r>
          </a:p>
          <a:p>
            <a:pPr marL="0" indent="0">
              <a:buNone/>
            </a:pPr>
            <a:r>
              <a:rPr lang="zh-TW" altLang="en-US" sz="3300" dirty="0">
                <a:solidFill>
                  <a:srgbClr val="FF0000"/>
                </a:solidFill>
              </a:rPr>
              <a:t>你要使別人得福（原文：你要成為福氣），</a:t>
            </a:r>
          </a:p>
          <a:p>
            <a:pPr marL="0" indent="0">
              <a:buNone/>
            </a:pPr>
            <a:r>
              <a:rPr lang="en-US" altLang="zh-TW" sz="3300" dirty="0"/>
              <a:t>3 </a:t>
            </a:r>
            <a:r>
              <a:rPr lang="zh-TW" altLang="en-US" sz="3300" dirty="0">
                <a:solidFill>
                  <a:srgbClr val="00B050"/>
                </a:solidFill>
              </a:rPr>
              <a:t>給你祝福的，我必賜福給他；</a:t>
            </a:r>
          </a:p>
          <a:p>
            <a:pPr marL="0" indent="0">
              <a:buNone/>
            </a:pPr>
            <a:r>
              <a:rPr lang="zh-TW" altLang="en-US" sz="3300" dirty="0">
                <a:solidFill>
                  <a:srgbClr val="00B050"/>
                </a:solidFill>
              </a:rPr>
              <a:t>咒詛你的，我必咒詛他；</a:t>
            </a:r>
          </a:p>
          <a:p>
            <a:pPr marL="0" indent="0">
              <a:buNone/>
            </a:pPr>
            <a:r>
              <a:rPr lang="zh-TW" altLang="en-US" sz="3300" dirty="0">
                <a:solidFill>
                  <a:srgbClr val="FF0000"/>
                </a:solidFill>
              </a:rPr>
              <a:t>地上的萬族都必因你得福。」</a:t>
            </a:r>
          </a:p>
          <a:p>
            <a:pPr marL="0" indent="0">
              <a:buNone/>
            </a:pPr>
            <a:endParaRPr lang="zh-TW" altLang="en-US" sz="3300" dirty="0"/>
          </a:p>
          <a:p>
            <a:pPr marL="0" indent="0">
              <a:buNone/>
            </a:pPr>
            <a:endParaRPr lang="zh-HK" altLang="en-US" sz="3300" dirty="0"/>
          </a:p>
        </p:txBody>
      </p:sp>
      <p:sp>
        <p:nvSpPr>
          <p:cNvPr id="4" name="Rectangle 3"/>
          <p:cNvSpPr/>
          <p:nvPr/>
        </p:nvSpPr>
        <p:spPr>
          <a:xfrm>
            <a:off x="5756540" y="46641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endParaRPr lang="zh-HK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0" y="2238757"/>
            <a:ext cx="4305993" cy="1170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000000"/>
                </a:solidFill>
                <a:latin typeface="Impact" panose="020B0806030902050204" pitchFamily="34" charset="0"/>
              </a:rPr>
              <a:t>頂線祝福（屬天的祝福）</a:t>
            </a:r>
            <a:endParaRPr lang="zh-TW" altLang="en-US" sz="2800" dirty="0"/>
          </a:p>
          <a:p>
            <a:pPr algn="ctr"/>
            <a:r>
              <a:rPr lang="zh-TW" altLang="en-US" sz="2800" dirty="0">
                <a:solidFill>
                  <a:srgbClr val="000000"/>
                </a:solidFill>
                <a:latin typeface="Impact" panose="020B0806030902050204" pitchFamily="34" charset="0"/>
              </a:rPr>
              <a:t>「我必賜福給你」</a:t>
            </a:r>
            <a:endParaRPr lang="zh-TW" altLang="en-US" sz="2800" dirty="0"/>
          </a:p>
        </p:txBody>
      </p:sp>
      <p:sp>
        <p:nvSpPr>
          <p:cNvPr id="6" name="Flowchart: Process 5"/>
          <p:cNvSpPr/>
          <p:nvPr/>
        </p:nvSpPr>
        <p:spPr>
          <a:xfrm>
            <a:off x="6096000" y="4416703"/>
            <a:ext cx="3940819" cy="1418227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000000"/>
                </a:solidFill>
                <a:latin typeface="Impact" panose="020B0806030902050204" pitchFamily="34" charset="0"/>
              </a:rPr>
              <a:t>底線祝福</a:t>
            </a:r>
            <a:r>
              <a:rPr lang="zh-TW" altLang="en-US" sz="2800" dirty="0" smtClean="0">
                <a:solidFill>
                  <a:srgbClr val="000000"/>
                </a:solidFill>
                <a:latin typeface="Impact" panose="020B0806030902050204" pitchFamily="34" charset="0"/>
              </a:rPr>
              <a:t>（地上的使命）</a:t>
            </a:r>
            <a:endParaRPr lang="zh-TW" altLang="en-US" sz="2800" dirty="0"/>
          </a:p>
          <a:p>
            <a:pPr algn="ctr"/>
            <a:r>
              <a:rPr lang="zh-TW" altLang="en-US" sz="2800" dirty="0">
                <a:solidFill>
                  <a:srgbClr val="000000"/>
                </a:solidFill>
                <a:latin typeface="Impact" panose="020B0806030902050204" pitchFamily="34" charset="0"/>
              </a:rPr>
              <a:t>「地上的萬族都必因你得福」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865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277" y="24939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創</a:t>
            </a:r>
            <a:r>
              <a:rPr lang="en-US" altLang="zh-TW" dirty="0" smtClean="0"/>
              <a:t>12:1-3</a:t>
            </a:r>
            <a:r>
              <a:rPr lang="zh-TW" altLang="en-US" dirty="0" smtClean="0"/>
              <a:t>亞伯拉罕之約的重要性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04" y="851465"/>
            <a:ext cx="11374486" cy="5610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sz="3600" dirty="0"/>
          </a:p>
          <a:p>
            <a:pPr fontAlgn="base"/>
            <a:r>
              <a:rPr lang="zh-TW" altLang="en-US" sz="3600" dirty="0"/>
              <a:t>神透過揀選一個人揀選一個家族，透過揀選一個家族揀選一個民族，為要完成他</a:t>
            </a:r>
            <a:r>
              <a:rPr lang="zh-TW" altLang="en-US" sz="3600" dirty="0" smtClean="0"/>
              <a:t>對普世人</a:t>
            </a:r>
            <a:r>
              <a:rPr lang="zh-TW" altLang="en-US" sz="3600" dirty="0"/>
              <a:t>類的救贖計畫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pPr marL="0" indent="0" fontAlgn="base">
              <a:buNone/>
            </a:pPr>
            <a:endParaRPr lang="zh-TW" altLang="en-US" sz="3600" dirty="0"/>
          </a:p>
          <a:p>
            <a:pPr fontAlgn="base"/>
            <a:r>
              <a:rPr lang="zh-TW" altLang="en-US" sz="3600" dirty="0" smtClean="0"/>
              <a:t>以</a:t>
            </a:r>
            <a:r>
              <a:rPr lang="zh-TW" altLang="en-US" sz="3600" dirty="0"/>
              <a:t>色列被揀選最終是為了萬族萬民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pPr fontAlgn="base"/>
            <a:endParaRPr lang="en-US" altLang="zh-TW" sz="3600" dirty="0"/>
          </a:p>
          <a:p>
            <a:pPr fontAlgn="base"/>
            <a:r>
              <a:rPr lang="zh-TW" altLang="en-US" sz="3600" dirty="0"/>
              <a:t>在新舊約多次以不同形式呈現出神在亞伯拉罕之約所帶出</a:t>
            </a:r>
            <a:r>
              <a:rPr lang="zh-TW" altLang="en-US" sz="3600" dirty="0" smtClean="0"/>
              <a:t>的重要主</a:t>
            </a:r>
            <a:r>
              <a:rPr lang="zh-TW" altLang="en-US" sz="3600" dirty="0"/>
              <a:t>題</a:t>
            </a:r>
          </a:p>
          <a:p>
            <a:endParaRPr lang="zh-TW" altLang="en-US" sz="3600" dirty="0"/>
          </a:p>
          <a:p>
            <a:endParaRPr lang="zh-TW" altLang="en-US" sz="3600" dirty="0"/>
          </a:p>
          <a:p>
            <a:endParaRPr lang="zh-TW" altLang="en-US" sz="3600" dirty="0"/>
          </a:p>
          <a:p>
            <a:endParaRPr lang="zh-TW" altLang="en-US" sz="3600" dirty="0"/>
          </a:p>
          <a:p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648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980" y="1821982"/>
            <a:ext cx="10515600" cy="4351338"/>
          </a:xfrm>
        </p:spPr>
        <p:txBody>
          <a:bodyPr/>
          <a:lstStyle/>
          <a:p>
            <a:endParaRPr lang="zh-HK" alt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097798" y="1918614"/>
            <a:ext cx="2386738" cy="139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摩西五經</a:t>
            </a:r>
            <a:endParaRPr lang="zh-HK" alt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4158712" y="1918614"/>
            <a:ext cx="2313122" cy="139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歷史書</a:t>
            </a:r>
            <a:endParaRPr lang="zh-HK" alt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7359112" y="1918614"/>
            <a:ext cx="2958885" cy="139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詩歌智慧書</a:t>
            </a:r>
            <a:endParaRPr lang="zh-HK" alt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2221424" y="4290785"/>
            <a:ext cx="2526224" cy="1518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大先知書</a:t>
            </a:r>
            <a:endParaRPr lang="zh-HK" alt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7359112" y="4359953"/>
            <a:ext cx="2526224" cy="1518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小先知書</a:t>
            </a:r>
            <a:endParaRPr lang="zh-HK" altLang="en-US" sz="4000" dirty="0"/>
          </a:p>
        </p:txBody>
      </p:sp>
      <p:sp>
        <p:nvSpPr>
          <p:cNvPr id="9" name="Right Arrow 8"/>
          <p:cNvSpPr/>
          <p:nvPr/>
        </p:nvSpPr>
        <p:spPr>
          <a:xfrm>
            <a:off x="1206286" y="379965"/>
            <a:ext cx="9998989" cy="16398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神愛萬族的心</a:t>
            </a:r>
            <a:endParaRPr lang="zh-HK" altLang="en-US" sz="4400" dirty="0"/>
          </a:p>
        </p:txBody>
      </p:sp>
      <p:sp>
        <p:nvSpPr>
          <p:cNvPr id="10" name="Right Arrow 9"/>
          <p:cNvSpPr/>
          <p:nvPr/>
        </p:nvSpPr>
        <p:spPr>
          <a:xfrm>
            <a:off x="1097798" y="5459764"/>
            <a:ext cx="10256002" cy="16398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神愛萬族的心</a:t>
            </a:r>
            <a:endParaRPr lang="zh-HK" altLang="en-US" sz="4400" dirty="0"/>
          </a:p>
        </p:txBody>
      </p:sp>
      <p:sp>
        <p:nvSpPr>
          <p:cNvPr id="11" name="Right Arrow 10"/>
          <p:cNvSpPr/>
          <p:nvPr/>
        </p:nvSpPr>
        <p:spPr>
          <a:xfrm>
            <a:off x="1097798" y="2995860"/>
            <a:ext cx="10256002" cy="16398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神愛萬族的心</a:t>
            </a:r>
            <a:endParaRPr lang="zh-HK" altLang="en-US" sz="4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15415" y="280797"/>
            <a:ext cx="10515600" cy="657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 smtClean="0"/>
              <a:t>C.</a:t>
            </a:r>
            <a:r>
              <a:rPr lang="zh-TW" altLang="en-US" sz="4000" dirty="0" smtClean="0"/>
              <a:t>蒙福的回應</a:t>
            </a:r>
            <a:r>
              <a:rPr lang="en-US" altLang="zh-TW" sz="4000" dirty="0" smtClean="0"/>
              <a:t>: </a:t>
            </a:r>
            <a:r>
              <a:rPr lang="zh-TW" altLang="en-US" sz="4000" dirty="0" smtClean="0"/>
              <a:t> 滾傳到萬族</a:t>
            </a:r>
            <a:r>
              <a:rPr lang="zh-TW" altLang="zh-HK" sz="4000" dirty="0" smtClean="0"/>
              <a:t/>
            </a:r>
            <a:br>
              <a:rPr lang="zh-TW" altLang="zh-HK" sz="4000" dirty="0" smtClean="0"/>
            </a:b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4096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980" y="1821982"/>
            <a:ext cx="10515600" cy="4351338"/>
          </a:xfrm>
        </p:spPr>
        <p:txBody>
          <a:bodyPr/>
          <a:lstStyle/>
          <a:p>
            <a:endParaRPr lang="zh-HK" alt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097798" y="1918614"/>
            <a:ext cx="2386738" cy="13921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四福音</a:t>
            </a:r>
            <a:endParaRPr lang="zh-HK" alt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4158712" y="1918614"/>
            <a:ext cx="2313122" cy="13921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使徒行傳</a:t>
            </a:r>
            <a:endParaRPr lang="zh-HK" alt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7359112" y="1918614"/>
            <a:ext cx="2958885" cy="13921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保羅書信</a:t>
            </a:r>
            <a:endParaRPr lang="zh-HK" alt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2221424" y="4290785"/>
            <a:ext cx="2526224" cy="15188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大公書信</a:t>
            </a:r>
            <a:endParaRPr lang="zh-HK" alt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7359112" y="4359953"/>
            <a:ext cx="2526224" cy="15188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啟示錄</a:t>
            </a:r>
            <a:endParaRPr lang="zh-HK" altLang="en-US" sz="4000" dirty="0"/>
          </a:p>
        </p:txBody>
      </p:sp>
      <p:sp>
        <p:nvSpPr>
          <p:cNvPr id="9" name="Right Arrow 8"/>
          <p:cNvSpPr/>
          <p:nvPr/>
        </p:nvSpPr>
        <p:spPr>
          <a:xfrm>
            <a:off x="1206286" y="379965"/>
            <a:ext cx="9998989" cy="16398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神愛萬族的心</a:t>
            </a:r>
            <a:endParaRPr lang="zh-HK" altLang="en-US" sz="4400" dirty="0"/>
          </a:p>
        </p:txBody>
      </p:sp>
      <p:sp>
        <p:nvSpPr>
          <p:cNvPr id="10" name="Right Arrow 9"/>
          <p:cNvSpPr/>
          <p:nvPr/>
        </p:nvSpPr>
        <p:spPr>
          <a:xfrm>
            <a:off x="1097798" y="5459764"/>
            <a:ext cx="10256002" cy="16398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神愛萬族的心</a:t>
            </a:r>
            <a:endParaRPr lang="zh-HK" altLang="en-US" sz="4400" dirty="0"/>
          </a:p>
        </p:txBody>
      </p:sp>
      <p:sp>
        <p:nvSpPr>
          <p:cNvPr id="11" name="Right Arrow 10"/>
          <p:cNvSpPr/>
          <p:nvPr/>
        </p:nvSpPr>
        <p:spPr>
          <a:xfrm>
            <a:off x="1097798" y="2995860"/>
            <a:ext cx="10256002" cy="16398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神愛萬族的心</a:t>
            </a:r>
            <a:endParaRPr lang="zh-HK" altLang="en-US" sz="4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07102" y="347301"/>
            <a:ext cx="10515600" cy="657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 smtClean="0"/>
              <a:t>C.</a:t>
            </a:r>
            <a:r>
              <a:rPr lang="zh-TW" altLang="en-US" sz="4000" dirty="0" smtClean="0"/>
              <a:t>蒙福的回應</a:t>
            </a:r>
            <a:r>
              <a:rPr lang="en-US" altLang="zh-TW" sz="4000" dirty="0" smtClean="0"/>
              <a:t>: </a:t>
            </a:r>
            <a:r>
              <a:rPr lang="zh-TW" altLang="en-US" sz="4000" dirty="0" smtClean="0"/>
              <a:t> 滾傳到萬族</a:t>
            </a:r>
            <a:r>
              <a:rPr lang="zh-TW" altLang="zh-HK" sz="4000" dirty="0" smtClean="0"/>
              <a:t/>
            </a:r>
            <a:br>
              <a:rPr lang="zh-TW" altLang="zh-HK" sz="4000" dirty="0" smtClean="0"/>
            </a:b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068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24" y="5410245"/>
            <a:ext cx="1142411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整本聖經</a:t>
            </a:r>
            <a:r>
              <a:rPr lang="zh-TW" altLang="en-US" sz="6700" b="1" dirty="0"/>
              <a:t>由始至終</a:t>
            </a:r>
            <a:r>
              <a:rPr lang="zh-TW" altLang="en-US" dirty="0"/>
              <a:t>都圍繞著一個</a:t>
            </a:r>
            <a:r>
              <a:rPr lang="zh-TW" altLang="en-US" sz="6700" b="1" dirty="0"/>
              <a:t>核心主題</a:t>
            </a:r>
            <a:r>
              <a:rPr lang="zh-TW" altLang="en-US" dirty="0"/>
              <a:t>，你認為那核心主題是什麼</a:t>
            </a:r>
            <a:r>
              <a:rPr lang="zh-TW" altLang="en-US" dirty="0" smtClean="0"/>
              <a:t>？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endParaRPr lang="zh-HK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471" y="531379"/>
            <a:ext cx="3586556" cy="35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21" t="3022" r="10190" b="7848"/>
          <a:stretch/>
        </p:blipFill>
        <p:spPr>
          <a:xfrm>
            <a:off x="4804474" y="1735810"/>
            <a:ext cx="3221401" cy="330114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10001" y="232756"/>
            <a:ext cx="5708907" cy="2148635"/>
          </a:xfrm>
          <a:prstGeom prst="cloudCallout">
            <a:avLst>
              <a:gd name="adj1" fmla="val 30333"/>
              <a:gd name="adj2" fmla="val 69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/>
              <a:t>神的宣教傳記</a:t>
            </a:r>
            <a:r>
              <a:rPr lang="en-US" altLang="zh-TW" sz="4400" dirty="0"/>
              <a:t>..</a:t>
            </a:r>
            <a:endParaRPr lang="zh-HK" altLang="en-US" sz="4400" dirty="0"/>
          </a:p>
        </p:txBody>
      </p:sp>
      <p:sp>
        <p:nvSpPr>
          <p:cNvPr id="10" name="Cloud Callout 9"/>
          <p:cNvSpPr/>
          <p:nvPr/>
        </p:nvSpPr>
        <p:spPr>
          <a:xfrm>
            <a:off x="266007" y="3993865"/>
            <a:ext cx="4788592" cy="2248994"/>
          </a:xfrm>
          <a:prstGeom prst="cloudCallout">
            <a:avLst>
              <a:gd name="adj1" fmla="val 37281"/>
              <a:gd name="adj2" fmla="val -710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/>
              <a:t>神在萬國得榮耀的故事</a:t>
            </a:r>
            <a:r>
              <a:rPr lang="en-US" altLang="zh-TW" sz="4400" dirty="0"/>
              <a:t>..</a:t>
            </a:r>
            <a:endParaRPr lang="zh-HK" altLang="en-US" sz="4400" dirty="0"/>
          </a:p>
        </p:txBody>
      </p:sp>
      <p:sp>
        <p:nvSpPr>
          <p:cNvPr id="11" name="Cloud Callout 10"/>
          <p:cNvSpPr/>
          <p:nvPr/>
        </p:nvSpPr>
        <p:spPr>
          <a:xfrm>
            <a:off x="6933867" y="4268215"/>
            <a:ext cx="4944597" cy="2381391"/>
          </a:xfrm>
          <a:prstGeom prst="cloudCallout">
            <a:avLst>
              <a:gd name="adj1" fmla="val -30422"/>
              <a:gd name="adj2" fmla="val -74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/>
              <a:t>神救贖萬民的愛情故事</a:t>
            </a:r>
            <a:r>
              <a:rPr lang="en-US" altLang="zh-TW" sz="4400" dirty="0"/>
              <a:t>..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46257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7" y="303130"/>
            <a:ext cx="10515600" cy="657763"/>
          </a:xfrm>
        </p:spPr>
        <p:txBody>
          <a:bodyPr>
            <a:normAutofit fontScale="90000"/>
          </a:bodyPr>
          <a:lstStyle/>
          <a:p>
            <a:r>
              <a:rPr lang="zh-TW" altLang="zh-HK" dirty="0" smtClean="0"/>
              <a:t/>
            </a:r>
            <a:br>
              <a:rPr lang="zh-TW" altLang="zh-HK" dirty="0" smtClean="0"/>
            </a:b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49" y="881572"/>
            <a:ext cx="11335191" cy="5835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500" dirty="0" smtClean="0"/>
              <a:t>你</a:t>
            </a:r>
            <a:r>
              <a:rPr lang="zh-TW" altLang="en-US" sz="4500" dirty="0"/>
              <a:t>們既屬乎基督，就是亞伯拉罕的後裔，是照著應許承受產業的了</a:t>
            </a:r>
            <a:r>
              <a:rPr lang="zh-TW" altLang="en-US" sz="4500" dirty="0" smtClean="0"/>
              <a:t>。</a:t>
            </a:r>
            <a:r>
              <a:rPr lang="en-US" altLang="zh-TW" sz="4500" dirty="0" smtClean="0"/>
              <a:t>(</a:t>
            </a:r>
            <a:r>
              <a:rPr lang="zh-TW" altLang="en-US" sz="4500" dirty="0"/>
              <a:t>加拉太書</a:t>
            </a:r>
            <a:r>
              <a:rPr lang="en-US" altLang="zh-TW" sz="4500" dirty="0"/>
              <a:t>3:29</a:t>
            </a:r>
            <a:r>
              <a:rPr lang="en-US" altLang="zh-TW" sz="4500" dirty="0" smtClean="0"/>
              <a:t>)</a:t>
            </a:r>
          </a:p>
          <a:p>
            <a:pPr marL="0" indent="0">
              <a:buNone/>
            </a:pPr>
            <a:endParaRPr lang="zh-TW" altLang="en-US" sz="4500" dirty="0"/>
          </a:p>
          <a:p>
            <a:pPr marL="0" indent="0">
              <a:buNone/>
            </a:pPr>
            <a:r>
              <a:rPr lang="zh-TW" altLang="zh-HK" sz="4500" dirty="0"/>
              <a:t>今天每一個跟隨主的人都是亞伯拉罕的屬靈後裔</a:t>
            </a:r>
            <a:r>
              <a:rPr lang="en-US" altLang="zh-HK" sz="4500" dirty="0"/>
              <a:t>,</a:t>
            </a:r>
            <a:r>
              <a:rPr lang="zh-TW" altLang="zh-HK" sz="4500" dirty="0"/>
              <a:t>我們都承傳了</a:t>
            </a:r>
            <a:r>
              <a:rPr lang="zh-TW" altLang="zh-HK" sz="4500" dirty="0" smtClean="0"/>
              <a:t>「</a:t>
            </a:r>
            <a:r>
              <a:rPr lang="zh-TW" altLang="en-US" sz="4500" dirty="0" smtClean="0"/>
              <a:t>地上</a:t>
            </a:r>
            <a:r>
              <a:rPr lang="zh-TW" altLang="zh-HK" sz="4500" dirty="0" smtClean="0"/>
              <a:t>萬</a:t>
            </a:r>
            <a:r>
              <a:rPr lang="zh-TW" altLang="zh-HK" sz="4500" dirty="0"/>
              <a:t>族因你得福」這使命。</a:t>
            </a:r>
            <a:endParaRPr lang="zh-HK" altLang="en-US" sz="4500" dirty="0"/>
          </a:p>
        </p:txBody>
      </p:sp>
      <p:sp>
        <p:nvSpPr>
          <p:cNvPr id="4" name="Rectangle 3"/>
          <p:cNvSpPr/>
          <p:nvPr/>
        </p:nvSpPr>
        <p:spPr>
          <a:xfrm>
            <a:off x="5756540" y="46641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959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EE46A79-DD6F-0040-B018-CDF4D6A01117}"/>
              </a:ext>
            </a:extLst>
          </p:cNvPr>
          <p:cNvSpPr txBox="1">
            <a:spLocks/>
          </p:cNvSpPr>
          <p:nvPr/>
        </p:nvSpPr>
        <p:spPr>
          <a:xfrm>
            <a:off x="391988" y="12548"/>
            <a:ext cx="11800012" cy="60443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000" dirty="0" smtClean="0"/>
              <a:t>2024</a:t>
            </a:r>
            <a:r>
              <a:rPr lang="zh-TW" altLang="en-US" sz="4000" dirty="0" smtClean="0"/>
              <a:t>全</a:t>
            </a:r>
            <a:r>
              <a:rPr lang="zh-TW" altLang="en-US" sz="4000" dirty="0"/>
              <a:t>球未得之民：</a:t>
            </a:r>
            <a:r>
              <a:rPr lang="en-HK" altLang="zh-TW" sz="4000" dirty="0"/>
              <a:t>&gt;</a:t>
            </a:r>
            <a:r>
              <a:rPr lang="en-US" altLang="zh-TW" sz="4000" dirty="0" smtClean="0"/>
              <a:t>34</a:t>
            </a:r>
            <a:r>
              <a:rPr lang="zh-TW" altLang="en-US" sz="4000" dirty="0" smtClean="0"/>
              <a:t>億人口</a:t>
            </a:r>
            <a:r>
              <a:rPr lang="en-US" altLang="zh-TW" sz="4000" dirty="0" smtClean="0"/>
              <a:t>(Joshua project 2024)</a:t>
            </a:r>
            <a:endParaRPr lang="en-HK" altLang="zh-TW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1E53F8-8F58-3F42-BC7E-CCF7902FE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34" y="738237"/>
            <a:ext cx="10130651" cy="56812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CEB8684-9879-084F-84EE-E65D3304C627}"/>
              </a:ext>
            </a:extLst>
          </p:cNvPr>
          <p:cNvSpPr/>
          <p:nvPr/>
        </p:nvSpPr>
        <p:spPr>
          <a:xfrm>
            <a:off x="224072" y="6419473"/>
            <a:ext cx="10765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Source: Joshua project. Website: https://</a:t>
            </a:r>
            <a:r>
              <a:rPr lang="en-US" dirty="0" err="1">
                <a:solidFill>
                  <a:srgbClr val="FF0000"/>
                </a:solidFill>
              </a:rPr>
              <a:t>joshuaproject.net</a:t>
            </a:r>
            <a:r>
              <a:rPr lang="en-US" dirty="0">
                <a:solidFill>
                  <a:srgbClr val="FF0000"/>
                </a:solidFill>
              </a:rPr>
              <a:t>/progress/1</a:t>
            </a:r>
          </a:p>
        </p:txBody>
      </p:sp>
    </p:spTree>
    <p:extLst>
      <p:ext uri="{BB962C8B-B14F-4D97-AF65-F5344CB8AC3E}">
        <p14:creationId xmlns:p14="http://schemas.microsoft.com/office/powerpoint/2010/main" val="14552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9EE46A79-DD6F-0040-B018-CDF4D6A01117}"/>
              </a:ext>
            </a:extLst>
          </p:cNvPr>
          <p:cNvSpPr txBox="1">
            <a:spLocks/>
          </p:cNvSpPr>
          <p:nvPr/>
        </p:nvSpPr>
        <p:spPr>
          <a:xfrm>
            <a:off x="1077238" y="2894305"/>
            <a:ext cx="10083452" cy="17362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凡是認真履行大使命的信徒，都是在參與一場跨世代的普世宣教運動中，只是當中有不同的角色而已。</a:t>
            </a:r>
            <a:endParaRPr lang="en-HK" altLang="zh-TW" sz="5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96A5B7D-E5A2-4243-A31C-E43E75D2549D}"/>
              </a:ext>
            </a:extLst>
          </p:cNvPr>
          <p:cNvSpPr txBox="1">
            <a:spLocks/>
          </p:cNvSpPr>
          <p:nvPr/>
        </p:nvSpPr>
        <p:spPr>
          <a:xfrm>
            <a:off x="1077238" y="1011595"/>
            <a:ext cx="10083452" cy="17362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5000" dirty="0"/>
              <a:t>「不做宣教士，就做宣教事」</a:t>
            </a:r>
            <a:endParaRPr lang="en-HK" altLang="zh-TW" sz="5000" dirty="0"/>
          </a:p>
        </p:txBody>
      </p:sp>
    </p:spTree>
    <p:extLst>
      <p:ext uri="{BB962C8B-B14F-4D97-AF65-F5344CB8AC3E}">
        <p14:creationId xmlns:p14="http://schemas.microsoft.com/office/powerpoint/2010/main" val="7025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77" y="365125"/>
            <a:ext cx="11251825" cy="623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0" y="66502"/>
            <a:ext cx="6224848" cy="352339"/>
          </a:xfrm>
        </p:spPr>
        <p:txBody>
          <a:bodyPr>
            <a:normAutofit fontScale="90000"/>
          </a:bodyPr>
          <a:lstStyle/>
          <a:p>
            <a:r>
              <a:rPr lang="zh-TW" altLang="en-US" sz="3000" dirty="0" smtClean="0">
                <a:solidFill>
                  <a:srgbClr val="7030A0"/>
                </a:solidFill>
              </a:rPr>
              <a:t>創世記</a:t>
            </a:r>
            <a:r>
              <a:rPr lang="en-US" altLang="zh-TW" sz="3000" dirty="0" smtClean="0">
                <a:solidFill>
                  <a:srgbClr val="7030A0"/>
                </a:solidFill>
              </a:rPr>
              <a:t>12:1-9</a:t>
            </a:r>
            <a:endParaRPr lang="zh-HK" altLang="en-US" sz="3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886" y="415632"/>
            <a:ext cx="8993385" cy="6229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300" dirty="0">
                <a:solidFill>
                  <a:srgbClr val="00B0F0"/>
                </a:solidFill>
              </a:rPr>
              <a:t>1.</a:t>
            </a:r>
            <a:r>
              <a:rPr lang="zh-TW" altLang="en-US" sz="2300" dirty="0">
                <a:solidFill>
                  <a:srgbClr val="00B0F0"/>
                </a:solidFill>
              </a:rPr>
              <a:t>耶和華對亞伯蘭說：你要</a:t>
            </a:r>
            <a:r>
              <a:rPr lang="zh-TW" altLang="en-US" sz="2300" b="1" u="sng" dirty="0">
                <a:solidFill>
                  <a:srgbClr val="FF0000"/>
                </a:solidFill>
              </a:rPr>
              <a:t>離開</a:t>
            </a:r>
            <a:r>
              <a:rPr lang="zh-TW" altLang="en-US" sz="2300" dirty="0">
                <a:solidFill>
                  <a:srgbClr val="00B0F0"/>
                </a:solidFill>
              </a:rPr>
              <a:t>本地、本族、父家，往我所要指示你的地去。</a:t>
            </a:r>
          </a:p>
          <a:p>
            <a:pPr marL="0" indent="0">
              <a:buNone/>
            </a:pPr>
            <a:r>
              <a:rPr lang="en-US" altLang="zh-TW" sz="2300" dirty="0">
                <a:solidFill>
                  <a:srgbClr val="00B0F0"/>
                </a:solidFill>
              </a:rPr>
              <a:t>2.</a:t>
            </a:r>
            <a:r>
              <a:rPr lang="zh-TW" altLang="en-US" sz="2300" dirty="0">
                <a:solidFill>
                  <a:srgbClr val="00B0F0"/>
                </a:solidFill>
              </a:rPr>
              <a:t>我必叫你成為大國。我必賜福給你，叫你的名為大；你也要叫別人得福。</a:t>
            </a:r>
          </a:p>
          <a:p>
            <a:pPr marL="0" indent="0">
              <a:buNone/>
            </a:pPr>
            <a:r>
              <a:rPr lang="en-US" altLang="zh-TW" sz="2300" dirty="0">
                <a:solidFill>
                  <a:srgbClr val="00B0F0"/>
                </a:solidFill>
              </a:rPr>
              <a:t>3.</a:t>
            </a:r>
            <a:r>
              <a:rPr lang="zh-TW" altLang="en-US" sz="2300" dirty="0">
                <a:solidFill>
                  <a:srgbClr val="00B0F0"/>
                </a:solidFill>
              </a:rPr>
              <a:t>為你祝福的，我必賜福與他；那咒詛你的，我必咒詛他。地上的萬族都要因你得福</a:t>
            </a:r>
            <a:r>
              <a:rPr lang="zh-TW" altLang="en-US" sz="2300" dirty="0" smtClean="0">
                <a:solidFill>
                  <a:srgbClr val="00B0F0"/>
                </a:solidFill>
              </a:rPr>
              <a:t>。</a:t>
            </a:r>
            <a:endParaRPr lang="zh-TW" altLang="en-US" sz="2300" dirty="0"/>
          </a:p>
          <a:p>
            <a:pPr marL="0" indent="0">
              <a:buNone/>
            </a:pPr>
            <a:r>
              <a:rPr lang="en-US" altLang="zh-TW" sz="2300" dirty="0">
                <a:solidFill>
                  <a:srgbClr val="00B050"/>
                </a:solidFill>
              </a:rPr>
              <a:t>4.</a:t>
            </a:r>
            <a:r>
              <a:rPr lang="zh-TW" altLang="en-US" sz="2300" dirty="0">
                <a:solidFill>
                  <a:srgbClr val="00B050"/>
                </a:solidFill>
              </a:rPr>
              <a:t>亞伯蘭就照著耶和華的吩咐</a:t>
            </a:r>
            <a:r>
              <a:rPr lang="zh-TW" altLang="en-US" sz="2300" b="1" u="sng" dirty="0">
                <a:solidFill>
                  <a:srgbClr val="FF0000"/>
                </a:solidFill>
              </a:rPr>
              <a:t>去</a:t>
            </a:r>
            <a:r>
              <a:rPr lang="zh-TW" altLang="en-US" sz="2300" dirty="0">
                <a:solidFill>
                  <a:srgbClr val="00B050"/>
                </a:solidFill>
              </a:rPr>
              <a:t>了；羅得也和他同去。亞伯蘭出哈蘭的時候年七十五歲。</a:t>
            </a:r>
          </a:p>
          <a:p>
            <a:pPr marL="0" indent="0">
              <a:buNone/>
            </a:pPr>
            <a:r>
              <a:rPr lang="en-US" altLang="zh-TW" sz="2300" dirty="0">
                <a:solidFill>
                  <a:srgbClr val="00B050"/>
                </a:solidFill>
              </a:rPr>
              <a:t>5.</a:t>
            </a:r>
            <a:r>
              <a:rPr lang="zh-TW" altLang="en-US" sz="2300" dirty="0">
                <a:solidFill>
                  <a:srgbClr val="00B050"/>
                </a:solidFill>
              </a:rPr>
              <a:t>亞伯蘭將他妻子撒萊和姪兒羅得，連他們在哈蘭所積蓄的財物、所得的人口，都帶往迦南地去。他們就到了迦南地。</a:t>
            </a:r>
          </a:p>
          <a:p>
            <a:pPr marL="0" indent="0">
              <a:buNone/>
            </a:pPr>
            <a:r>
              <a:rPr lang="en-US" altLang="zh-TW" sz="2300" dirty="0">
                <a:solidFill>
                  <a:srgbClr val="00B050"/>
                </a:solidFill>
              </a:rPr>
              <a:t>6.</a:t>
            </a:r>
            <a:r>
              <a:rPr lang="zh-TW" altLang="en-US" sz="2300" dirty="0">
                <a:solidFill>
                  <a:srgbClr val="00B050"/>
                </a:solidFill>
              </a:rPr>
              <a:t>亞伯蘭經過那地，到了示劍地方、摩利橡樹那裡。那時迦南人住在那地。</a:t>
            </a:r>
          </a:p>
          <a:p>
            <a:pPr marL="0" indent="0">
              <a:buNone/>
            </a:pPr>
            <a:r>
              <a:rPr lang="en-US" altLang="zh-TW" sz="2300" dirty="0">
                <a:solidFill>
                  <a:srgbClr val="00B050"/>
                </a:solidFill>
              </a:rPr>
              <a:t>7.</a:t>
            </a:r>
            <a:r>
              <a:rPr lang="zh-TW" altLang="en-US" sz="2300" dirty="0">
                <a:solidFill>
                  <a:srgbClr val="00B050"/>
                </a:solidFill>
              </a:rPr>
              <a:t>耶和華向亞伯蘭顯現，說：我要把這地賜給你的後裔。亞伯蘭就在那裡為向他顯現的耶和華築了一座壇。</a:t>
            </a:r>
          </a:p>
          <a:p>
            <a:pPr marL="0" indent="0">
              <a:buNone/>
            </a:pPr>
            <a:r>
              <a:rPr lang="en-US" altLang="zh-TW" sz="2300" dirty="0">
                <a:solidFill>
                  <a:srgbClr val="00B050"/>
                </a:solidFill>
              </a:rPr>
              <a:t>8.</a:t>
            </a:r>
            <a:r>
              <a:rPr lang="zh-TW" altLang="en-US" sz="2300" dirty="0">
                <a:solidFill>
                  <a:srgbClr val="00B050"/>
                </a:solidFill>
              </a:rPr>
              <a:t>從那裡他又遷到伯特利東邊的山，支搭帳棚；西邊是伯特利，東邊是艾。他在那裡又為耶和華築了一座壇，求告耶和華的名。</a:t>
            </a:r>
          </a:p>
          <a:p>
            <a:pPr marL="0" indent="0">
              <a:buNone/>
            </a:pPr>
            <a:r>
              <a:rPr lang="en-US" altLang="zh-TW" sz="2300" dirty="0">
                <a:solidFill>
                  <a:srgbClr val="00B050"/>
                </a:solidFill>
              </a:rPr>
              <a:t>9.</a:t>
            </a:r>
            <a:r>
              <a:rPr lang="zh-TW" altLang="en-US" sz="2300" dirty="0">
                <a:solidFill>
                  <a:srgbClr val="00B050"/>
                </a:solidFill>
              </a:rPr>
              <a:t>後來亞伯蘭又漸漸遷往南地</a:t>
            </a:r>
            <a:r>
              <a:rPr lang="zh-TW" altLang="en-US" sz="2300" b="1" u="sng" dirty="0">
                <a:solidFill>
                  <a:srgbClr val="FF0000"/>
                </a:solidFill>
              </a:rPr>
              <a:t>去</a:t>
            </a:r>
            <a:r>
              <a:rPr lang="zh-TW" altLang="en-US" sz="2300" dirty="0">
                <a:solidFill>
                  <a:srgbClr val="00B050"/>
                </a:solidFill>
              </a:rPr>
              <a:t>。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9360976" y="418841"/>
            <a:ext cx="2510726" cy="1890406"/>
          </a:xfrm>
          <a:prstGeom prst="wedgeRectCallout">
            <a:avLst>
              <a:gd name="adj1" fmla="val -104554"/>
              <a:gd name="adj2" fmla="val 182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HK" sz="2800" dirty="0">
                <a:solidFill>
                  <a:schemeClr val="tx1"/>
                </a:solidFill>
              </a:rPr>
              <a:t>上帝的呼喚（十二</a:t>
            </a:r>
            <a:r>
              <a:rPr lang="en-US" altLang="zh-HK" sz="2800" dirty="0">
                <a:solidFill>
                  <a:schemeClr val="tx1"/>
                </a:solidFill>
              </a:rPr>
              <a:t>1</a:t>
            </a:r>
            <a:r>
              <a:rPr lang="zh-TW" altLang="zh-HK" sz="2800" dirty="0">
                <a:solidFill>
                  <a:schemeClr val="tx1"/>
                </a:solidFill>
              </a:rPr>
              <a:t>－</a:t>
            </a:r>
            <a:r>
              <a:rPr lang="en-US" altLang="zh-HK" sz="2800" dirty="0">
                <a:solidFill>
                  <a:schemeClr val="tx1"/>
                </a:solidFill>
              </a:rPr>
              <a:t>3</a:t>
            </a:r>
            <a:r>
              <a:rPr lang="zh-TW" altLang="zh-HK" sz="2800" dirty="0">
                <a:solidFill>
                  <a:schemeClr val="tx1"/>
                </a:solidFill>
              </a:rPr>
              <a:t>）</a:t>
            </a:r>
            <a:endParaRPr lang="zh-HK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9500461" y="3429000"/>
            <a:ext cx="2479729" cy="1890406"/>
          </a:xfrm>
          <a:prstGeom prst="wedgeRectCallout">
            <a:avLst>
              <a:gd name="adj1" fmla="val -104554"/>
              <a:gd name="adj2" fmla="val 1824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HK" sz="2800" dirty="0">
                <a:solidFill>
                  <a:schemeClr val="tx1"/>
                </a:solidFill>
              </a:rPr>
              <a:t>亞伯蘭的回應（十二</a:t>
            </a:r>
            <a:r>
              <a:rPr lang="en-US" altLang="zh-HK" sz="2800" dirty="0">
                <a:solidFill>
                  <a:schemeClr val="tx1"/>
                </a:solidFill>
              </a:rPr>
              <a:t>4</a:t>
            </a:r>
            <a:r>
              <a:rPr lang="zh-TW" altLang="zh-HK" sz="2800" dirty="0">
                <a:solidFill>
                  <a:schemeClr val="tx1"/>
                </a:solidFill>
              </a:rPr>
              <a:t>－</a:t>
            </a:r>
            <a:r>
              <a:rPr lang="en-US" altLang="zh-HK" sz="2800" dirty="0">
                <a:solidFill>
                  <a:schemeClr val="tx1"/>
                </a:solidFill>
              </a:rPr>
              <a:t>9</a:t>
            </a:r>
            <a:r>
              <a:rPr lang="zh-TW" altLang="zh-HK" sz="2800" dirty="0">
                <a:solidFill>
                  <a:schemeClr val="tx1"/>
                </a:solidFill>
              </a:rPr>
              <a:t>）</a:t>
            </a:r>
            <a:endParaRPr lang="zh-HK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31" y="0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差派者</a:t>
            </a:r>
            <a:endParaRPr lang="zh-HK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596" y="662781"/>
            <a:ext cx="7722524" cy="51787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6487" y="1988941"/>
            <a:ext cx="40510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/>
              <a:t>這事誰肯依從你們呢？</a:t>
            </a:r>
            <a:r>
              <a:rPr lang="zh-TW" altLang="en-US" sz="3000" b="1" dirty="0">
                <a:solidFill>
                  <a:srgbClr val="00B0F0"/>
                </a:solidFill>
              </a:rPr>
              <a:t>上陣的得多少，看守器具的也得多少；應當大家平分</a:t>
            </a:r>
            <a:r>
              <a:rPr lang="zh-TW" altLang="en-US" sz="3000" b="1" dirty="0" smtClean="0">
                <a:solidFill>
                  <a:srgbClr val="00B0F0"/>
                </a:solidFill>
              </a:rPr>
              <a:t>。</a:t>
            </a:r>
            <a:r>
              <a:rPr lang="en-US" altLang="zh-TW" sz="3000" dirty="0" smtClean="0"/>
              <a:t>(</a:t>
            </a:r>
            <a:r>
              <a:rPr lang="zh-TW" altLang="en-US" sz="3000" dirty="0" smtClean="0"/>
              <a:t>撒上</a:t>
            </a:r>
            <a:r>
              <a:rPr lang="en-US" altLang="zh-TW" sz="3000" dirty="0" smtClean="0"/>
              <a:t>30:24)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5860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31" y="0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差派者</a:t>
            </a:r>
            <a:endParaRPr lang="zh-HK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556" y="160028"/>
            <a:ext cx="7722524" cy="51787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6487" y="1988941"/>
            <a:ext cx="40510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/>
              <a:t>這事誰肯依從你們呢？</a:t>
            </a:r>
            <a:r>
              <a:rPr lang="zh-TW" altLang="en-US" sz="3000" b="1" dirty="0">
                <a:solidFill>
                  <a:srgbClr val="00B0F0"/>
                </a:solidFill>
              </a:rPr>
              <a:t>上陣的得多少，看守器具的也得多少；應當大家平分</a:t>
            </a:r>
            <a:r>
              <a:rPr lang="zh-TW" altLang="en-US" sz="3000" b="1" dirty="0" smtClean="0">
                <a:solidFill>
                  <a:srgbClr val="00B0F0"/>
                </a:solidFill>
              </a:rPr>
              <a:t>。</a:t>
            </a:r>
            <a:r>
              <a:rPr lang="en-US" altLang="zh-TW" sz="3000" dirty="0" smtClean="0"/>
              <a:t>(</a:t>
            </a:r>
            <a:r>
              <a:rPr lang="zh-TW" altLang="en-US" sz="3000" dirty="0" smtClean="0"/>
              <a:t>撒上</a:t>
            </a:r>
            <a:r>
              <a:rPr lang="en-US" altLang="zh-TW" sz="3000" dirty="0" smtClean="0"/>
              <a:t>30:24)</a:t>
            </a:r>
            <a:endParaRPr lang="zh-TW" altLang="en-US" sz="3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342F3F-7446-3B49-811A-D879D2683BFA}"/>
              </a:ext>
            </a:extLst>
          </p:cNvPr>
          <p:cNvSpPr/>
          <p:nvPr/>
        </p:nvSpPr>
        <p:spPr>
          <a:xfrm>
            <a:off x="696883" y="5498843"/>
            <a:ext cx="104158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500" dirty="0" smtClean="0"/>
              <a:t>在後方以禱告、奉獻及關顧等方法支援在前方的宣</a:t>
            </a:r>
            <a:r>
              <a:rPr lang="zh-TW" altLang="en-US" sz="3500" dirty="0"/>
              <a:t>教士</a:t>
            </a:r>
            <a:r>
              <a:rPr lang="en-US" altLang="zh-TW" sz="3500" dirty="0" smtClean="0"/>
              <a:t>,</a:t>
            </a:r>
            <a:r>
              <a:rPr lang="zh-TW" altLang="en-US" sz="3500" dirty="0" smtClean="0"/>
              <a:t>包括作代</a:t>
            </a:r>
            <a:r>
              <a:rPr lang="zh-TW" altLang="en-US" sz="3500" dirty="0"/>
              <a:t>禱勇士</a:t>
            </a:r>
            <a:r>
              <a:rPr lang="en-US" altLang="zh-TW" sz="3500" dirty="0"/>
              <a:t>, </a:t>
            </a:r>
            <a:r>
              <a:rPr lang="zh-TW" altLang="en-US" sz="3500" dirty="0"/>
              <a:t>關顧宣教士在港父母等</a:t>
            </a:r>
            <a:r>
              <a:rPr lang="zh-TW" altLang="en-US" sz="3500" dirty="0" smtClean="0"/>
              <a:t>等</a:t>
            </a:r>
            <a:endParaRPr lang="zh-TW" altLang="en-US" sz="3500" dirty="0"/>
          </a:p>
        </p:txBody>
      </p:sp>
    </p:spTree>
    <p:extLst>
      <p:ext uri="{BB962C8B-B14F-4D97-AF65-F5344CB8AC3E}">
        <p14:creationId xmlns:p14="http://schemas.microsoft.com/office/powerpoint/2010/main" val="23749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31" y="0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歡迎者</a:t>
            </a:r>
            <a:endParaRPr lang="zh-HK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886" y="232756"/>
            <a:ext cx="6009026" cy="50905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5171" y="1969807"/>
            <a:ext cx="5568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b="1" dirty="0">
                <a:solidFill>
                  <a:srgbClr val="00B0F0"/>
                </a:solidFill>
              </a:rPr>
              <a:t>和你們同居的外人</a:t>
            </a:r>
            <a:r>
              <a:rPr lang="zh-TW" altLang="en-US" sz="3000" dirty="0"/>
              <a:t>，你們要看他如本地人一樣，並要愛他如己，因為你們在埃及地也作過</a:t>
            </a:r>
            <a:r>
              <a:rPr lang="zh-TW" altLang="en-US" sz="3000" b="1" dirty="0">
                <a:solidFill>
                  <a:srgbClr val="00B0F0"/>
                </a:solidFill>
              </a:rPr>
              <a:t>寄居的</a:t>
            </a:r>
            <a:r>
              <a:rPr lang="zh-TW" altLang="en-US" sz="3000" dirty="0"/>
              <a:t>。我是耶和華─你們的神。</a:t>
            </a:r>
            <a:r>
              <a:rPr lang="en-US" altLang="zh-TW" sz="3000" dirty="0"/>
              <a:t>(</a:t>
            </a:r>
            <a:r>
              <a:rPr lang="zh-TW" altLang="en-US" sz="3000" dirty="0"/>
              <a:t>利</a:t>
            </a:r>
            <a:r>
              <a:rPr lang="en-US" altLang="zh-TW" sz="3000" dirty="0"/>
              <a:t>19:34)</a:t>
            </a:r>
            <a:endParaRPr lang="zh-HK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83647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31" y="0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歡迎者</a:t>
            </a:r>
            <a:endParaRPr lang="zh-HK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886" y="232756"/>
            <a:ext cx="6009026" cy="50905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5171" y="1969807"/>
            <a:ext cx="5568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b="1" dirty="0">
                <a:solidFill>
                  <a:srgbClr val="00B0F0"/>
                </a:solidFill>
              </a:rPr>
              <a:t>和你們同居的外人</a:t>
            </a:r>
            <a:r>
              <a:rPr lang="zh-TW" altLang="en-US" sz="3000" dirty="0"/>
              <a:t>，你們要看他如本地人一樣，並要愛他如己，因為你們在埃及地也作過</a:t>
            </a:r>
            <a:r>
              <a:rPr lang="zh-TW" altLang="en-US" sz="3000" b="1" dirty="0">
                <a:solidFill>
                  <a:srgbClr val="00B0F0"/>
                </a:solidFill>
              </a:rPr>
              <a:t>寄居的</a:t>
            </a:r>
            <a:r>
              <a:rPr lang="zh-TW" altLang="en-US" sz="3000" dirty="0"/>
              <a:t>。我是耶和華─你們的神。</a:t>
            </a:r>
            <a:r>
              <a:rPr lang="en-US" altLang="zh-TW" sz="3000" dirty="0"/>
              <a:t>(</a:t>
            </a:r>
            <a:r>
              <a:rPr lang="zh-TW" altLang="en-US" sz="3000" dirty="0"/>
              <a:t>利</a:t>
            </a:r>
            <a:r>
              <a:rPr lang="en-US" altLang="zh-TW" sz="3000" dirty="0"/>
              <a:t>19:34)</a:t>
            </a:r>
            <a:endParaRPr lang="zh-HK" altLang="en-US" sz="3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342F3F-7446-3B49-811A-D879D2683BFA}"/>
              </a:ext>
            </a:extLst>
          </p:cNvPr>
          <p:cNvSpPr/>
          <p:nvPr/>
        </p:nvSpPr>
        <p:spPr>
          <a:xfrm>
            <a:off x="291523" y="5755590"/>
            <a:ext cx="1148672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500" dirty="0" smtClean="0"/>
              <a:t>在香</a:t>
            </a:r>
            <a:r>
              <a:rPr lang="zh-TW" altLang="en-US" sz="3500" dirty="0"/>
              <a:t>港向不同民</a:t>
            </a:r>
            <a:r>
              <a:rPr lang="zh-TW" altLang="en-US" sz="3500" dirty="0" smtClean="0"/>
              <a:t>族</a:t>
            </a:r>
            <a:r>
              <a:rPr lang="zh-TW" altLang="en-US" sz="3500" dirty="0"/>
              <a:t>見證主</a:t>
            </a:r>
            <a:r>
              <a:rPr lang="en-US" altLang="zh-TW" sz="3500" dirty="0" smtClean="0"/>
              <a:t>,</a:t>
            </a:r>
            <a:r>
              <a:rPr lang="zh-TW" altLang="en-US" sz="3500" dirty="0" smtClean="0"/>
              <a:t>接待來自福音封閉國家的寄居者</a:t>
            </a:r>
            <a:endParaRPr lang="en-US" altLang="zh-TW" sz="3500" dirty="0" smtClean="0"/>
          </a:p>
        </p:txBody>
      </p:sp>
    </p:spTree>
    <p:extLst>
      <p:ext uri="{BB962C8B-B14F-4D97-AF65-F5344CB8AC3E}">
        <p14:creationId xmlns:p14="http://schemas.microsoft.com/office/powerpoint/2010/main" val="34654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A4EBA06-5B7E-A949-82C6-886B76139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7769" y="533591"/>
            <a:ext cx="8235420" cy="5218588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A3636F3-EE48-6049-B622-990B6AFA1687}"/>
              </a:ext>
            </a:extLst>
          </p:cNvPr>
          <p:cNvSpPr txBox="1">
            <a:spLocks/>
          </p:cNvSpPr>
          <p:nvPr/>
        </p:nvSpPr>
        <p:spPr>
          <a:xfrm>
            <a:off x="661418" y="6232372"/>
            <a:ext cx="9601196" cy="3691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zh-TW" dirty="0"/>
              <a:t>Sources</a:t>
            </a:r>
            <a:r>
              <a:rPr lang="zh-TW" altLang="en-US" dirty="0"/>
              <a:t>：香港</a:t>
            </a:r>
            <a:r>
              <a:rPr lang="en-US" altLang="zh-TW" dirty="0"/>
              <a:t>2021</a:t>
            </a:r>
            <a:r>
              <a:rPr lang="zh-TW" altLang="en-US" dirty="0"/>
              <a:t>年人口普查數據</a:t>
            </a:r>
            <a:r>
              <a:rPr lang="en-HK" altLang="zh-TW" dirty="0"/>
              <a:t>https://</a:t>
            </a:r>
            <a:r>
              <a:rPr lang="en-HK" altLang="zh-TW" dirty="0" err="1"/>
              <a:t>www.had.gov.hk</a:t>
            </a:r>
            <a:r>
              <a:rPr lang="en-HK" altLang="zh-TW" dirty="0"/>
              <a:t>/</a:t>
            </a:r>
            <a:r>
              <a:rPr lang="en-HK" altLang="zh-TW" dirty="0" err="1"/>
              <a:t>rru</a:t>
            </a:r>
            <a:r>
              <a:rPr lang="en-HK" altLang="zh-TW" dirty="0"/>
              <a:t>/</a:t>
            </a:r>
            <a:r>
              <a:rPr lang="en-HK" altLang="zh-TW" dirty="0" err="1"/>
              <a:t>tc_chi</a:t>
            </a:r>
            <a:r>
              <a:rPr lang="en-HK" altLang="zh-TW" dirty="0"/>
              <a:t>/info/</a:t>
            </a:r>
            <a:r>
              <a:rPr lang="en-HK" altLang="zh-TW" dirty="0" err="1"/>
              <a:t>demographics.htm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BB870F8-78CD-3E46-869F-D5F43CB58F2A}"/>
              </a:ext>
            </a:extLst>
          </p:cNvPr>
          <p:cNvSpPr/>
          <p:nvPr/>
        </p:nvSpPr>
        <p:spPr>
          <a:xfrm>
            <a:off x="10558272" y="1210897"/>
            <a:ext cx="886966" cy="3660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9E1D05F-C882-B946-B512-C8F9CD7352CA}"/>
              </a:ext>
            </a:extLst>
          </p:cNvPr>
          <p:cNvSpPr/>
          <p:nvPr/>
        </p:nvSpPr>
        <p:spPr>
          <a:xfrm>
            <a:off x="4443984" y="3141394"/>
            <a:ext cx="1018032" cy="3660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9130609-C99E-D24C-9CE5-20A9BD70B809}"/>
              </a:ext>
            </a:extLst>
          </p:cNvPr>
          <p:cNvSpPr/>
          <p:nvPr/>
        </p:nvSpPr>
        <p:spPr>
          <a:xfrm>
            <a:off x="4334256" y="1925956"/>
            <a:ext cx="886966" cy="3660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1F8FA3A-CCC5-E743-B52E-295B776E70A3}"/>
              </a:ext>
            </a:extLst>
          </p:cNvPr>
          <p:cNvSpPr/>
          <p:nvPr/>
        </p:nvSpPr>
        <p:spPr>
          <a:xfrm>
            <a:off x="138862" y="155031"/>
            <a:ext cx="508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/>
              <a:t>2021</a:t>
            </a:r>
            <a:r>
              <a:rPr lang="zh-TW" altLang="en-US" sz="3600" dirty="0" smtClean="0"/>
              <a:t>年香港非華裔人</a:t>
            </a:r>
            <a:r>
              <a:rPr lang="zh-TW" altLang="en-US" sz="3600" dirty="0"/>
              <a:t>口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77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8BB50256-55DC-0B52-ACF8-FA0C756AC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13" y="18574"/>
            <a:ext cx="11279174" cy="6820852"/>
          </a:xfrm>
          <a:prstGeom prst="rect">
            <a:avLst/>
          </a:prstGeom>
        </p:spPr>
      </p:pic>
      <p:sp>
        <p:nvSpPr>
          <p:cNvPr id="2" name="箭號: 向右 1">
            <a:extLst>
              <a:ext uri="{FF2B5EF4-FFF2-40B4-BE49-F238E27FC236}">
                <a16:creationId xmlns:a16="http://schemas.microsoft.com/office/drawing/2014/main" xmlns="" id="{2AE7938B-C4F1-A53A-0BA8-164CC3DBC6E8}"/>
              </a:ext>
            </a:extLst>
          </p:cNvPr>
          <p:cNvSpPr/>
          <p:nvPr/>
        </p:nvSpPr>
        <p:spPr>
          <a:xfrm rot="19740612">
            <a:off x="365760" y="1323703"/>
            <a:ext cx="923108" cy="3918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7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633" y="442194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動員者</a:t>
            </a:r>
            <a:endParaRPr lang="zh-HK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346129" y="2683316"/>
            <a:ext cx="60885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耶穌前來，對他們說：“天上地上一切的權柄都賜給我了，</a:t>
            </a:r>
            <a:r>
              <a:rPr lang="zh-TW" altLang="en-US" dirty="0" smtClean="0"/>
              <a:t>所</a:t>
            </a:r>
            <a:r>
              <a:rPr lang="zh-TW" altLang="en-US" dirty="0"/>
              <a:t>以你們要去，</a:t>
            </a:r>
            <a:r>
              <a:rPr lang="zh-TW" altLang="en-US" sz="3600" dirty="0">
                <a:solidFill>
                  <a:srgbClr val="00B050"/>
                </a:solidFill>
              </a:rPr>
              <a:t>使</a:t>
            </a:r>
            <a:r>
              <a:rPr lang="zh-TW" altLang="en-US" sz="3600" dirty="0">
                <a:solidFill>
                  <a:srgbClr val="00B0F0"/>
                </a:solidFill>
              </a:rPr>
              <a:t>萬民</a:t>
            </a:r>
            <a:r>
              <a:rPr lang="zh-TW" altLang="en-US" sz="3600" dirty="0">
                <a:solidFill>
                  <a:srgbClr val="00B050"/>
                </a:solidFill>
              </a:rPr>
              <a:t>作我的門徒</a:t>
            </a:r>
            <a:r>
              <a:rPr lang="zh-TW" altLang="en-US" dirty="0"/>
              <a:t>，給他們施洗歸入父、子、聖靈的名下</a:t>
            </a:r>
            <a:r>
              <a:rPr lang="zh-TW" altLang="en-US" dirty="0" smtClean="0"/>
              <a:t>，凡</a:t>
            </a:r>
            <a:r>
              <a:rPr lang="zh-TW" altLang="en-US" dirty="0"/>
              <a:t>我所吩咐你們的，都要教導他們遵守。看啊，我時時刻刻都與你們同在，直到這時代的終結。</a:t>
            </a:r>
            <a:r>
              <a:rPr lang="zh-TW" altLang="en-US" dirty="0" smtClean="0"/>
              <a:t>”</a:t>
            </a:r>
            <a:r>
              <a:rPr lang="en-US" altLang="zh-TW" dirty="0" smtClean="0"/>
              <a:t>(</a:t>
            </a:r>
            <a:r>
              <a:rPr lang="zh-TW" altLang="en-US" dirty="0" smtClean="0"/>
              <a:t>太</a:t>
            </a:r>
            <a:r>
              <a:rPr lang="en-US" altLang="zh-TW" dirty="0" smtClean="0"/>
              <a:t>28:18-20)</a:t>
            </a:r>
            <a:endParaRPr lang="zh-HK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7" y="1511376"/>
            <a:ext cx="5469284" cy="368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633" y="442194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動員者</a:t>
            </a:r>
            <a:endParaRPr lang="zh-HK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0342F3F-7446-3B49-811A-D879D2683BFA}"/>
              </a:ext>
            </a:extLst>
          </p:cNvPr>
          <p:cNvSpPr/>
          <p:nvPr/>
        </p:nvSpPr>
        <p:spPr>
          <a:xfrm>
            <a:off x="2633749" y="5437172"/>
            <a:ext cx="113471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500" dirty="0" smtClean="0"/>
              <a:t>在教會推動、培育弟兄姊妹參與宣教</a:t>
            </a:r>
            <a:r>
              <a:rPr lang="en-US" altLang="zh-TW" sz="3500" dirty="0" smtClean="0"/>
              <a:t>,</a:t>
            </a:r>
          </a:p>
          <a:p>
            <a:r>
              <a:rPr lang="zh-TW" altLang="en-US" sz="3500" dirty="0" smtClean="0"/>
              <a:t>建立胸懷普世、致力遵行大使命的門徒</a:t>
            </a:r>
            <a:endParaRPr lang="zh-TW" altLang="en-US" sz="3500" dirty="0"/>
          </a:p>
        </p:txBody>
      </p:sp>
      <p:sp>
        <p:nvSpPr>
          <p:cNvPr id="4" name="Rectangle 3"/>
          <p:cNvSpPr/>
          <p:nvPr/>
        </p:nvSpPr>
        <p:spPr>
          <a:xfrm>
            <a:off x="346129" y="2683316"/>
            <a:ext cx="60885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耶穌前來，對他們說：“天上地上一切的權柄都賜給我了，</a:t>
            </a:r>
            <a:r>
              <a:rPr lang="zh-TW" altLang="en-US" dirty="0" smtClean="0"/>
              <a:t>所</a:t>
            </a:r>
            <a:r>
              <a:rPr lang="zh-TW" altLang="en-US" dirty="0"/>
              <a:t>以你們要去，</a:t>
            </a:r>
            <a:r>
              <a:rPr lang="zh-TW" altLang="en-US" sz="3600" dirty="0">
                <a:solidFill>
                  <a:srgbClr val="00B050"/>
                </a:solidFill>
              </a:rPr>
              <a:t>使</a:t>
            </a:r>
            <a:r>
              <a:rPr lang="zh-TW" altLang="en-US" sz="3600" dirty="0">
                <a:solidFill>
                  <a:srgbClr val="00B0F0"/>
                </a:solidFill>
              </a:rPr>
              <a:t>萬民</a:t>
            </a:r>
            <a:r>
              <a:rPr lang="zh-TW" altLang="en-US" sz="3600" dirty="0">
                <a:solidFill>
                  <a:srgbClr val="00B050"/>
                </a:solidFill>
              </a:rPr>
              <a:t>作我的門徒</a:t>
            </a:r>
            <a:r>
              <a:rPr lang="zh-TW" altLang="en-US" dirty="0"/>
              <a:t>，給他們施洗歸入父、子、聖靈的名下</a:t>
            </a:r>
            <a:r>
              <a:rPr lang="zh-TW" altLang="en-US" dirty="0" smtClean="0"/>
              <a:t>，凡</a:t>
            </a:r>
            <a:r>
              <a:rPr lang="zh-TW" altLang="en-US" dirty="0"/>
              <a:t>我所吩咐你們的，都要教導他們遵守。看啊，我時時刻刻都與你們同在，直到這時代的終結。</a:t>
            </a:r>
            <a:r>
              <a:rPr lang="zh-TW" altLang="en-US" dirty="0" smtClean="0"/>
              <a:t>”</a:t>
            </a:r>
            <a:r>
              <a:rPr lang="en-US" altLang="zh-TW" dirty="0" smtClean="0"/>
              <a:t>(</a:t>
            </a:r>
            <a:r>
              <a:rPr lang="zh-TW" altLang="en-US" dirty="0" smtClean="0"/>
              <a:t>太</a:t>
            </a:r>
            <a:r>
              <a:rPr lang="en-US" altLang="zh-TW" dirty="0" smtClean="0"/>
              <a:t>28:18-20)</a:t>
            </a:r>
            <a:endParaRPr lang="zh-HK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7" y="1511376"/>
            <a:ext cx="5469284" cy="368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863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rgbClr val="FF0000"/>
                </a:solidFill>
              </a:rPr>
              <a:t>福</a:t>
            </a:r>
            <a:r>
              <a:rPr lang="zh-TW" altLang="en-US" sz="6600" dirty="0" smtClean="0">
                <a:solidFill>
                  <a:srgbClr val="0070C0"/>
                </a:solidFill>
              </a:rPr>
              <a:t>式</a:t>
            </a:r>
            <a:r>
              <a:rPr lang="zh-TW" altLang="en-US" sz="6600" dirty="0">
                <a:solidFill>
                  <a:srgbClr val="7030A0"/>
                </a:solidFill>
              </a:rPr>
              <a:t>滾</a:t>
            </a:r>
            <a:r>
              <a:rPr lang="zh-TW" altLang="en-US" sz="6600" dirty="0" smtClean="0">
                <a:solidFill>
                  <a:srgbClr val="7030A0"/>
                </a:solidFill>
              </a:rPr>
              <a:t>傳</a:t>
            </a:r>
            <a:r>
              <a:rPr lang="en-US" altLang="zh-TW" sz="6600" dirty="0" smtClean="0"/>
              <a:t>(</a:t>
            </a:r>
            <a:r>
              <a:rPr lang="zh-TW" altLang="en-US" sz="6600" dirty="0" smtClean="0"/>
              <a:t>創</a:t>
            </a:r>
            <a:r>
              <a:rPr lang="en-US" altLang="zh-TW" sz="6600" dirty="0" smtClean="0"/>
              <a:t>12:1-9)</a:t>
            </a:r>
            <a:endParaRPr lang="zh-HK" alt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6000" dirty="0"/>
              <a:t>A.</a:t>
            </a:r>
            <a:r>
              <a:rPr lang="zh-TW" altLang="en-US" sz="6000" dirty="0">
                <a:solidFill>
                  <a:srgbClr val="FF0000"/>
                </a:solidFill>
              </a:rPr>
              <a:t>蒙福</a:t>
            </a:r>
            <a:r>
              <a:rPr lang="zh-TW" altLang="en-US" sz="6000" dirty="0"/>
              <a:t>的呼喚</a:t>
            </a:r>
            <a:r>
              <a:rPr lang="en-US" altLang="zh-TW" sz="6000" dirty="0"/>
              <a:t>: </a:t>
            </a:r>
            <a:r>
              <a:rPr lang="zh-TW" altLang="en-US" sz="6000" dirty="0"/>
              <a:t>命令和應許</a:t>
            </a:r>
            <a:br>
              <a:rPr lang="zh-TW" altLang="en-US" sz="6000" dirty="0"/>
            </a:br>
            <a:r>
              <a:rPr lang="zh-TW" altLang="en-US" sz="6000" dirty="0"/>
              <a:t/>
            </a:r>
            <a:br>
              <a:rPr lang="zh-TW" altLang="en-US" sz="6000" dirty="0"/>
            </a:br>
            <a:r>
              <a:rPr lang="en-US" altLang="zh-TW" sz="6000" dirty="0"/>
              <a:t>B.</a:t>
            </a:r>
            <a:r>
              <a:rPr lang="zh-TW" altLang="en-US" sz="6000" dirty="0">
                <a:solidFill>
                  <a:srgbClr val="FF0000"/>
                </a:solidFill>
              </a:rPr>
              <a:t>蒙福</a:t>
            </a:r>
            <a:r>
              <a:rPr lang="zh-TW" altLang="en-US" sz="6000" dirty="0"/>
              <a:t>的</a:t>
            </a:r>
            <a:r>
              <a:rPr lang="zh-TW" altLang="en-US" sz="6000" dirty="0">
                <a:solidFill>
                  <a:srgbClr val="0070C0"/>
                </a:solidFill>
              </a:rPr>
              <a:t>方式</a:t>
            </a:r>
            <a:r>
              <a:rPr lang="en-US" altLang="zh-TW" sz="6000" dirty="0"/>
              <a:t>: </a:t>
            </a:r>
            <a:r>
              <a:rPr lang="zh-TW" altLang="en-US" sz="6000" dirty="0"/>
              <a:t>順服神引領</a:t>
            </a:r>
            <a:br>
              <a:rPr lang="zh-TW" altLang="en-US" sz="6000" dirty="0"/>
            </a:br>
            <a:r>
              <a:rPr lang="zh-TW" altLang="en-US" sz="6000" dirty="0"/>
              <a:t/>
            </a:r>
            <a:br>
              <a:rPr lang="zh-TW" altLang="en-US" sz="6000" dirty="0"/>
            </a:br>
            <a:r>
              <a:rPr lang="en-US" altLang="zh-TW" sz="6000" dirty="0"/>
              <a:t>C.</a:t>
            </a:r>
            <a:r>
              <a:rPr lang="zh-TW" altLang="en-US" sz="6000" dirty="0">
                <a:solidFill>
                  <a:srgbClr val="FF0000"/>
                </a:solidFill>
              </a:rPr>
              <a:t>蒙福</a:t>
            </a:r>
            <a:r>
              <a:rPr lang="zh-TW" altLang="en-US" sz="6000" dirty="0"/>
              <a:t>的回應</a:t>
            </a:r>
            <a:r>
              <a:rPr lang="en-US" altLang="zh-TW" sz="6000" dirty="0"/>
              <a:t>: </a:t>
            </a:r>
            <a:r>
              <a:rPr lang="zh-TW" altLang="en-US" sz="6000" dirty="0">
                <a:solidFill>
                  <a:srgbClr val="7030A0"/>
                </a:solidFill>
              </a:rPr>
              <a:t>滾傳</a:t>
            </a:r>
            <a:r>
              <a:rPr lang="zh-TW" altLang="en-US" sz="6000" dirty="0"/>
              <a:t>到萬族</a:t>
            </a:r>
            <a:br>
              <a:rPr lang="zh-TW" altLang="en-US" sz="6000" dirty="0"/>
            </a:br>
            <a:endParaRPr lang="zh-HK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329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516" y="264337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8000" dirty="0" smtClean="0"/>
              <a:t>願主賜福大家</a:t>
            </a:r>
            <a:r>
              <a:rPr lang="en-US" altLang="zh-TW" sz="8000" dirty="0"/>
              <a:t>!</a:t>
            </a:r>
            <a:endParaRPr lang="zh-HK" altLang="en-US" sz="8000" dirty="0"/>
          </a:p>
        </p:txBody>
      </p:sp>
    </p:spTree>
    <p:extLst>
      <p:ext uri="{BB962C8B-B14F-4D97-AF65-F5344CB8AC3E}">
        <p14:creationId xmlns:p14="http://schemas.microsoft.com/office/powerpoint/2010/main" val="6864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169179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zh-TW" sz="6000" dirty="0"/>
              <a:t>A</a:t>
            </a:r>
            <a:r>
              <a:rPr lang="en-US" altLang="zh-TW" sz="6000" dirty="0" smtClean="0"/>
              <a:t>.</a:t>
            </a:r>
            <a:r>
              <a:rPr lang="zh-TW" altLang="en-US" sz="6000" dirty="0"/>
              <a:t>蒙福的呼喚</a:t>
            </a:r>
            <a:r>
              <a:rPr lang="en-US" altLang="zh-TW" sz="6000" dirty="0"/>
              <a:t>: </a:t>
            </a:r>
            <a:r>
              <a:rPr lang="zh-TW" altLang="en-US" sz="6000" dirty="0"/>
              <a:t>命令和應許</a:t>
            </a:r>
            <a:r>
              <a:rPr lang="zh-TW" altLang="zh-HK" sz="6000" dirty="0"/>
              <a:t/>
            </a:r>
            <a:br>
              <a:rPr lang="zh-TW" altLang="zh-HK" sz="6000" dirty="0"/>
            </a:br>
            <a:endParaRPr lang="zh-HK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083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65" y="-28499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1.1</a:t>
            </a:r>
            <a:r>
              <a:rPr lang="zh-TW" altLang="en-US" sz="4000" dirty="0" smtClean="0"/>
              <a:t>呼召的背景</a:t>
            </a:r>
            <a:r>
              <a:rPr lang="en-US" altLang="zh-TW" sz="4000" dirty="0" smtClean="0"/>
              <a:t>:</a:t>
            </a:r>
            <a:r>
              <a:rPr lang="zh-TW" altLang="en-US" sz="4000" dirty="0" smtClean="0"/>
              <a:t>創</a:t>
            </a:r>
            <a:r>
              <a:rPr lang="zh-TW" altLang="en-US" sz="4000" dirty="0"/>
              <a:t>世記</a:t>
            </a:r>
            <a:r>
              <a:rPr lang="en-US" altLang="zh-TW" sz="4000" dirty="0"/>
              <a:t>1</a:t>
            </a:r>
            <a:r>
              <a:rPr lang="zh-TW" altLang="en-US" sz="4000" dirty="0"/>
              <a:t>至</a:t>
            </a:r>
            <a:r>
              <a:rPr lang="en-US" altLang="zh-TW" sz="4000" dirty="0"/>
              <a:t>11</a:t>
            </a:r>
            <a:r>
              <a:rPr lang="zh-TW" altLang="en-US" sz="4000" dirty="0"/>
              <a:t>章</a:t>
            </a:r>
            <a:endParaRPr lang="zh-HK" alt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11" y="744963"/>
            <a:ext cx="11007741" cy="536807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zh-TW" altLang="en-US" dirty="0"/>
              <a:t>可稱為是創世記，甚至整本聖經的普世性序</a:t>
            </a:r>
            <a:r>
              <a:rPr lang="zh-TW" altLang="en-US" dirty="0" smtClean="0"/>
              <a:t>言</a:t>
            </a:r>
            <a:endParaRPr lang="zh-TW" altLang="en-US" dirty="0"/>
          </a:p>
          <a:p>
            <a:pPr fontAlgn="base"/>
            <a:r>
              <a:rPr lang="zh-TW" altLang="en-US" sz="3200" dirty="0">
                <a:solidFill>
                  <a:srgbClr val="00B050"/>
                </a:solidFill>
              </a:rPr>
              <a:t>創造（一，二章</a:t>
            </a:r>
            <a:r>
              <a:rPr lang="zh-TW" altLang="en-US" sz="3200" dirty="0" smtClean="0">
                <a:solidFill>
                  <a:srgbClr val="00B050"/>
                </a:solidFill>
              </a:rPr>
              <a:t>）</a:t>
            </a:r>
            <a:endParaRPr lang="en-US" altLang="zh-TW" sz="3200" dirty="0" smtClean="0">
              <a:solidFill>
                <a:srgbClr val="00B050"/>
              </a:solidFill>
            </a:endParaRPr>
          </a:p>
          <a:p>
            <a:pPr marL="0" indent="0" fontAlgn="base">
              <a:buNone/>
            </a:pPr>
            <a:endParaRPr lang="zh-TW" altLang="en-US" sz="3200" dirty="0"/>
          </a:p>
          <a:p>
            <a:pPr fontAlgn="base"/>
            <a:r>
              <a:rPr lang="zh-TW" altLang="en-US" sz="3200" b="1" u="sng" dirty="0">
                <a:solidFill>
                  <a:srgbClr val="FF0000"/>
                </a:solidFill>
              </a:rPr>
              <a:t>始祖犯罪</a:t>
            </a:r>
            <a:r>
              <a:rPr lang="zh-TW" altLang="en-US" sz="3200" dirty="0">
                <a:solidFill>
                  <a:srgbClr val="FF0000"/>
                </a:solidFill>
              </a:rPr>
              <a:t>（創三章</a:t>
            </a:r>
            <a:r>
              <a:rPr lang="zh-TW" altLang="en-US" sz="3200" dirty="0" smtClean="0">
                <a:solidFill>
                  <a:srgbClr val="FF0000"/>
                </a:solidFill>
              </a:rPr>
              <a:t>）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endParaRPr lang="zh-TW" altLang="en-US" sz="3200" b="1" dirty="0"/>
          </a:p>
          <a:p>
            <a:pPr fontAlgn="base"/>
            <a:r>
              <a:rPr lang="zh-TW" altLang="en-US" sz="3200" dirty="0">
                <a:solidFill>
                  <a:srgbClr val="00B0F0"/>
                </a:solidFill>
              </a:rPr>
              <a:t>救贖（創三</a:t>
            </a:r>
            <a:r>
              <a:rPr lang="en-US" altLang="zh-TW" sz="3200" dirty="0">
                <a:solidFill>
                  <a:srgbClr val="00B0F0"/>
                </a:solidFill>
              </a:rPr>
              <a:t>15</a:t>
            </a:r>
            <a:r>
              <a:rPr lang="zh-TW" altLang="en-US" sz="3200" dirty="0">
                <a:solidFill>
                  <a:srgbClr val="00B0F0"/>
                </a:solidFill>
              </a:rPr>
              <a:t>，九</a:t>
            </a:r>
            <a:r>
              <a:rPr lang="en-US" altLang="zh-TW" sz="3200" dirty="0">
                <a:solidFill>
                  <a:srgbClr val="00B0F0"/>
                </a:solidFill>
              </a:rPr>
              <a:t>9-27</a:t>
            </a:r>
            <a:r>
              <a:rPr lang="zh-TW" altLang="en-US" sz="3200" dirty="0">
                <a:solidFill>
                  <a:srgbClr val="00B0F0"/>
                </a:solidFill>
              </a:rPr>
              <a:t>）</a:t>
            </a:r>
            <a:endParaRPr lang="en-US" altLang="zh-TW" sz="3200" dirty="0">
              <a:solidFill>
                <a:srgbClr val="00B0F0"/>
              </a:solidFill>
            </a:endParaRPr>
          </a:p>
          <a:p>
            <a:pPr marL="0" indent="0" fontAlgn="base">
              <a:buNone/>
            </a:pPr>
            <a:endParaRPr lang="zh-TW" altLang="en-US" sz="3200" dirty="0"/>
          </a:p>
          <a:p>
            <a:pPr fontAlgn="base"/>
            <a:r>
              <a:rPr lang="zh-TW" altLang="en-US" sz="3200" b="1" u="sng" dirty="0">
                <a:solidFill>
                  <a:srgbClr val="FF0000"/>
                </a:solidFill>
              </a:rPr>
              <a:t>洪水事件</a:t>
            </a:r>
            <a:r>
              <a:rPr lang="zh-TW" altLang="en-US" sz="3200" dirty="0">
                <a:solidFill>
                  <a:srgbClr val="FF0000"/>
                </a:solidFill>
              </a:rPr>
              <a:t>（創四至九章</a:t>
            </a:r>
            <a:r>
              <a:rPr lang="zh-TW" altLang="en-US" sz="3200" dirty="0" smtClean="0">
                <a:solidFill>
                  <a:srgbClr val="FF0000"/>
                </a:solidFill>
              </a:rPr>
              <a:t>）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endParaRPr lang="zh-TW" altLang="en-US" sz="3200" b="1" dirty="0"/>
          </a:p>
          <a:p>
            <a:pPr fontAlgn="base"/>
            <a:r>
              <a:rPr lang="zh-TW" altLang="en-US" sz="3200" b="1" u="sng" dirty="0">
                <a:solidFill>
                  <a:srgbClr val="FF0000"/>
                </a:solidFill>
              </a:rPr>
              <a:t>巴別塔事件</a:t>
            </a:r>
            <a:r>
              <a:rPr lang="zh-TW" altLang="en-US" sz="3200" dirty="0">
                <a:solidFill>
                  <a:srgbClr val="FF0000"/>
                </a:solidFill>
              </a:rPr>
              <a:t>（創十，十一章）</a:t>
            </a:r>
            <a:endParaRPr lang="zh-TW" altLang="en-US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zh-TW" altLang="en-US" sz="3200" dirty="0"/>
              <a:t/>
            </a:r>
            <a:br>
              <a:rPr lang="zh-TW" altLang="en-US" sz="3200" dirty="0"/>
            </a:br>
            <a:endParaRPr lang="zh-HK" alt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/>
              <a:t> 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5416747" y="2770136"/>
            <a:ext cx="6470453" cy="1687060"/>
          </a:xfrm>
          <a:prstGeom prst="wedgeRectCallout">
            <a:avLst>
              <a:gd name="adj1" fmla="val -57333"/>
              <a:gd name="adj2" fmla="val 11564"/>
            </a:avLst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Impact" panose="020B0806030902050204" pitchFamily="34" charset="0"/>
              </a:rPr>
              <a:t>女人的後裔會「壓傷」蛇的頭（創三</a:t>
            </a:r>
            <a:r>
              <a:rPr lang="en-US" altLang="zh-TW" sz="2400" dirty="0">
                <a:solidFill>
                  <a:schemeClr val="tx1"/>
                </a:solidFill>
                <a:latin typeface="Impact" panose="020B0806030902050204" pitchFamily="34" charset="0"/>
              </a:rPr>
              <a:t>15</a:t>
            </a:r>
            <a:r>
              <a:rPr lang="zh-TW" altLang="en-US" sz="2400" dirty="0">
                <a:solidFill>
                  <a:schemeClr val="tx1"/>
                </a:solidFill>
                <a:latin typeface="Impact" panose="020B0806030902050204" pitchFamily="34" charset="0"/>
              </a:rPr>
              <a:t>）</a:t>
            </a:r>
            <a:endParaRPr lang="en-US" altLang="zh-TW" sz="2400" dirty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ctr"/>
            <a:endParaRPr lang="zh-TW" altLang="en-US" sz="2400" dirty="0">
              <a:solidFill>
                <a:schemeClr val="tx1"/>
              </a:solidFill>
            </a:endParaRPr>
          </a:p>
          <a:p>
            <a:pPr algn="ctr"/>
            <a:r>
              <a:rPr lang="zh-TW" altLang="en-US" sz="2400" dirty="0">
                <a:solidFill>
                  <a:schemeClr val="tx1"/>
                </a:solidFill>
                <a:latin typeface="Impact" panose="020B0806030902050204" pitchFamily="34" charset="0"/>
              </a:rPr>
              <a:t>不再有洪水之災，神揀選閃的後裔（創九</a:t>
            </a:r>
            <a:r>
              <a:rPr lang="en-US" altLang="zh-TW" sz="2400" dirty="0">
                <a:solidFill>
                  <a:schemeClr val="tx1"/>
                </a:solidFill>
                <a:latin typeface="Impact" panose="020B0806030902050204" pitchFamily="34" charset="0"/>
              </a:rPr>
              <a:t>9-27</a:t>
            </a:r>
            <a:r>
              <a:rPr lang="zh-TW" altLang="en-US" sz="2400" dirty="0">
                <a:solidFill>
                  <a:schemeClr val="tx1"/>
                </a:solidFill>
                <a:latin typeface="Impact" panose="020B0806030902050204" pitchFamily="34" charset="0"/>
              </a:rPr>
              <a:t>）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393" y="461072"/>
            <a:ext cx="10515600" cy="657763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A.</a:t>
            </a:r>
            <a:r>
              <a:rPr lang="zh-TW" altLang="en-US" dirty="0"/>
              <a:t>蒙福的呼喚</a:t>
            </a:r>
            <a:r>
              <a:rPr lang="en-US" altLang="zh-TW" dirty="0"/>
              <a:t>: </a:t>
            </a:r>
            <a:r>
              <a:rPr lang="zh-TW" altLang="en-US" dirty="0"/>
              <a:t>命令和應許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393" y="960893"/>
            <a:ext cx="11285302" cy="5835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700" dirty="0"/>
              <a:t>1 </a:t>
            </a:r>
            <a:r>
              <a:rPr lang="zh-TW" altLang="en-US" sz="3700" dirty="0"/>
              <a:t>耶和華對亞伯蘭說</a:t>
            </a:r>
            <a:r>
              <a:rPr lang="zh-TW" altLang="en-US" sz="3700" dirty="0" smtClean="0"/>
              <a:t>：「</a:t>
            </a:r>
            <a:r>
              <a:rPr lang="zh-TW" altLang="en-US" sz="3700" dirty="0"/>
              <a:t>你要離開本地、本族、父家，</a:t>
            </a:r>
          </a:p>
          <a:p>
            <a:pPr marL="0" indent="0">
              <a:buNone/>
            </a:pPr>
            <a:r>
              <a:rPr lang="zh-TW" altLang="en-US" sz="3700" dirty="0"/>
              <a:t>到我指示你的地方去。</a:t>
            </a:r>
          </a:p>
          <a:p>
            <a:pPr marL="0" indent="0">
              <a:buNone/>
            </a:pPr>
            <a:r>
              <a:rPr lang="en-US" altLang="zh-TW" sz="3700" dirty="0"/>
              <a:t>2 </a:t>
            </a:r>
            <a:r>
              <a:rPr lang="zh-TW" altLang="en-US" sz="3700" dirty="0"/>
              <a:t>我必使你成為大國，</a:t>
            </a:r>
          </a:p>
          <a:p>
            <a:pPr marL="0" indent="0">
              <a:buNone/>
            </a:pPr>
            <a:r>
              <a:rPr lang="zh-TW" altLang="en-US" sz="3700" dirty="0"/>
              <a:t>必賜福給你，</a:t>
            </a:r>
          </a:p>
          <a:p>
            <a:pPr marL="0" indent="0">
              <a:buNone/>
            </a:pPr>
            <a:r>
              <a:rPr lang="zh-TW" altLang="en-US" sz="3700" dirty="0"/>
              <a:t>使你的名為大，</a:t>
            </a:r>
          </a:p>
          <a:p>
            <a:pPr marL="0" indent="0">
              <a:buNone/>
            </a:pPr>
            <a:r>
              <a:rPr lang="zh-TW" altLang="en-US" sz="3700" dirty="0"/>
              <a:t>你要使別人得</a:t>
            </a:r>
            <a:r>
              <a:rPr lang="zh-TW" altLang="en-US" sz="3700" dirty="0" smtClean="0"/>
              <a:t>福，</a:t>
            </a:r>
            <a:endParaRPr lang="zh-TW" altLang="en-US" sz="3700" dirty="0"/>
          </a:p>
          <a:p>
            <a:pPr marL="0" indent="0">
              <a:buNone/>
            </a:pPr>
            <a:r>
              <a:rPr lang="en-US" altLang="zh-TW" sz="3700" dirty="0"/>
              <a:t>3 </a:t>
            </a:r>
            <a:r>
              <a:rPr lang="zh-TW" altLang="en-US" sz="3700" dirty="0"/>
              <a:t>給你祝福的，我必賜福給他；</a:t>
            </a:r>
          </a:p>
          <a:p>
            <a:pPr marL="0" indent="0">
              <a:buNone/>
            </a:pPr>
            <a:r>
              <a:rPr lang="zh-TW" altLang="en-US" sz="3700" dirty="0"/>
              <a:t>咒詛你的，我必咒詛他；</a:t>
            </a:r>
          </a:p>
          <a:p>
            <a:pPr marL="0" indent="0">
              <a:buNone/>
            </a:pPr>
            <a:r>
              <a:rPr lang="zh-TW" altLang="en-US" sz="3700" dirty="0"/>
              <a:t>地上的萬族都必因你得福。」</a:t>
            </a:r>
          </a:p>
          <a:p>
            <a:pPr marL="0" indent="0">
              <a:buNone/>
            </a:pPr>
            <a:endParaRPr lang="zh-TW" altLang="en-US" sz="3700" dirty="0"/>
          </a:p>
          <a:p>
            <a:pPr marL="0" indent="0">
              <a:buNone/>
            </a:pPr>
            <a:endParaRPr lang="zh-HK" altLang="en-US" sz="3700" dirty="0"/>
          </a:p>
        </p:txBody>
      </p:sp>
    </p:spTree>
    <p:extLst>
      <p:ext uri="{BB962C8B-B14F-4D97-AF65-F5344CB8AC3E}">
        <p14:creationId xmlns:p14="http://schemas.microsoft.com/office/powerpoint/2010/main" val="123872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389" y="436133"/>
            <a:ext cx="10515600" cy="657763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A.</a:t>
            </a:r>
            <a:r>
              <a:rPr lang="zh-TW" altLang="en-US" dirty="0"/>
              <a:t>蒙福的呼喚</a:t>
            </a:r>
            <a:r>
              <a:rPr lang="en-US" altLang="zh-TW" dirty="0"/>
              <a:t>: </a:t>
            </a:r>
            <a:r>
              <a:rPr lang="zh-TW" altLang="en-US" dirty="0"/>
              <a:t>命令和應許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89" y="960893"/>
            <a:ext cx="11418306" cy="5835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700" dirty="0"/>
              <a:t>1 </a:t>
            </a:r>
            <a:r>
              <a:rPr lang="zh-TW" altLang="en-US" sz="3700" dirty="0"/>
              <a:t>耶和華對亞伯蘭說</a:t>
            </a:r>
            <a:r>
              <a:rPr lang="zh-TW" altLang="en-US" sz="3700" dirty="0" smtClean="0"/>
              <a:t>：「</a:t>
            </a:r>
            <a:r>
              <a:rPr lang="zh-TW" altLang="en-US" sz="3700" dirty="0"/>
              <a:t>你要離開本地、本族、父家，</a:t>
            </a:r>
          </a:p>
          <a:p>
            <a:pPr marL="0" indent="0">
              <a:buNone/>
            </a:pPr>
            <a:r>
              <a:rPr lang="zh-TW" altLang="en-US" sz="3700" dirty="0"/>
              <a:t>到我指示你的地方去。</a:t>
            </a:r>
          </a:p>
          <a:p>
            <a:pPr marL="0" indent="0">
              <a:buNone/>
            </a:pPr>
            <a:r>
              <a:rPr lang="en-US" altLang="zh-TW" sz="3700" dirty="0"/>
              <a:t>2 </a:t>
            </a:r>
            <a:r>
              <a:rPr lang="zh-TW" altLang="en-US" sz="3700" dirty="0"/>
              <a:t>我必使你成為大國，</a:t>
            </a:r>
          </a:p>
          <a:p>
            <a:pPr marL="0" indent="0">
              <a:buNone/>
            </a:pPr>
            <a:r>
              <a:rPr lang="zh-TW" altLang="en-US" sz="3700" dirty="0"/>
              <a:t>必</a:t>
            </a:r>
            <a:r>
              <a:rPr lang="zh-TW" altLang="en-US" sz="3700" dirty="0">
                <a:solidFill>
                  <a:srgbClr val="FF0000"/>
                </a:solidFill>
              </a:rPr>
              <a:t>賜福</a:t>
            </a:r>
            <a:r>
              <a:rPr lang="zh-TW" altLang="en-US" sz="3700" dirty="0"/>
              <a:t>給你，</a:t>
            </a:r>
          </a:p>
          <a:p>
            <a:pPr marL="0" indent="0">
              <a:buNone/>
            </a:pPr>
            <a:r>
              <a:rPr lang="zh-TW" altLang="en-US" sz="3700" dirty="0"/>
              <a:t>使你的名為大，</a:t>
            </a:r>
          </a:p>
          <a:p>
            <a:pPr marL="0" indent="0">
              <a:buNone/>
            </a:pPr>
            <a:r>
              <a:rPr lang="zh-TW" altLang="en-US" sz="3700" dirty="0"/>
              <a:t>你要使別人</a:t>
            </a:r>
            <a:r>
              <a:rPr lang="zh-TW" altLang="en-US" sz="3700" dirty="0">
                <a:solidFill>
                  <a:srgbClr val="FF0000"/>
                </a:solidFill>
              </a:rPr>
              <a:t>得</a:t>
            </a:r>
            <a:r>
              <a:rPr lang="zh-TW" altLang="en-US" sz="3700" dirty="0" smtClean="0">
                <a:solidFill>
                  <a:srgbClr val="FF0000"/>
                </a:solidFill>
              </a:rPr>
              <a:t>福</a:t>
            </a:r>
            <a:r>
              <a:rPr lang="zh-TW" altLang="en-US" sz="3700" dirty="0" smtClean="0"/>
              <a:t>，</a:t>
            </a:r>
            <a:endParaRPr lang="zh-TW" altLang="en-US" sz="3700" dirty="0"/>
          </a:p>
          <a:p>
            <a:pPr marL="0" indent="0">
              <a:buNone/>
            </a:pPr>
            <a:r>
              <a:rPr lang="en-US" altLang="zh-TW" sz="3700" dirty="0"/>
              <a:t>3 </a:t>
            </a:r>
            <a:r>
              <a:rPr lang="zh-TW" altLang="en-US" sz="3700" dirty="0"/>
              <a:t>給你</a:t>
            </a:r>
            <a:r>
              <a:rPr lang="zh-TW" altLang="en-US" sz="3700" dirty="0">
                <a:solidFill>
                  <a:srgbClr val="FF0000"/>
                </a:solidFill>
              </a:rPr>
              <a:t>祝福</a:t>
            </a:r>
            <a:r>
              <a:rPr lang="zh-TW" altLang="en-US" sz="3700" dirty="0"/>
              <a:t>的，我必</a:t>
            </a:r>
            <a:r>
              <a:rPr lang="zh-TW" altLang="en-US" sz="3700" dirty="0">
                <a:solidFill>
                  <a:srgbClr val="FF0000"/>
                </a:solidFill>
              </a:rPr>
              <a:t>賜福</a:t>
            </a:r>
            <a:r>
              <a:rPr lang="zh-TW" altLang="en-US" sz="3700" dirty="0"/>
              <a:t>給他；</a:t>
            </a:r>
          </a:p>
          <a:p>
            <a:pPr marL="0" indent="0">
              <a:buNone/>
            </a:pPr>
            <a:r>
              <a:rPr lang="zh-TW" altLang="en-US" sz="3700" dirty="0"/>
              <a:t>咒詛你的，我必咒詛他；</a:t>
            </a:r>
          </a:p>
          <a:p>
            <a:pPr marL="0" indent="0">
              <a:buNone/>
            </a:pPr>
            <a:r>
              <a:rPr lang="zh-TW" altLang="en-US" sz="3700" dirty="0"/>
              <a:t>地上的萬族都必因你</a:t>
            </a:r>
            <a:r>
              <a:rPr lang="zh-TW" altLang="en-US" sz="3700" dirty="0">
                <a:solidFill>
                  <a:srgbClr val="FF0000"/>
                </a:solidFill>
              </a:rPr>
              <a:t>得福</a:t>
            </a:r>
            <a:r>
              <a:rPr lang="zh-TW" altLang="en-US" sz="3700" dirty="0"/>
              <a:t>。」</a:t>
            </a:r>
          </a:p>
          <a:p>
            <a:pPr marL="0" indent="0">
              <a:buNone/>
            </a:pPr>
            <a:endParaRPr lang="zh-TW" altLang="en-US" sz="3700" dirty="0"/>
          </a:p>
          <a:p>
            <a:pPr marL="0" indent="0">
              <a:buNone/>
            </a:pPr>
            <a:endParaRPr lang="zh-HK" altLang="en-US" sz="3700" dirty="0"/>
          </a:p>
        </p:txBody>
      </p:sp>
    </p:spTree>
    <p:extLst>
      <p:ext uri="{BB962C8B-B14F-4D97-AF65-F5344CB8AC3E}">
        <p14:creationId xmlns:p14="http://schemas.microsoft.com/office/powerpoint/2010/main" val="24293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331" y="419508"/>
            <a:ext cx="10515600" cy="657763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A.</a:t>
            </a:r>
            <a:r>
              <a:rPr lang="zh-TW" altLang="en-US" dirty="0"/>
              <a:t>蒙福的呼喚</a:t>
            </a:r>
            <a:r>
              <a:rPr lang="en-US" altLang="zh-TW" dirty="0"/>
              <a:t>: </a:t>
            </a:r>
            <a:r>
              <a:rPr lang="zh-TW" altLang="en-US" b="1" dirty="0">
                <a:solidFill>
                  <a:srgbClr val="00B0F0"/>
                </a:solidFill>
              </a:rPr>
              <a:t>命令</a:t>
            </a:r>
            <a:r>
              <a:rPr lang="zh-TW" altLang="en-US" dirty="0"/>
              <a:t>和</a:t>
            </a:r>
            <a:r>
              <a:rPr lang="zh-TW" altLang="en-US" b="1" dirty="0">
                <a:solidFill>
                  <a:srgbClr val="00B050"/>
                </a:solidFill>
              </a:rPr>
              <a:t>應</a:t>
            </a:r>
            <a:r>
              <a:rPr lang="zh-TW" altLang="en-US" b="1" dirty="0" smtClean="0">
                <a:solidFill>
                  <a:srgbClr val="00B050"/>
                </a:solidFill>
              </a:rPr>
              <a:t>許</a:t>
            </a:r>
            <a:r>
              <a:rPr lang="en-US" altLang="zh-TW" dirty="0" smtClean="0"/>
              <a:t>(</a:t>
            </a:r>
            <a:r>
              <a:rPr lang="zh-TW" altLang="en-US" dirty="0" smtClean="0"/>
              <a:t>創</a:t>
            </a:r>
            <a:r>
              <a:rPr lang="en-US" altLang="zh-TW" dirty="0" smtClean="0"/>
              <a:t>12:1-3)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331" y="960893"/>
            <a:ext cx="10922924" cy="5835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700" dirty="0"/>
              <a:t>1 </a:t>
            </a:r>
            <a:r>
              <a:rPr lang="zh-TW" altLang="en-US" sz="3700" dirty="0"/>
              <a:t>耶和華對亞伯蘭說</a:t>
            </a:r>
            <a:r>
              <a:rPr lang="zh-TW" altLang="en-US" sz="3700" dirty="0" smtClean="0"/>
              <a:t>：「</a:t>
            </a:r>
            <a:r>
              <a:rPr lang="zh-TW" altLang="en-US" sz="3700" b="1" dirty="0">
                <a:solidFill>
                  <a:srgbClr val="00B0F0"/>
                </a:solidFill>
              </a:rPr>
              <a:t>你要離開本地、本族、父家，</a:t>
            </a:r>
          </a:p>
          <a:p>
            <a:pPr marL="0" indent="0">
              <a:buNone/>
            </a:pPr>
            <a:r>
              <a:rPr lang="zh-TW" altLang="en-US" sz="3700" b="1" dirty="0">
                <a:solidFill>
                  <a:srgbClr val="00B0F0"/>
                </a:solidFill>
              </a:rPr>
              <a:t>到我指示你的地方去。</a:t>
            </a:r>
          </a:p>
          <a:p>
            <a:pPr marL="0" indent="0">
              <a:buNone/>
            </a:pPr>
            <a:r>
              <a:rPr lang="en-US" altLang="zh-TW" sz="3700" b="1" dirty="0">
                <a:solidFill>
                  <a:srgbClr val="00B050"/>
                </a:solidFill>
              </a:rPr>
              <a:t>2 </a:t>
            </a:r>
            <a:r>
              <a:rPr lang="zh-TW" altLang="en-US" sz="3700" b="1" dirty="0">
                <a:solidFill>
                  <a:srgbClr val="00B050"/>
                </a:solidFill>
              </a:rPr>
              <a:t>我必使你成為大國，</a:t>
            </a:r>
          </a:p>
          <a:p>
            <a:pPr marL="0" indent="0">
              <a:buNone/>
            </a:pPr>
            <a:r>
              <a:rPr lang="zh-TW" altLang="en-US" sz="3700" b="1" dirty="0">
                <a:solidFill>
                  <a:srgbClr val="00B050"/>
                </a:solidFill>
              </a:rPr>
              <a:t>必賜福給你，</a:t>
            </a:r>
          </a:p>
          <a:p>
            <a:pPr marL="0" indent="0">
              <a:buNone/>
            </a:pPr>
            <a:r>
              <a:rPr lang="zh-TW" altLang="en-US" sz="3700" b="1" dirty="0">
                <a:solidFill>
                  <a:srgbClr val="00B050"/>
                </a:solidFill>
              </a:rPr>
              <a:t>使你的名為大，</a:t>
            </a:r>
          </a:p>
          <a:p>
            <a:pPr marL="0" indent="0">
              <a:buNone/>
            </a:pPr>
            <a:r>
              <a:rPr lang="zh-TW" altLang="en-US" sz="3700" b="1" dirty="0">
                <a:solidFill>
                  <a:srgbClr val="00B0F0"/>
                </a:solidFill>
              </a:rPr>
              <a:t>你要使別人得福（原文：你要成為福氣），</a:t>
            </a:r>
          </a:p>
          <a:p>
            <a:pPr marL="0" indent="0">
              <a:buNone/>
            </a:pPr>
            <a:r>
              <a:rPr lang="en-US" altLang="zh-TW" sz="3700" b="1" dirty="0">
                <a:solidFill>
                  <a:srgbClr val="00B050"/>
                </a:solidFill>
              </a:rPr>
              <a:t>3 </a:t>
            </a:r>
            <a:r>
              <a:rPr lang="zh-TW" altLang="en-US" sz="3700" b="1" dirty="0">
                <a:solidFill>
                  <a:srgbClr val="00B050"/>
                </a:solidFill>
              </a:rPr>
              <a:t>給你祝福的，我必賜福給他；</a:t>
            </a:r>
          </a:p>
          <a:p>
            <a:pPr marL="0" indent="0">
              <a:buNone/>
            </a:pPr>
            <a:r>
              <a:rPr lang="zh-TW" altLang="en-US" sz="3700" b="1" dirty="0">
                <a:solidFill>
                  <a:srgbClr val="00B050"/>
                </a:solidFill>
              </a:rPr>
              <a:t>咒詛你的，我必咒詛他；</a:t>
            </a:r>
          </a:p>
          <a:p>
            <a:pPr marL="0" indent="0">
              <a:buNone/>
            </a:pPr>
            <a:r>
              <a:rPr lang="zh-TW" altLang="en-US" sz="3700" b="1" dirty="0">
                <a:solidFill>
                  <a:srgbClr val="00B050"/>
                </a:solidFill>
              </a:rPr>
              <a:t>地上的萬族都必因你得福。」</a:t>
            </a:r>
          </a:p>
          <a:p>
            <a:pPr marL="0" indent="0">
              <a:buNone/>
            </a:pPr>
            <a:endParaRPr lang="zh-TW" altLang="en-US" sz="3700" dirty="0"/>
          </a:p>
          <a:p>
            <a:pPr marL="0" indent="0">
              <a:buNone/>
            </a:pPr>
            <a:endParaRPr lang="zh-HK" altLang="en-US" sz="3700" dirty="0"/>
          </a:p>
        </p:txBody>
      </p:sp>
    </p:spTree>
    <p:extLst>
      <p:ext uri="{BB962C8B-B14F-4D97-AF65-F5344CB8AC3E}">
        <p14:creationId xmlns:p14="http://schemas.microsoft.com/office/powerpoint/2010/main" val="42524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2988</Words>
  <Application>Microsoft Office PowerPoint</Application>
  <PresentationFormat>自訂</PresentationFormat>
  <Paragraphs>215</Paragraphs>
  <Slides>49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0" baseType="lpstr">
      <vt:lpstr>Office Theme</vt:lpstr>
      <vt:lpstr>講題:從複息滾存到「福式滾傳」  </vt:lpstr>
      <vt:lpstr>PowerPoint 簡報</vt:lpstr>
      <vt:lpstr>創世記12:1-9</vt:lpstr>
      <vt:lpstr>創世記12:1-9</vt:lpstr>
      <vt:lpstr>A.蒙福的呼喚: 命令和應許 </vt:lpstr>
      <vt:lpstr>1.1呼召的背景:創世記1至11章</vt:lpstr>
      <vt:lpstr>A.蒙福的呼喚: 命令和應許 </vt:lpstr>
      <vt:lpstr>A.蒙福的呼喚: 命令和應許 </vt:lpstr>
      <vt:lpstr>A.蒙福的呼喚: 命令和應許(創12:1-3) </vt:lpstr>
      <vt:lpstr>A.蒙福的呼喚: 命令和應許(創12:1-3) </vt:lpstr>
      <vt:lpstr>A.蒙福的呼喚: 命令和應許(創12:1-3) </vt:lpstr>
      <vt:lpstr>B.蒙福的方式: 順服神引領 </vt:lpstr>
      <vt:lpstr>創世記12:1-9</vt:lpstr>
      <vt:lpstr>B.蒙福的方式: 順服神引領(創12:4-9) </vt:lpstr>
      <vt:lpstr>現實處境是否真的那麼容易順服神的帶領呢？  這呼召對亞伯蘭有何挑戰?</vt:lpstr>
      <vt:lpstr>B.蒙福的方式: 順服神引領(創12:4-9) </vt:lpstr>
      <vt:lpstr>B.蒙福的方式: 順服神引領(創12:4-9) </vt:lpstr>
      <vt:lpstr>B.蒙福的方式: 順服神引領(創12:4-9) </vt:lpstr>
      <vt:lpstr>PowerPoint 簡報</vt:lpstr>
      <vt:lpstr>PowerPoint 簡報</vt:lpstr>
      <vt:lpstr>神想我將來去哪裡服事？(2013-2015+)</vt:lpstr>
      <vt:lpstr>PowerPoint 簡報</vt:lpstr>
      <vt:lpstr>PowerPoint 簡報</vt:lpstr>
      <vt:lpstr>PowerPoint 簡報</vt:lpstr>
      <vt:lpstr>PowerPoint 簡報</vt:lpstr>
      <vt:lpstr>PowerPoint 簡報</vt:lpstr>
      <vt:lpstr>C.蒙福的回應:  滾傳到萬族 </vt:lpstr>
      <vt:lpstr>PowerPoint 簡報</vt:lpstr>
      <vt:lpstr>PowerPoint 簡報</vt:lpstr>
      <vt:lpstr>C.蒙福的回應:  滾傳到萬族(創12:3) </vt:lpstr>
      <vt:lpstr>創12:1-3亞伯拉罕之約的重要性</vt:lpstr>
      <vt:lpstr>PowerPoint 簡報</vt:lpstr>
      <vt:lpstr>PowerPoint 簡報</vt:lpstr>
      <vt:lpstr>整本聖經由始至終都圍繞著一個核心主題，你認為那核心主題是什麼？   </vt:lpstr>
      <vt:lpstr>PowerPoint 簡報</vt:lpstr>
      <vt:lpstr> </vt:lpstr>
      <vt:lpstr>PowerPoint 簡報</vt:lpstr>
      <vt:lpstr>PowerPoint 簡報</vt:lpstr>
      <vt:lpstr>PowerPoint 簡報</vt:lpstr>
      <vt:lpstr>差派者</vt:lpstr>
      <vt:lpstr>差派者</vt:lpstr>
      <vt:lpstr>歡迎者</vt:lpstr>
      <vt:lpstr>歡迎者</vt:lpstr>
      <vt:lpstr>PowerPoint 簡報</vt:lpstr>
      <vt:lpstr>PowerPoint 簡報</vt:lpstr>
      <vt:lpstr>動員者</vt:lpstr>
      <vt:lpstr>動員者</vt:lpstr>
      <vt:lpstr>福式滾傳(創12:1-9)</vt:lpstr>
      <vt:lpstr>願主賜福大家!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講題:獻上以神為中心的敬拜者</dc:title>
  <dc:creator>Joy PC6</dc:creator>
  <cp:lastModifiedBy>Andrew</cp:lastModifiedBy>
  <cp:revision>68</cp:revision>
  <dcterms:created xsi:type="dcterms:W3CDTF">2024-06-07T09:22:03Z</dcterms:created>
  <dcterms:modified xsi:type="dcterms:W3CDTF">2024-10-03T06:10:45Z</dcterms:modified>
</cp:coreProperties>
</file>