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Canva Sans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utura" panose="020B0604020202020204" charset="0"/>
      <p:regular r:id="rId36"/>
    </p:embeddedFont>
    <p:embeddedFont>
      <p:font typeface="Futura Bold" panose="020B0604020202020204" charset="0"/>
      <p:regular r:id="rId37"/>
    </p:embeddedFont>
    <p:embeddedFont>
      <p:font typeface="Canva Sans Bold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9" d="100"/>
          <a:sy n="29" d="100"/>
        </p:scale>
        <p:origin x="-1496" y="-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3301" y="9258300"/>
            <a:ext cx="19072041" cy="1444939"/>
            <a:chOff x="0" y="0"/>
            <a:chExt cx="9666627" cy="7323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66627" cy="732365"/>
            </a:xfrm>
            <a:custGeom>
              <a:avLst/>
              <a:gdLst/>
              <a:ahLst/>
              <a:cxnLst/>
              <a:rect l="l" t="t" r="r" b="b"/>
              <a:pathLst>
                <a:path w="9666627" h="732365">
                  <a:moveTo>
                    <a:pt x="4871" y="0"/>
                  </a:moveTo>
                  <a:lnTo>
                    <a:pt x="9661756" y="0"/>
                  </a:lnTo>
                  <a:cubicBezTo>
                    <a:pt x="9663047" y="0"/>
                    <a:pt x="9664287" y="513"/>
                    <a:pt x="9665200" y="1427"/>
                  </a:cubicBezTo>
                  <a:cubicBezTo>
                    <a:pt x="9666114" y="2340"/>
                    <a:pt x="9666627" y="3579"/>
                    <a:pt x="9666627" y="4871"/>
                  </a:cubicBezTo>
                  <a:lnTo>
                    <a:pt x="9666627" y="727493"/>
                  </a:lnTo>
                  <a:cubicBezTo>
                    <a:pt x="9666627" y="728785"/>
                    <a:pt x="9666114" y="730024"/>
                    <a:pt x="9665200" y="730938"/>
                  </a:cubicBezTo>
                  <a:cubicBezTo>
                    <a:pt x="9664287" y="731851"/>
                    <a:pt x="9663047" y="732365"/>
                    <a:pt x="9661756" y="732365"/>
                  </a:cubicBezTo>
                  <a:lnTo>
                    <a:pt x="4871" y="732365"/>
                  </a:lnTo>
                  <a:cubicBezTo>
                    <a:pt x="3579" y="732365"/>
                    <a:pt x="2340" y="731851"/>
                    <a:pt x="1427" y="730938"/>
                  </a:cubicBezTo>
                  <a:cubicBezTo>
                    <a:pt x="513" y="730024"/>
                    <a:pt x="0" y="728785"/>
                    <a:pt x="0" y="727493"/>
                  </a:cubicBezTo>
                  <a:lnTo>
                    <a:pt x="0" y="4871"/>
                  </a:lnTo>
                  <a:cubicBezTo>
                    <a:pt x="0" y="3579"/>
                    <a:pt x="513" y="2340"/>
                    <a:pt x="1427" y="1427"/>
                  </a:cubicBezTo>
                  <a:cubicBezTo>
                    <a:pt x="2340" y="513"/>
                    <a:pt x="3579" y="0"/>
                    <a:pt x="48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80975"/>
              <a:ext cx="9666627" cy="913340"/>
            </a:xfrm>
            <a:prstGeom prst="rect">
              <a:avLst/>
            </a:prstGeom>
          </p:spPr>
          <p:txBody>
            <a:bodyPr lIns="114300" tIns="114300" rIns="114300" bIns="114300" rtlCol="0" anchor="t"/>
            <a:lstStyle/>
            <a:p>
              <a:pPr algn="l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29283" y="5143500"/>
            <a:ext cx="8577611" cy="1863296"/>
            <a:chOff x="0" y="0"/>
            <a:chExt cx="2458767" cy="5341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58767" cy="534113"/>
            </a:xfrm>
            <a:custGeom>
              <a:avLst/>
              <a:gdLst/>
              <a:ahLst/>
              <a:cxnLst/>
              <a:rect l="l" t="t" r="r" b="b"/>
              <a:pathLst>
                <a:path w="2458767" h="534113">
                  <a:moveTo>
                    <a:pt x="23467" y="0"/>
                  </a:moveTo>
                  <a:lnTo>
                    <a:pt x="2435300" y="0"/>
                  </a:lnTo>
                  <a:cubicBezTo>
                    <a:pt x="2441524" y="0"/>
                    <a:pt x="2447493" y="2472"/>
                    <a:pt x="2451894" y="6873"/>
                  </a:cubicBezTo>
                  <a:cubicBezTo>
                    <a:pt x="2456294" y="11274"/>
                    <a:pt x="2458767" y="17243"/>
                    <a:pt x="2458767" y="23467"/>
                  </a:cubicBezTo>
                  <a:lnTo>
                    <a:pt x="2458767" y="510646"/>
                  </a:lnTo>
                  <a:cubicBezTo>
                    <a:pt x="2458767" y="516870"/>
                    <a:pt x="2456294" y="522838"/>
                    <a:pt x="2451894" y="527239"/>
                  </a:cubicBezTo>
                  <a:cubicBezTo>
                    <a:pt x="2447493" y="531640"/>
                    <a:pt x="2441524" y="534113"/>
                    <a:pt x="2435300" y="534113"/>
                  </a:cubicBezTo>
                  <a:lnTo>
                    <a:pt x="23467" y="534113"/>
                  </a:lnTo>
                  <a:cubicBezTo>
                    <a:pt x="17243" y="534113"/>
                    <a:pt x="11274" y="531640"/>
                    <a:pt x="6873" y="527239"/>
                  </a:cubicBezTo>
                  <a:cubicBezTo>
                    <a:pt x="2472" y="522838"/>
                    <a:pt x="0" y="516870"/>
                    <a:pt x="0" y="510646"/>
                  </a:cubicBezTo>
                  <a:lnTo>
                    <a:pt x="0" y="23467"/>
                  </a:lnTo>
                  <a:cubicBezTo>
                    <a:pt x="0" y="17243"/>
                    <a:pt x="2472" y="11274"/>
                    <a:pt x="6873" y="6873"/>
                  </a:cubicBezTo>
                  <a:cubicBezTo>
                    <a:pt x="11274" y="2472"/>
                    <a:pt x="17243" y="0"/>
                    <a:pt x="2346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58767" cy="572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307974">
            <a:off x="-150154" y="5762420"/>
            <a:ext cx="3460173" cy="5143500"/>
          </a:xfrm>
          <a:custGeom>
            <a:avLst/>
            <a:gdLst/>
            <a:ahLst/>
            <a:cxnLst/>
            <a:rect l="l" t="t" r="r" b="b"/>
            <a:pathLst>
              <a:path w="3460173" h="5143500">
                <a:moveTo>
                  <a:pt x="0" y="0"/>
                </a:moveTo>
                <a:lnTo>
                  <a:pt x="3460173" y="0"/>
                </a:lnTo>
                <a:lnTo>
                  <a:pt x="346017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972800" y="6999142"/>
            <a:ext cx="7315200" cy="3287858"/>
          </a:xfrm>
          <a:custGeom>
            <a:avLst/>
            <a:gdLst/>
            <a:ahLst/>
            <a:cxnLst/>
            <a:rect l="l" t="t" r="r" b="b"/>
            <a:pathLst>
              <a:path w="7315200" h="3287858">
                <a:moveTo>
                  <a:pt x="0" y="0"/>
                </a:moveTo>
                <a:lnTo>
                  <a:pt x="7315200" y="0"/>
                </a:lnTo>
                <a:lnTo>
                  <a:pt x="7315200" y="3287858"/>
                </a:lnTo>
                <a:lnTo>
                  <a:pt x="0" y="3287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47419" y="1789530"/>
            <a:ext cx="16230600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99"/>
              </a:lnSpc>
            </a:pPr>
            <a:r>
              <a:rPr lang="en-US" sz="19999" b="1" dirty="0" err="1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別怕人才流失</a:t>
            </a:r>
            <a:endParaRPr lang="en-US" sz="19999" b="1" dirty="0">
              <a:solidFill>
                <a:srgbClr val="FFFFFF"/>
              </a:solidFill>
              <a:latin typeface="Lemonade Display"/>
              <a:ea typeface="Lemonade Display"/>
              <a:cs typeface="Lemonade Display"/>
              <a:sym typeface="Lemonade Displa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55312" y="5379823"/>
            <a:ext cx="7125552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士師記7章19至25節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0538" y="3228644"/>
            <a:ext cx="15778761" cy="5981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基甸就帶他們下到水旁。耶和華對基甸說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：「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凡用舌頭舔水，像狗舔的，要使他單站在一處；凡跪下喝水的，也要使他單站在一處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。」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於是用手捧著舔水的有三百人，其餘的都跪下喝水。耶和華對基甸說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：「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我要用這舔水的三百人拯救你們，將米甸人交在你手中；其餘的人都可以各歸各處去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。」</a:t>
            </a:r>
          </a:p>
          <a:p>
            <a:pPr algn="l">
              <a:lnSpc>
                <a:spcPts val="6749"/>
              </a:lnSpc>
            </a:pPr>
            <a:endParaRPr lang="en-US" sz="4499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l">
              <a:lnSpc>
                <a:spcPts val="6749"/>
              </a:lnSpc>
              <a:spcBef>
                <a:spcPct val="0"/>
              </a:spcBef>
            </a:pPr>
            <a:endParaRPr lang="en-US" sz="4499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401800" y="7069250"/>
            <a:ext cx="3689978" cy="3217749"/>
          </a:xfrm>
          <a:custGeom>
            <a:avLst/>
            <a:gdLst/>
            <a:ahLst/>
            <a:cxnLst/>
            <a:rect l="l" t="t" r="r" b="b"/>
            <a:pathLst>
              <a:path w="3689978" h="3217749">
                <a:moveTo>
                  <a:pt x="0" y="0"/>
                </a:moveTo>
                <a:lnTo>
                  <a:pt x="3689979" y="0"/>
                </a:lnTo>
                <a:lnTo>
                  <a:pt x="3689979" y="3217749"/>
                </a:lnTo>
                <a:lnTo>
                  <a:pt x="0" y="3217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士師記7章5至7節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0539" y="3228644"/>
            <a:ext cx="15326922" cy="3438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44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這三百人就帶著食物和角；其餘的以色列人，基甸都打發他們各歸各的帳棚，只留下這三百人。米甸營在他下邊的平原裏。</a:t>
            </a:r>
          </a:p>
          <a:p>
            <a:pPr algn="l">
              <a:lnSpc>
                <a:spcPts val="6749"/>
              </a:lnSpc>
              <a:spcBef>
                <a:spcPct val="0"/>
              </a:spcBef>
            </a:pPr>
            <a:endParaRPr lang="en-US" sz="4499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士師記7章8節</a:t>
            </a:r>
          </a:p>
        </p:txBody>
      </p:sp>
      <p:sp>
        <p:nvSpPr>
          <p:cNvPr id="7" name="Freeform 7"/>
          <p:cNvSpPr/>
          <p:nvPr/>
        </p:nvSpPr>
        <p:spPr>
          <a:xfrm>
            <a:off x="10972800" y="6999142"/>
            <a:ext cx="7315200" cy="3287858"/>
          </a:xfrm>
          <a:custGeom>
            <a:avLst/>
            <a:gdLst/>
            <a:ahLst/>
            <a:cxnLst/>
            <a:rect l="l" t="t" r="r" b="b"/>
            <a:pathLst>
              <a:path w="7315200" h="3287858">
                <a:moveTo>
                  <a:pt x="0" y="0"/>
                </a:moveTo>
                <a:lnTo>
                  <a:pt x="7315200" y="0"/>
                </a:lnTo>
                <a:lnTo>
                  <a:pt x="7315200" y="3287858"/>
                </a:lnTo>
                <a:lnTo>
                  <a:pt x="0" y="328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0539" y="3228644"/>
            <a:ext cx="15326922" cy="3438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4499" b="1" dirty="0" err="1">
                <a:solidFill>
                  <a:srgbClr val="004AAD"/>
                </a:solidFill>
                <a:latin typeface="Futura Bold"/>
                <a:ea typeface="Futura Bold"/>
                <a:cs typeface="Futura Bold"/>
                <a:sym typeface="Futura Bold"/>
              </a:rPr>
              <a:t>這三百人就帶著食物和角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；其餘的以色列人，基甸都打發他們各歸各的帳棚，只留下這三百人。米甸營在他下邊的平原裏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。</a:t>
            </a:r>
          </a:p>
          <a:p>
            <a:pPr algn="l">
              <a:lnSpc>
                <a:spcPts val="6749"/>
              </a:lnSpc>
              <a:spcBef>
                <a:spcPct val="0"/>
              </a:spcBef>
            </a:pPr>
            <a:endParaRPr lang="en-US" sz="4499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士師記7章8節</a:t>
            </a:r>
          </a:p>
        </p:txBody>
      </p:sp>
      <p:sp>
        <p:nvSpPr>
          <p:cNvPr id="7" name="Freeform 7"/>
          <p:cNvSpPr/>
          <p:nvPr/>
        </p:nvSpPr>
        <p:spPr>
          <a:xfrm>
            <a:off x="10972800" y="6999142"/>
            <a:ext cx="7315200" cy="3287858"/>
          </a:xfrm>
          <a:custGeom>
            <a:avLst/>
            <a:gdLst/>
            <a:ahLst/>
            <a:cxnLst/>
            <a:rect l="l" t="t" r="r" b="b"/>
            <a:pathLst>
              <a:path w="7315200" h="3287858">
                <a:moveTo>
                  <a:pt x="0" y="0"/>
                </a:moveTo>
                <a:lnTo>
                  <a:pt x="7315200" y="0"/>
                </a:lnTo>
                <a:lnTo>
                  <a:pt x="7315200" y="3287858"/>
                </a:lnTo>
                <a:lnTo>
                  <a:pt x="0" y="328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58764" y="6046628"/>
            <a:ext cx="17292263" cy="4436090"/>
            <a:chOff x="0" y="0"/>
            <a:chExt cx="4554341" cy="11683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4341" cy="1168353"/>
            </a:xfrm>
            <a:custGeom>
              <a:avLst/>
              <a:gdLst/>
              <a:ahLst/>
              <a:cxnLst/>
              <a:rect l="l" t="t" r="r" b="b"/>
              <a:pathLst>
                <a:path w="4554341" h="1168353">
                  <a:moveTo>
                    <a:pt x="22833" y="0"/>
                  </a:moveTo>
                  <a:lnTo>
                    <a:pt x="4531508" y="0"/>
                  </a:lnTo>
                  <a:cubicBezTo>
                    <a:pt x="4544118" y="0"/>
                    <a:pt x="4554341" y="10223"/>
                    <a:pt x="4554341" y="22833"/>
                  </a:cubicBezTo>
                  <a:lnTo>
                    <a:pt x="4554341" y="1145520"/>
                  </a:lnTo>
                  <a:cubicBezTo>
                    <a:pt x="4554341" y="1158130"/>
                    <a:pt x="4544118" y="1168353"/>
                    <a:pt x="4531508" y="1168353"/>
                  </a:cubicBezTo>
                  <a:lnTo>
                    <a:pt x="22833" y="1168353"/>
                  </a:lnTo>
                  <a:cubicBezTo>
                    <a:pt x="10223" y="1168353"/>
                    <a:pt x="0" y="1158130"/>
                    <a:pt x="0" y="1145520"/>
                  </a:cubicBezTo>
                  <a:lnTo>
                    <a:pt x="0" y="22833"/>
                  </a:lnTo>
                  <a:cubicBezTo>
                    <a:pt x="0" y="10223"/>
                    <a:pt x="10223" y="0"/>
                    <a:pt x="22833" y="0"/>
                  </a:cubicBezTo>
                  <a:close/>
                </a:path>
              </a:pathLst>
            </a:custGeom>
            <a:solidFill>
              <a:srgbClr val="EBD5C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4554341" cy="12445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So the 300 men </a:t>
              </a:r>
              <a:r>
                <a:rPr lang="en-US" sz="399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took the people’s provisions and their trumpets into their hands</a:t>
              </a:r>
              <a:r>
                <a:rPr lang="en-US" sz="39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. (NASB)</a:t>
              </a:r>
            </a:p>
            <a:p>
              <a:pPr algn="just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So Gideon sent the rest of the Israelites home but kept the three hundred, </a:t>
              </a:r>
              <a:r>
                <a:rPr lang="en-US" sz="399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who took over the provisions and trumpets of the others</a:t>
              </a:r>
              <a:r>
                <a:rPr lang="en-US" sz="39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.(NIV)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41326" y="1965021"/>
            <a:ext cx="10362648" cy="6356958"/>
          </a:xfrm>
          <a:custGeom>
            <a:avLst/>
            <a:gdLst/>
            <a:ahLst/>
            <a:cxnLst/>
            <a:rect l="l" t="t" r="r" b="b"/>
            <a:pathLst>
              <a:path w="10362648" h="6356958">
                <a:moveTo>
                  <a:pt x="0" y="0"/>
                </a:moveTo>
                <a:lnTo>
                  <a:pt x="10362648" y="0"/>
                </a:lnTo>
                <a:lnTo>
                  <a:pt x="1036264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87" r="-3769"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87235" y="1815906"/>
            <a:ext cx="5851813" cy="5208820"/>
          </a:xfrm>
          <a:custGeom>
            <a:avLst/>
            <a:gdLst/>
            <a:ahLst/>
            <a:cxnLst/>
            <a:rect l="l" t="t" r="r" b="b"/>
            <a:pathLst>
              <a:path w="5851813" h="5208820">
                <a:moveTo>
                  <a:pt x="0" y="0"/>
                </a:moveTo>
                <a:lnTo>
                  <a:pt x="5851814" y="0"/>
                </a:lnTo>
                <a:lnTo>
                  <a:pt x="5851814" y="5208820"/>
                </a:lnTo>
                <a:lnTo>
                  <a:pt x="0" y="52088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23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09968" y="0"/>
            <a:ext cx="9452448" cy="10423240"/>
          </a:xfrm>
          <a:custGeom>
            <a:avLst/>
            <a:gdLst/>
            <a:ahLst/>
            <a:cxnLst/>
            <a:rect l="l" t="t" r="r" b="b"/>
            <a:pathLst>
              <a:path w="9452448" h="10423240">
                <a:moveTo>
                  <a:pt x="0" y="0"/>
                </a:moveTo>
                <a:lnTo>
                  <a:pt x="9452449" y="0"/>
                </a:lnTo>
                <a:lnTo>
                  <a:pt x="9452449" y="10423240"/>
                </a:lnTo>
                <a:lnTo>
                  <a:pt x="0" y="104232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29156" y="2644889"/>
            <a:ext cx="5014844" cy="5529882"/>
          </a:xfrm>
          <a:custGeom>
            <a:avLst/>
            <a:gdLst/>
            <a:ahLst/>
            <a:cxnLst/>
            <a:rect l="l" t="t" r="r" b="b"/>
            <a:pathLst>
              <a:path w="5014844" h="5529882">
                <a:moveTo>
                  <a:pt x="0" y="0"/>
                </a:moveTo>
                <a:lnTo>
                  <a:pt x="5014844" y="0"/>
                </a:lnTo>
                <a:lnTo>
                  <a:pt x="5014844" y="5529882"/>
                </a:lnTo>
                <a:lnTo>
                  <a:pt x="0" y="55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24722" y="2378559"/>
            <a:ext cx="5535288" cy="4975303"/>
          </a:xfrm>
          <a:custGeom>
            <a:avLst/>
            <a:gdLst/>
            <a:ahLst/>
            <a:cxnLst/>
            <a:rect l="l" t="t" r="r" b="b"/>
            <a:pathLst>
              <a:path w="5535288" h="4975303">
                <a:moveTo>
                  <a:pt x="0" y="0"/>
                </a:moveTo>
                <a:lnTo>
                  <a:pt x="5535288" y="0"/>
                </a:lnTo>
                <a:lnTo>
                  <a:pt x="5535288" y="4975303"/>
                </a:lnTo>
                <a:lnTo>
                  <a:pt x="0" y="49753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2044"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0539" y="3228644"/>
            <a:ext cx="15326922" cy="4286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44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當那夜，耶和華吩咐基甸說：「起來，下到米甸營裏去，因我已將他們交在你手中。倘若你怕下去，就帶你的僕人普拉下到那營裏去。你必聽見他們所說的，然後你就有膽量下去攻營。」於是基甸帶著僕人普拉下到營旁。</a:t>
            </a:r>
          </a:p>
          <a:p>
            <a:pPr algn="l">
              <a:lnSpc>
                <a:spcPts val="6749"/>
              </a:lnSpc>
              <a:spcBef>
                <a:spcPct val="0"/>
              </a:spcBef>
            </a:pPr>
            <a:endParaRPr lang="en-US" sz="4499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士師記7章9至11節</a:t>
            </a:r>
          </a:p>
        </p:txBody>
      </p:sp>
      <p:sp>
        <p:nvSpPr>
          <p:cNvPr id="7" name="Freeform 7"/>
          <p:cNvSpPr/>
          <p:nvPr/>
        </p:nvSpPr>
        <p:spPr>
          <a:xfrm>
            <a:off x="10972800" y="6999142"/>
            <a:ext cx="7315200" cy="3287858"/>
          </a:xfrm>
          <a:custGeom>
            <a:avLst/>
            <a:gdLst/>
            <a:ahLst/>
            <a:cxnLst/>
            <a:rect l="l" t="t" r="r" b="b"/>
            <a:pathLst>
              <a:path w="7315200" h="3287858">
                <a:moveTo>
                  <a:pt x="0" y="0"/>
                </a:moveTo>
                <a:lnTo>
                  <a:pt x="7315200" y="0"/>
                </a:lnTo>
                <a:lnTo>
                  <a:pt x="7315200" y="3287858"/>
                </a:lnTo>
                <a:lnTo>
                  <a:pt x="0" y="328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0539" y="3228644"/>
            <a:ext cx="15326922" cy="2590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44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米甸人、亞瑪力人，和一切東方人都布散在平原，如同蝗蟲那樣多。他們的駱駝無數，多如海邊的沙。</a:t>
            </a:r>
          </a:p>
          <a:p>
            <a:pPr algn="l">
              <a:lnSpc>
                <a:spcPts val="6749"/>
              </a:lnSpc>
              <a:spcBef>
                <a:spcPct val="0"/>
              </a:spcBef>
            </a:pPr>
            <a:endParaRPr lang="en-US" sz="4499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士師記7章12節</a:t>
            </a:r>
          </a:p>
        </p:txBody>
      </p:sp>
      <p:sp>
        <p:nvSpPr>
          <p:cNvPr id="7" name="Freeform 7"/>
          <p:cNvSpPr/>
          <p:nvPr/>
        </p:nvSpPr>
        <p:spPr>
          <a:xfrm>
            <a:off x="10972800" y="6999142"/>
            <a:ext cx="7315200" cy="3287858"/>
          </a:xfrm>
          <a:custGeom>
            <a:avLst/>
            <a:gdLst/>
            <a:ahLst/>
            <a:cxnLst/>
            <a:rect l="l" t="t" r="r" b="b"/>
            <a:pathLst>
              <a:path w="7315200" h="3287858">
                <a:moveTo>
                  <a:pt x="0" y="0"/>
                </a:moveTo>
                <a:lnTo>
                  <a:pt x="7315200" y="0"/>
                </a:lnTo>
                <a:lnTo>
                  <a:pt x="7315200" y="3287858"/>
                </a:lnTo>
                <a:lnTo>
                  <a:pt x="0" y="328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0539" y="3228644"/>
            <a:ext cx="15326922" cy="3438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基甸到了，就聽見一人將夢告訴同伴說：「我做了一夢，夢見一個大麥餅滾入米甸營中，到了帳幕，將帳幕撞倒，帳幕就翻轉傾覆了。」那同伴說：「這不是別的，乃是以色列人約阿施的兒子基甸的刀；上帝已將米甸和全軍都交在他的手中。」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士師記7章13至14節</a:t>
            </a:r>
          </a:p>
        </p:txBody>
      </p:sp>
      <p:sp>
        <p:nvSpPr>
          <p:cNvPr id="7" name="Freeform 7"/>
          <p:cNvSpPr/>
          <p:nvPr/>
        </p:nvSpPr>
        <p:spPr>
          <a:xfrm>
            <a:off x="10972800" y="6999142"/>
            <a:ext cx="7315200" cy="3287858"/>
          </a:xfrm>
          <a:custGeom>
            <a:avLst/>
            <a:gdLst/>
            <a:ahLst/>
            <a:cxnLst/>
            <a:rect l="l" t="t" r="r" b="b"/>
            <a:pathLst>
              <a:path w="7315200" h="3287858">
                <a:moveTo>
                  <a:pt x="0" y="0"/>
                </a:moveTo>
                <a:lnTo>
                  <a:pt x="7315200" y="0"/>
                </a:lnTo>
                <a:lnTo>
                  <a:pt x="7315200" y="3287858"/>
                </a:lnTo>
                <a:lnTo>
                  <a:pt x="0" y="328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0" r="-102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0539" y="3228644"/>
            <a:ext cx="15326922" cy="4286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於是基甸將三百人分作三隊，把角和空瓶交在各人手裏（瓶內都藏著火把），吩咐他們說：「你們要看我行事：我到了營的旁邊怎樣行，你們也要怎樣行。我和一切跟隨我的人吹角的時候，你們也要在營的四圍吹角，喊叫說：『耶和華和基甸的刀！』」</a:t>
            </a:r>
          </a:p>
        </p:txBody>
      </p:sp>
      <p:sp>
        <p:nvSpPr>
          <p:cNvPr id="6" name="Freeform 6"/>
          <p:cNvSpPr/>
          <p:nvPr/>
        </p:nvSpPr>
        <p:spPr>
          <a:xfrm>
            <a:off x="15719846" y="6329033"/>
            <a:ext cx="2783101" cy="4114800"/>
          </a:xfrm>
          <a:custGeom>
            <a:avLst/>
            <a:gdLst/>
            <a:ahLst/>
            <a:cxnLst/>
            <a:rect l="l" t="t" r="r" b="b"/>
            <a:pathLst>
              <a:path w="2783101" h="4114800">
                <a:moveTo>
                  <a:pt x="0" y="0"/>
                </a:moveTo>
                <a:lnTo>
                  <a:pt x="2783101" y="0"/>
                </a:lnTo>
                <a:lnTo>
                  <a:pt x="27831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士師記7章15至18節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0539" y="3228644"/>
            <a:ext cx="15326922" cy="598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  <a:spcBef>
                <a:spcPct val="0"/>
              </a:spcBef>
            </a:pPr>
            <a:r>
              <a:rPr lang="en-US" sz="4499">
                <a:solidFill>
                  <a:srgbClr val="BFBEC3"/>
                </a:solidFill>
                <a:latin typeface="Futura"/>
                <a:ea typeface="Futura"/>
                <a:cs typeface="Futura"/>
                <a:sym typeface="Futura"/>
              </a:rPr>
              <a:t>基甸聽見這夢和夢的講解，就敬拜上帝，回到以色列營中，說：「起來吧！</a:t>
            </a:r>
            <a:r>
              <a:rPr lang="en-US" sz="4499" b="1">
                <a:solidFill>
                  <a:srgbClr val="004AAD"/>
                </a:solidFill>
                <a:latin typeface="Futura Bold"/>
                <a:ea typeface="Futura Bold"/>
                <a:cs typeface="Futura Bold"/>
                <a:sym typeface="Futura Bold"/>
              </a:rPr>
              <a:t>耶和華已將米甸的軍隊交在你們手中了</a:t>
            </a:r>
            <a:r>
              <a:rPr lang="en-US" sz="4499">
                <a:solidFill>
                  <a:srgbClr val="BFBEC3"/>
                </a:solidFill>
                <a:latin typeface="Futura"/>
                <a:ea typeface="Futura"/>
                <a:cs typeface="Futura"/>
                <a:sym typeface="Futura"/>
              </a:rPr>
              <a:t>。」於是基甸將三百人分作三隊，把角和空瓶交在各人手裏（瓶內都藏著火把），吩咐他們說：「你們要看我行事：我到了營的旁邊怎樣行，你們也要怎樣行。我和一切跟隨我的人吹角的時候，你們也要在營的四圍吹角，喊叫說：『耶和華和基甸的刀！』」</a:t>
            </a:r>
          </a:p>
        </p:txBody>
      </p:sp>
      <p:sp>
        <p:nvSpPr>
          <p:cNvPr id="6" name="Freeform 6"/>
          <p:cNvSpPr/>
          <p:nvPr/>
        </p:nvSpPr>
        <p:spPr>
          <a:xfrm>
            <a:off x="15719846" y="6329033"/>
            <a:ext cx="2783101" cy="4114800"/>
          </a:xfrm>
          <a:custGeom>
            <a:avLst/>
            <a:gdLst/>
            <a:ahLst/>
            <a:cxnLst/>
            <a:rect l="l" t="t" r="r" b="b"/>
            <a:pathLst>
              <a:path w="2783101" h="4114800">
                <a:moveTo>
                  <a:pt x="0" y="0"/>
                </a:moveTo>
                <a:lnTo>
                  <a:pt x="2783101" y="0"/>
                </a:lnTo>
                <a:lnTo>
                  <a:pt x="27831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士師記7章15至18節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0539" y="3228644"/>
            <a:ext cx="15326922" cy="598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基甸和跟隨他的一百人，在三更之初才換更的時候，來到營旁，就吹角，打破手中的瓶。三隊的人就都吹角，打破瓶子，左手拿著火把，右手拿著角，喊叫說：「耶和華和基甸的刀！」他們在營的四圍各站各的地方；全營的人都亂竄。三百人吶喊，使他們逃跑。三百人就吹角，耶和華使全營的人用刀互相擊殺，逃到西利拉的伯•哈示他，直逃到靠近他巴的亞伯•米何拉。</a:t>
            </a:r>
          </a:p>
        </p:txBody>
      </p:sp>
      <p:sp>
        <p:nvSpPr>
          <p:cNvPr id="6" name="Freeform 6"/>
          <p:cNvSpPr/>
          <p:nvPr/>
        </p:nvSpPr>
        <p:spPr>
          <a:xfrm>
            <a:off x="15719846" y="6329033"/>
            <a:ext cx="2783101" cy="4114800"/>
          </a:xfrm>
          <a:custGeom>
            <a:avLst/>
            <a:gdLst/>
            <a:ahLst/>
            <a:cxnLst/>
            <a:rect l="l" t="t" r="r" b="b"/>
            <a:pathLst>
              <a:path w="2783101" h="4114800">
                <a:moveTo>
                  <a:pt x="0" y="0"/>
                </a:moveTo>
                <a:lnTo>
                  <a:pt x="2783101" y="0"/>
                </a:lnTo>
                <a:lnTo>
                  <a:pt x="27831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士師記7章19至22節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0539" y="3228644"/>
            <a:ext cx="15326922" cy="598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基甸和跟隨他的一百人，在三更之初才換更的時候，來到營旁，就吹角，打破手中的瓶。三隊的人就都吹角，打破瓶子，左手拿著火把，右手拿著角，喊叫說：「耶和華和基甸的刀！」他們在營的四圍各站各的地方；全營的人都亂竄。三百人吶喊，使他們逃跑。三百人就吹角，</a:t>
            </a:r>
            <a:r>
              <a:rPr lang="en-US" sz="4499" b="1">
                <a:solidFill>
                  <a:srgbClr val="004AAD"/>
                </a:solidFill>
                <a:latin typeface="Futura Bold"/>
                <a:ea typeface="Futura Bold"/>
                <a:cs typeface="Futura Bold"/>
                <a:sym typeface="Futura Bold"/>
              </a:rPr>
              <a:t>耶和華使全營的人用刀互相擊殺</a:t>
            </a:r>
            <a:r>
              <a:rPr lang="en-US" sz="44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，逃到西利拉的伯•哈示他，直逃到靠近他巴的亞伯•米何拉。</a:t>
            </a:r>
          </a:p>
        </p:txBody>
      </p:sp>
      <p:sp>
        <p:nvSpPr>
          <p:cNvPr id="6" name="Freeform 6"/>
          <p:cNvSpPr/>
          <p:nvPr/>
        </p:nvSpPr>
        <p:spPr>
          <a:xfrm>
            <a:off x="15719846" y="6329033"/>
            <a:ext cx="2783101" cy="4114800"/>
          </a:xfrm>
          <a:custGeom>
            <a:avLst/>
            <a:gdLst/>
            <a:ahLst/>
            <a:cxnLst/>
            <a:rect l="l" t="t" r="r" b="b"/>
            <a:pathLst>
              <a:path w="2783101" h="4114800">
                <a:moveTo>
                  <a:pt x="0" y="0"/>
                </a:moveTo>
                <a:lnTo>
                  <a:pt x="2783101" y="0"/>
                </a:lnTo>
                <a:lnTo>
                  <a:pt x="27831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士師記7章19至22節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2387" y="6172200"/>
            <a:ext cx="2770462" cy="4114800"/>
          </a:xfrm>
          <a:custGeom>
            <a:avLst/>
            <a:gdLst/>
            <a:ahLst/>
            <a:cxnLst/>
            <a:rect l="l" t="t" r="r" b="b"/>
            <a:pathLst>
              <a:path w="2770462" h="4114800">
                <a:moveTo>
                  <a:pt x="0" y="0"/>
                </a:moveTo>
                <a:lnTo>
                  <a:pt x="2770462" y="0"/>
                </a:lnTo>
                <a:lnTo>
                  <a:pt x="2770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51149" y="2057400"/>
            <a:ext cx="5503545" cy="8229600"/>
          </a:xfrm>
          <a:custGeom>
            <a:avLst/>
            <a:gdLst/>
            <a:ahLst/>
            <a:cxnLst/>
            <a:rect l="l" t="t" r="r" b="b"/>
            <a:pathLst>
              <a:path w="5503545" h="8229600">
                <a:moveTo>
                  <a:pt x="0" y="0"/>
                </a:moveTo>
                <a:lnTo>
                  <a:pt x="5503545" y="0"/>
                </a:lnTo>
                <a:lnTo>
                  <a:pt x="55035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0539" y="3228644"/>
            <a:ext cx="15326922" cy="4286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  <a:spcBef>
                <a:spcPct val="0"/>
              </a:spcBef>
            </a:pP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於是基甸將三百人分作三隊，把角和空瓶交在各人手裏（瓶內都藏著火把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），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吩咐他們說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：「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你們要看我行事：我到了營的旁邊怎樣行，你們也要怎樣</a:t>
            </a:r>
            <a:r>
              <a:rPr lang="en-US" sz="4499" b="1" dirty="0" err="1">
                <a:solidFill>
                  <a:srgbClr val="004AAD"/>
                </a:solidFill>
                <a:latin typeface="Futura Bold"/>
                <a:ea typeface="Futura Bold"/>
                <a:cs typeface="Futura Bold"/>
                <a:sym typeface="Futura Bold"/>
              </a:rPr>
              <a:t>行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。我和一切跟隨我的人</a:t>
            </a:r>
            <a:r>
              <a:rPr lang="en-US" sz="4499" b="1" dirty="0" err="1">
                <a:solidFill>
                  <a:srgbClr val="004AAD"/>
                </a:solidFill>
                <a:latin typeface="Futura Bold"/>
                <a:ea typeface="Futura Bold"/>
                <a:cs typeface="Futura Bold"/>
                <a:sym typeface="Futura Bold"/>
              </a:rPr>
              <a:t>吹角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的時候，你們也要在營的四圍吹角，</a:t>
            </a:r>
            <a:r>
              <a:rPr lang="en-US" sz="4499" b="1" dirty="0" err="1">
                <a:solidFill>
                  <a:srgbClr val="004AAD"/>
                </a:solidFill>
                <a:latin typeface="Futura Bold"/>
                <a:ea typeface="Futura Bold"/>
                <a:cs typeface="Futura Bold"/>
                <a:sym typeface="Futura Bold"/>
              </a:rPr>
              <a:t>喊叫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說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：『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耶和華和基甸的刀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！』」</a:t>
            </a:r>
          </a:p>
        </p:txBody>
      </p:sp>
      <p:sp>
        <p:nvSpPr>
          <p:cNvPr id="6" name="Freeform 6"/>
          <p:cNvSpPr/>
          <p:nvPr/>
        </p:nvSpPr>
        <p:spPr>
          <a:xfrm>
            <a:off x="15719846" y="6329033"/>
            <a:ext cx="2783101" cy="4114800"/>
          </a:xfrm>
          <a:custGeom>
            <a:avLst/>
            <a:gdLst/>
            <a:ahLst/>
            <a:cxnLst/>
            <a:rect l="l" t="t" r="r" b="b"/>
            <a:pathLst>
              <a:path w="2783101" h="4114800">
                <a:moveTo>
                  <a:pt x="0" y="0"/>
                </a:moveTo>
                <a:lnTo>
                  <a:pt x="2783101" y="0"/>
                </a:lnTo>
                <a:lnTo>
                  <a:pt x="27831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士師記7章16至18節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0539" y="3228644"/>
            <a:ext cx="15326922" cy="598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基甸和跟隨他的一百人，</a:t>
            </a:r>
            <a:r>
              <a:rPr lang="en-US" sz="4499" b="1">
                <a:solidFill>
                  <a:srgbClr val="004AAD"/>
                </a:solidFill>
                <a:latin typeface="Futura Bold"/>
                <a:ea typeface="Futura Bold"/>
                <a:cs typeface="Futura Bold"/>
                <a:sym typeface="Futura Bold"/>
              </a:rPr>
              <a:t>在三更之初才換更的時候，來到營旁，就吹角，打破手中的瓶</a:t>
            </a:r>
            <a:r>
              <a:rPr lang="en-US" sz="44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。三隊的人就都吹角，打破瓶子，左手拿著火把，右手拿著角，喊叫說：「耶和華和基甸的刀！」他們在營的四圍各站各的地方；全營的人都亂竄。三百人吶喊，使他們逃跑。三百人就吹角，耶和華使全營的人用刀互相擊殺，逃到西利拉的伯•哈示他，直逃到靠近他巴的亞伯•米何拉。</a:t>
            </a:r>
          </a:p>
        </p:txBody>
      </p:sp>
      <p:sp>
        <p:nvSpPr>
          <p:cNvPr id="6" name="Freeform 6"/>
          <p:cNvSpPr/>
          <p:nvPr/>
        </p:nvSpPr>
        <p:spPr>
          <a:xfrm>
            <a:off x="15719846" y="6329033"/>
            <a:ext cx="2783101" cy="4114800"/>
          </a:xfrm>
          <a:custGeom>
            <a:avLst/>
            <a:gdLst/>
            <a:ahLst/>
            <a:cxnLst/>
            <a:rect l="l" t="t" r="r" b="b"/>
            <a:pathLst>
              <a:path w="2783101" h="4114800">
                <a:moveTo>
                  <a:pt x="0" y="0"/>
                </a:moveTo>
                <a:lnTo>
                  <a:pt x="2783101" y="0"/>
                </a:lnTo>
                <a:lnTo>
                  <a:pt x="27831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士師記7章19至22節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0539" y="3228644"/>
            <a:ext cx="15326922" cy="598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基甸和跟隨他的一百人，在三更之初才換更的時候，來到營旁，就吹角，打破手中的瓶。三隊的人就都吹角，打破瓶子，左手拿著火把，右手拿著角，喊叫說：「耶和華和基甸的刀！」</a:t>
            </a:r>
            <a:r>
              <a:rPr lang="en-US" sz="4499" b="1">
                <a:solidFill>
                  <a:srgbClr val="004AAD"/>
                </a:solidFill>
                <a:latin typeface="Futura Bold"/>
                <a:ea typeface="Futura Bold"/>
                <a:cs typeface="Futura Bold"/>
                <a:sym typeface="Futura Bold"/>
              </a:rPr>
              <a:t>他們在營的四圍各站各的地方</a:t>
            </a:r>
            <a:r>
              <a:rPr lang="en-US" sz="44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；全營的人都亂竄。三百人吶喊，使他們逃跑。三百人就吹角，耶和華使全營的人用刀互相擊殺，逃到西利拉的伯•哈示他，直逃到靠近他巴的亞伯•米何拉。</a:t>
            </a:r>
          </a:p>
        </p:txBody>
      </p:sp>
      <p:sp>
        <p:nvSpPr>
          <p:cNvPr id="6" name="Freeform 6"/>
          <p:cNvSpPr/>
          <p:nvPr/>
        </p:nvSpPr>
        <p:spPr>
          <a:xfrm>
            <a:off x="15719846" y="6329033"/>
            <a:ext cx="2783101" cy="4114800"/>
          </a:xfrm>
          <a:custGeom>
            <a:avLst/>
            <a:gdLst/>
            <a:ahLst/>
            <a:cxnLst/>
            <a:rect l="l" t="t" r="r" b="b"/>
            <a:pathLst>
              <a:path w="2783101" h="4114800">
                <a:moveTo>
                  <a:pt x="0" y="0"/>
                </a:moveTo>
                <a:lnTo>
                  <a:pt x="2783101" y="0"/>
                </a:lnTo>
                <a:lnTo>
                  <a:pt x="27831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士師記7章19至22節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0539" y="3161969"/>
            <a:ext cx="15326922" cy="232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以色列人就從拿弗他利、亞設，和瑪拿西全地聚集來追趕米甸人。</a:t>
            </a:r>
          </a:p>
        </p:txBody>
      </p:sp>
      <p:sp>
        <p:nvSpPr>
          <p:cNvPr id="6" name="Freeform 6"/>
          <p:cNvSpPr/>
          <p:nvPr/>
        </p:nvSpPr>
        <p:spPr>
          <a:xfrm>
            <a:off x="15719846" y="6329033"/>
            <a:ext cx="2783101" cy="4114800"/>
          </a:xfrm>
          <a:custGeom>
            <a:avLst/>
            <a:gdLst/>
            <a:ahLst/>
            <a:cxnLst/>
            <a:rect l="l" t="t" r="r" b="b"/>
            <a:pathLst>
              <a:path w="2783101" h="4114800">
                <a:moveTo>
                  <a:pt x="0" y="0"/>
                </a:moveTo>
                <a:lnTo>
                  <a:pt x="2783101" y="0"/>
                </a:lnTo>
                <a:lnTo>
                  <a:pt x="27831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士師記7章23節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3301" y="9258300"/>
            <a:ext cx="19072041" cy="1444939"/>
            <a:chOff x="0" y="0"/>
            <a:chExt cx="9666627" cy="7323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66627" cy="732365"/>
            </a:xfrm>
            <a:custGeom>
              <a:avLst/>
              <a:gdLst/>
              <a:ahLst/>
              <a:cxnLst/>
              <a:rect l="l" t="t" r="r" b="b"/>
              <a:pathLst>
                <a:path w="9666627" h="732365">
                  <a:moveTo>
                    <a:pt x="4871" y="0"/>
                  </a:moveTo>
                  <a:lnTo>
                    <a:pt x="9661756" y="0"/>
                  </a:lnTo>
                  <a:cubicBezTo>
                    <a:pt x="9663047" y="0"/>
                    <a:pt x="9664287" y="513"/>
                    <a:pt x="9665200" y="1427"/>
                  </a:cubicBezTo>
                  <a:cubicBezTo>
                    <a:pt x="9666114" y="2340"/>
                    <a:pt x="9666627" y="3579"/>
                    <a:pt x="9666627" y="4871"/>
                  </a:cubicBezTo>
                  <a:lnTo>
                    <a:pt x="9666627" y="727493"/>
                  </a:lnTo>
                  <a:cubicBezTo>
                    <a:pt x="9666627" y="728785"/>
                    <a:pt x="9666114" y="730024"/>
                    <a:pt x="9665200" y="730938"/>
                  </a:cubicBezTo>
                  <a:cubicBezTo>
                    <a:pt x="9664287" y="731851"/>
                    <a:pt x="9663047" y="732365"/>
                    <a:pt x="9661756" y="732365"/>
                  </a:cubicBezTo>
                  <a:lnTo>
                    <a:pt x="4871" y="732365"/>
                  </a:lnTo>
                  <a:cubicBezTo>
                    <a:pt x="3579" y="732365"/>
                    <a:pt x="2340" y="731851"/>
                    <a:pt x="1427" y="730938"/>
                  </a:cubicBezTo>
                  <a:cubicBezTo>
                    <a:pt x="513" y="730024"/>
                    <a:pt x="0" y="728785"/>
                    <a:pt x="0" y="727493"/>
                  </a:cubicBezTo>
                  <a:lnTo>
                    <a:pt x="0" y="4871"/>
                  </a:lnTo>
                  <a:cubicBezTo>
                    <a:pt x="0" y="3579"/>
                    <a:pt x="513" y="2340"/>
                    <a:pt x="1427" y="1427"/>
                  </a:cubicBezTo>
                  <a:cubicBezTo>
                    <a:pt x="2340" y="513"/>
                    <a:pt x="3579" y="0"/>
                    <a:pt x="48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80975"/>
              <a:ext cx="9666627" cy="913340"/>
            </a:xfrm>
            <a:prstGeom prst="rect">
              <a:avLst/>
            </a:prstGeom>
          </p:spPr>
          <p:txBody>
            <a:bodyPr lIns="114300" tIns="114300" rIns="114300" bIns="114300" rtlCol="0" anchor="t"/>
            <a:lstStyle/>
            <a:p>
              <a:pPr algn="l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29283" y="5143500"/>
            <a:ext cx="8577611" cy="1863296"/>
            <a:chOff x="0" y="0"/>
            <a:chExt cx="2458767" cy="5341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58767" cy="534113"/>
            </a:xfrm>
            <a:custGeom>
              <a:avLst/>
              <a:gdLst/>
              <a:ahLst/>
              <a:cxnLst/>
              <a:rect l="l" t="t" r="r" b="b"/>
              <a:pathLst>
                <a:path w="2458767" h="534113">
                  <a:moveTo>
                    <a:pt x="23467" y="0"/>
                  </a:moveTo>
                  <a:lnTo>
                    <a:pt x="2435300" y="0"/>
                  </a:lnTo>
                  <a:cubicBezTo>
                    <a:pt x="2441524" y="0"/>
                    <a:pt x="2447493" y="2472"/>
                    <a:pt x="2451894" y="6873"/>
                  </a:cubicBezTo>
                  <a:cubicBezTo>
                    <a:pt x="2456294" y="11274"/>
                    <a:pt x="2458767" y="17243"/>
                    <a:pt x="2458767" y="23467"/>
                  </a:cubicBezTo>
                  <a:lnTo>
                    <a:pt x="2458767" y="510646"/>
                  </a:lnTo>
                  <a:cubicBezTo>
                    <a:pt x="2458767" y="516870"/>
                    <a:pt x="2456294" y="522838"/>
                    <a:pt x="2451894" y="527239"/>
                  </a:cubicBezTo>
                  <a:cubicBezTo>
                    <a:pt x="2447493" y="531640"/>
                    <a:pt x="2441524" y="534113"/>
                    <a:pt x="2435300" y="534113"/>
                  </a:cubicBezTo>
                  <a:lnTo>
                    <a:pt x="23467" y="534113"/>
                  </a:lnTo>
                  <a:cubicBezTo>
                    <a:pt x="17243" y="534113"/>
                    <a:pt x="11274" y="531640"/>
                    <a:pt x="6873" y="527239"/>
                  </a:cubicBezTo>
                  <a:cubicBezTo>
                    <a:pt x="2472" y="522838"/>
                    <a:pt x="0" y="516870"/>
                    <a:pt x="0" y="510646"/>
                  </a:cubicBezTo>
                  <a:lnTo>
                    <a:pt x="0" y="23467"/>
                  </a:lnTo>
                  <a:cubicBezTo>
                    <a:pt x="0" y="17243"/>
                    <a:pt x="2472" y="11274"/>
                    <a:pt x="6873" y="6873"/>
                  </a:cubicBezTo>
                  <a:cubicBezTo>
                    <a:pt x="11274" y="2472"/>
                    <a:pt x="17243" y="0"/>
                    <a:pt x="2346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58767" cy="572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307974">
            <a:off x="-150154" y="5762420"/>
            <a:ext cx="3460173" cy="5143500"/>
          </a:xfrm>
          <a:custGeom>
            <a:avLst/>
            <a:gdLst/>
            <a:ahLst/>
            <a:cxnLst/>
            <a:rect l="l" t="t" r="r" b="b"/>
            <a:pathLst>
              <a:path w="3460173" h="5143500">
                <a:moveTo>
                  <a:pt x="0" y="0"/>
                </a:moveTo>
                <a:lnTo>
                  <a:pt x="3460173" y="0"/>
                </a:lnTo>
                <a:lnTo>
                  <a:pt x="346017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972800" y="6999142"/>
            <a:ext cx="7315200" cy="3287858"/>
          </a:xfrm>
          <a:custGeom>
            <a:avLst/>
            <a:gdLst/>
            <a:ahLst/>
            <a:cxnLst/>
            <a:rect l="l" t="t" r="r" b="b"/>
            <a:pathLst>
              <a:path w="7315200" h="3287858">
                <a:moveTo>
                  <a:pt x="0" y="0"/>
                </a:moveTo>
                <a:lnTo>
                  <a:pt x="7315200" y="0"/>
                </a:lnTo>
                <a:lnTo>
                  <a:pt x="7315200" y="3287858"/>
                </a:lnTo>
                <a:lnTo>
                  <a:pt x="0" y="3287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47419" y="1789530"/>
            <a:ext cx="16230600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99"/>
              </a:lnSpc>
            </a:pPr>
            <a:r>
              <a:rPr lang="en-US" sz="19999" b="1" dirty="0" err="1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別怕人才流失</a:t>
            </a:r>
            <a:endParaRPr lang="en-US" sz="19999" b="1" dirty="0">
              <a:solidFill>
                <a:srgbClr val="FFFFFF"/>
              </a:solidFill>
              <a:latin typeface="Lemonade Display"/>
              <a:ea typeface="Lemonade Display"/>
              <a:cs typeface="Lemonade Display"/>
              <a:sym typeface="Lemonade Displa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55312" y="5379823"/>
            <a:ext cx="7125552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士師記7章19至25節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192" b="-7485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46033" y="3354119"/>
            <a:ext cx="15232815" cy="423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耶和華對基甸說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：「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跟隨你的人過多，我不能將米甸人交在他們手中，免得以色列人向我誇大，說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：『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是我們自己的手救了我們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。』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現在你要向這些人宣告說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：『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凡懼怕膽怯的，可以離開基列山回去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。』」</a:t>
            </a:r>
          </a:p>
          <a:p>
            <a:pPr algn="l">
              <a:lnSpc>
                <a:spcPts val="6019"/>
              </a:lnSpc>
              <a:spcBef>
                <a:spcPct val="0"/>
              </a:spcBef>
            </a:pPr>
            <a:endParaRPr lang="en-US" sz="4499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21888"/>
            <a:ext cx="14691146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 dirty="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士師記7章2至3節上</a:t>
            </a:r>
          </a:p>
        </p:txBody>
      </p:sp>
      <p:sp>
        <p:nvSpPr>
          <p:cNvPr id="7" name="Freeform 7"/>
          <p:cNvSpPr/>
          <p:nvPr/>
        </p:nvSpPr>
        <p:spPr>
          <a:xfrm>
            <a:off x="10972800" y="6999142"/>
            <a:ext cx="7315200" cy="3287858"/>
          </a:xfrm>
          <a:custGeom>
            <a:avLst/>
            <a:gdLst/>
            <a:ahLst/>
            <a:cxnLst/>
            <a:rect l="l" t="t" r="r" b="b"/>
            <a:pathLst>
              <a:path w="7315200" h="3287858">
                <a:moveTo>
                  <a:pt x="0" y="0"/>
                </a:moveTo>
                <a:lnTo>
                  <a:pt x="7315200" y="0"/>
                </a:lnTo>
                <a:lnTo>
                  <a:pt x="7315200" y="3287858"/>
                </a:lnTo>
                <a:lnTo>
                  <a:pt x="0" y="328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46033" y="3354119"/>
            <a:ext cx="15326922" cy="423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耶和華對基甸說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：「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跟隨你的人過多，</a:t>
            </a:r>
            <a:r>
              <a:rPr lang="en-US" sz="4499" b="1" dirty="0" err="1">
                <a:solidFill>
                  <a:srgbClr val="004AAD"/>
                </a:solidFill>
                <a:latin typeface="Futura Bold"/>
                <a:ea typeface="Futura Bold"/>
                <a:cs typeface="Futura Bold"/>
                <a:sym typeface="Futura Bold"/>
              </a:rPr>
              <a:t>我不能將米甸人交在他們手中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，免得以色列人向我誇大，說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：『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是我們自己的手救了我們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。』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現在你要向這些人宣告說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：『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凡懼怕膽怯的，可以離開基列山回去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。』」</a:t>
            </a:r>
          </a:p>
          <a:p>
            <a:pPr algn="l">
              <a:lnSpc>
                <a:spcPts val="6019"/>
              </a:lnSpc>
              <a:spcBef>
                <a:spcPct val="0"/>
              </a:spcBef>
            </a:pPr>
            <a:endParaRPr lang="en-US" sz="4499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士師記7章2至3節上</a:t>
            </a:r>
          </a:p>
        </p:txBody>
      </p:sp>
      <p:sp>
        <p:nvSpPr>
          <p:cNvPr id="7" name="Freeform 7"/>
          <p:cNvSpPr/>
          <p:nvPr/>
        </p:nvSpPr>
        <p:spPr>
          <a:xfrm>
            <a:off x="10972800" y="6999142"/>
            <a:ext cx="7315200" cy="3287858"/>
          </a:xfrm>
          <a:custGeom>
            <a:avLst/>
            <a:gdLst/>
            <a:ahLst/>
            <a:cxnLst/>
            <a:rect l="l" t="t" r="r" b="b"/>
            <a:pathLst>
              <a:path w="7315200" h="3287858">
                <a:moveTo>
                  <a:pt x="0" y="0"/>
                </a:moveTo>
                <a:lnTo>
                  <a:pt x="7315200" y="0"/>
                </a:lnTo>
                <a:lnTo>
                  <a:pt x="7315200" y="3287858"/>
                </a:lnTo>
                <a:lnTo>
                  <a:pt x="0" y="328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46033" y="3354119"/>
            <a:ext cx="15295553" cy="423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耶和華對基甸說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：「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跟隨你的人過多，</a:t>
            </a:r>
            <a:r>
              <a:rPr lang="en-US" sz="4499" b="1" dirty="0" err="1">
                <a:solidFill>
                  <a:srgbClr val="004AAD"/>
                </a:solidFill>
                <a:latin typeface="Futura Bold"/>
                <a:ea typeface="Futura Bold"/>
                <a:cs typeface="Futura Bold"/>
                <a:sym typeface="Futura Bold"/>
              </a:rPr>
              <a:t>我不能將米甸人交在他們手中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，免得以色列人向我誇大，說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：『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是我們自己的手救了我們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。』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現在你要向這些人宣告說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：『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凡懼怕膽怯的，可以離開基列山回去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。』」</a:t>
            </a:r>
          </a:p>
          <a:p>
            <a:pPr algn="l">
              <a:lnSpc>
                <a:spcPts val="6019"/>
              </a:lnSpc>
              <a:spcBef>
                <a:spcPct val="0"/>
              </a:spcBef>
            </a:pPr>
            <a:endParaRPr lang="en-US" sz="4499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972800" y="6999142"/>
            <a:ext cx="7315200" cy="3287858"/>
          </a:xfrm>
          <a:custGeom>
            <a:avLst/>
            <a:gdLst/>
            <a:ahLst/>
            <a:cxnLst/>
            <a:rect l="l" t="t" r="r" b="b"/>
            <a:pathLst>
              <a:path w="7315200" h="3287858">
                <a:moveTo>
                  <a:pt x="0" y="0"/>
                </a:moveTo>
                <a:lnTo>
                  <a:pt x="7315200" y="0"/>
                </a:lnTo>
                <a:lnTo>
                  <a:pt x="7315200" y="3287858"/>
                </a:lnTo>
                <a:lnTo>
                  <a:pt x="0" y="328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6800066"/>
            <a:ext cx="16230600" cy="3086100"/>
            <a:chOff x="0" y="0"/>
            <a:chExt cx="4274726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812800"/>
            </a:xfrm>
            <a:custGeom>
              <a:avLst/>
              <a:gdLst/>
              <a:ahLst/>
              <a:cxnLst/>
              <a:rect l="l" t="t" r="r" b="b"/>
              <a:pathLst>
                <a:path w="4274726" h="812800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788473"/>
                  </a:lnTo>
                  <a:cubicBezTo>
                    <a:pt x="4274726" y="801909"/>
                    <a:pt x="4263834" y="812800"/>
                    <a:pt x="4250399" y="812800"/>
                  </a:cubicBezTo>
                  <a:lnTo>
                    <a:pt x="24327" y="812800"/>
                  </a:lnTo>
                  <a:cubicBezTo>
                    <a:pt x="10891" y="812800"/>
                    <a:pt x="0" y="801909"/>
                    <a:pt x="0" y="78847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BD5C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4274726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5599"/>
                </a:lnSpc>
              </a:pPr>
              <a:r>
                <a:rPr lang="en-US" sz="4400" dirty="0" err="1">
                  <a:solidFill>
                    <a:srgbClr val="000000"/>
                  </a:solidFill>
                  <a:latin typeface="Futura" panose="020B0604020202020204" charset="0"/>
                  <a:ea typeface="Canva Sans"/>
                  <a:cs typeface="Canva Sans"/>
                  <a:sym typeface="Canva Sans"/>
                </a:rPr>
                <a:t>耶和華對基甸說</a:t>
              </a:r>
              <a:r>
                <a:rPr lang="en-US" sz="4400" dirty="0">
                  <a:solidFill>
                    <a:srgbClr val="000000"/>
                  </a:solidFill>
                  <a:latin typeface="Futura" panose="020B0604020202020204" charset="0"/>
                  <a:ea typeface="Canva Sans"/>
                  <a:cs typeface="Canva Sans"/>
                  <a:sym typeface="Canva Sans"/>
                </a:rPr>
                <a:t>：「</a:t>
              </a:r>
              <a:r>
                <a:rPr lang="en-US" sz="4400" dirty="0" err="1">
                  <a:solidFill>
                    <a:srgbClr val="000000"/>
                  </a:solidFill>
                  <a:latin typeface="Futura" panose="020B0604020202020204" charset="0"/>
                  <a:ea typeface="Canva Sans"/>
                  <a:cs typeface="Canva Sans"/>
                  <a:sym typeface="Canva Sans"/>
                </a:rPr>
                <a:t>你的軍兵太多了，</a:t>
              </a:r>
              <a:r>
                <a:rPr lang="en-US" sz="4400" b="1" dirty="0" err="1">
                  <a:solidFill>
                    <a:srgbClr val="004AAD"/>
                  </a:solidFill>
                  <a:latin typeface="Futura" panose="020B0604020202020204" charset="0"/>
                  <a:ea typeface="Canva Sans Bold"/>
                  <a:cs typeface="Canva Sans Bold"/>
                  <a:sym typeface="Canva Sans Bold"/>
                </a:rPr>
                <a:t>我不會把米甸人交在他們手中的</a:t>
              </a:r>
              <a:r>
                <a:rPr lang="en-US" sz="4400" dirty="0" err="1">
                  <a:solidFill>
                    <a:srgbClr val="000000"/>
                  </a:solidFill>
                  <a:latin typeface="Futura" panose="020B0604020202020204" charset="0"/>
                  <a:ea typeface="Canva Sans"/>
                  <a:cs typeface="Canva Sans"/>
                  <a:sym typeface="Canva Sans"/>
                </a:rPr>
                <a:t>，免得以色列誇自己比我強，說</a:t>
              </a:r>
              <a:r>
                <a:rPr lang="en-US" sz="4400" dirty="0">
                  <a:solidFill>
                    <a:srgbClr val="000000"/>
                  </a:solidFill>
                  <a:latin typeface="Futura" panose="020B0604020202020204" charset="0"/>
                  <a:ea typeface="Canva Sans"/>
                  <a:cs typeface="Canva Sans"/>
                  <a:sym typeface="Canva Sans"/>
                </a:rPr>
                <a:t>：。『</a:t>
              </a:r>
              <a:r>
                <a:rPr lang="en-US" sz="4400" dirty="0" err="1">
                  <a:solidFill>
                    <a:srgbClr val="000000"/>
                  </a:solidFill>
                  <a:latin typeface="Futura" panose="020B0604020202020204" charset="0"/>
                  <a:ea typeface="Canva Sans"/>
                  <a:cs typeface="Canva Sans"/>
                  <a:sym typeface="Canva Sans"/>
                </a:rPr>
                <a:t>是我自己的手救了我</a:t>
              </a:r>
              <a:r>
                <a:rPr lang="en-US" sz="4400" dirty="0">
                  <a:solidFill>
                    <a:srgbClr val="000000"/>
                  </a:solidFill>
                  <a:latin typeface="Futura" panose="020B0604020202020204" charset="0"/>
                  <a:ea typeface="Canva Sans"/>
                  <a:cs typeface="Canva Sans"/>
                  <a:sym typeface="Canva Sans"/>
                </a:rPr>
                <a:t>。』」(</a:t>
              </a:r>
              <a:r>
                <a:rPr lang="en-US" sz="4400" dirty="0" err="1">
                  <a:solidFill>
                    <a:srgbClr val="000000"/>
                  </a:solidFill>
                  <a:latin typeface="Futura" panose="020B0604020202020204" charset="0"/>
                  <a:ea typeface="Canva Sans"/>
                  <a:cs typeface="Canva Sans"/>
                  <a:sym typeface="Canva Sans"/>
                </a:rPr>
                <a:t>環聖譯本</a:t>
              </a:r>
              <a:r>
                <a:rPr lang="en-US" sz="4400" dirty="0">
                  <a:solidFill>
                    <a:srgbClr val="000000"/>
                  </a:solidFill>
                  <a:latin typeface="Futura" panose="020B0604020202020204" charset="0"/>
                  <a:ea typeface="Canva Sans"/>
                  <a:cs typeface="Canva Sans"/>
                  <a:sym typeface="Canva Sans"/>
                </a:rPr>
                <a:t>)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士師記7章2至3節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46033" y="3354119"/>
            <a:ext cx="15232815" cy="423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4499">
                <a:solidFill>
                  <a:srgbClr val="BFBEC3"/>
                </a:solidFill>
                <a:latin typeface="Futura"/>
                <a:ea typeface="Futura"/>
                <a:cs typeface="Futura"/>
                <a:sym typeface="Futura"/>
              </a:rPr>
              <a:t>耶和華對基甸說：「跟隨你的人過多，我不能將米甸人交在他們手中，</a:t>
            </a:r>
            <a:r>
              <a:rPr lang="en-US" sz="4499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免得以色列人向我誇大，說：『是我們自己的手救了我們</a:t>
            </a:r>
            <a:r>
              <a:rPr lang="en-US" sz="44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。</a:t>
            </a:r>
            <a:r>
              <a:rPr lang="en-US" sz="4499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』</a:t>
            </a:r>
            <a:r>
              <a:rPr lang="en-US" sz="4499">
                <a:solidFill>
                  <a:srgbClr val="BFBEC3"/>
                </a:solidFill>
                <a:latin typeface="Futura"/>
                <a:ea typeface="Futura"/>
                <a:cs typeface="Futura"/>
                <a:sym typeface="Futura"/>
              </a:rPr>
              <a:t>現在你要向這些人宣告說：『凡懼怕膽怯的，可以離開基列山回去。』」</a:t>
            </a:r>
          </a:p>
          <a:p>
            <a:pPr algn="l">
              <a:lnSpc>
                <a:spcPts val="6019"/>
              </a:lnSpc>
              <a:spcBef>
                <a:spcPct val="0"/>
              </a:spcBef>
            </a:pPr>
            <a:endParaRPr lang="en-US" sz="4499">
              <a:solidFill>
                <a:srgbClr val="BFBEC3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972800" y="6999142"/>
            <a:ext cx="7315200" cy="3287858"/>
          </a:xfrm>
          <a:custGeom>
            <a:avLst/>
            <a:gdLst/>
            <a:ahLst/>
            <a:cxnLst/>
            <a:rect l="l" t="t" r="r" b="b"/>
            <a:pathLst>
              <a:path w="7315200" h="3287858">
                <a:moveTo>
                  <a:pt x="0" y="0"/>
                </a:moveTo>
                <a:lnTo>
                  <a:pt x="7315200" y="0"/>
                </a:lnTo>
                <a:lnTo>
                  <a:pt x="7315200" y="3287858"/>
                </a:lnTo>
                <a:lnTo>
                  <a:pt x="0" y="328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士師記7章2至3節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0539" y="3228644"/>
            <a:ext cx="15326922" cy="497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耶和華對基甸說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：「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跟隨你的人過多，我不能將米甸人交在他們手中，免得以色列人向我誇大，說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：『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是我們自己的手救了我們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。』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現在你要向這些人宣告說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：『</a:t>
            </a:r>
            <a:r>
              <a:rPr lang="en-US" sz="4499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凡懼怕膽怯的，可以離開基列山回去</a:t>
            </a:r>
            <a:r>
              <a:rPr lang="en-US" sz="44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。』」</a:t>
            </a:r>
            <a:r>
              <a:rPr lang="en-US" sz="4499" b="1" dirty="0" err="1">
                <a:solidFill>
                  <a:srgbClr val="004AAD"/>
                </a:solidFill>
                <a:latin typeface="Futura Bold"/>
                <a:ea typeface="Futura Bold"/>
                <a:cs typeface="Futura Bold"/>
                <a:sym typeface="Futura Bold"/>
              </a:rPr>
              <a:t>於是有二萬二千人回去，只剩下一萬</a:t>
            </a:r>
            <a:r>
              <a:rPr lang="en-US" sz="4499" b="1" dirty="0">
                <a:solidFill>
                  <a:srgbClr val="004AAD"/>
                </a:solidFill>
                <a:latin typeface="Futura Bold"/>
                <a:ea typeface="Futura Bold"/>
                <a:cs typeface="Futura Bold"/>
                <a:sym typeface="Futura Bold"/>
              </a:rPr>
              <a:t>。</a:t>
            </a:r>
          </a:p>
          <a:p>
            <a:pPr algn="l">
              <a:lnSpc>
                <a:spcPts val="6019"/>
              </a:lnSpc>
              <a:spcBef>
                <a:spcPct val="0"/>
              </a:spcBef>
            </a:pPr>
            <a:endParaRPr lang="en-US" sz="4499" b="1" dirty="0">
              <a:solidFill>
                <a:srgbClr val="004AAD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士師記7章2至3節</a:t>
            </a:r>
          </a:p>
        </p:txBody>
      </p:sp>
      <p:sp>
        <p:nvSpPr>
          <p:cNvPr id="7" name="Freeform 7"/>
          <p:cNvSpPr/>
          <p:nvPr/>
        </p:nvSpPr>
        <p:spPr>
          <a:xfrm>
            <a:off x="10972800" y="6999142"/>
            <a:ext cx="7315200" cy="3287858"/>
          </a:xfrm>
          <a:custGeom>
            <a:avLst/>
            <a:gdLst/>
            <a:ahLst/>
            <a:cxnLst/>
            <a:rect l="l" t="t" r="r" b="b"/>
            <a:pathLst>
              <a:path w="7315200" h="3287858">
                <a:moveTo>
                  <a:pt x="0" y="0"/>
                </a:moveTo>
                <a:lnTo>
                  <a:pt x="7315200" y="0"/>
                </a:lnTo>
                <a:lnTo>
                  <a:pt x="7315200" y="3287858"/>
                </a:lnTo>
                <a:lnTo>
                  <a:pt x="0" y="328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2870"/>
            <a:ext cx="16230600" cy="6145430"/>
            <a:chOff x="0" y="0"/>
            <a:chExt cx="4474049" cy="1694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049" cy="1694020"/>
            </a:xfrm>
            <a:custGeom>
              <a:avLst/>
              <a:gdLst/>
              <a:ahLst/>
              <a:cxnLst/>
              <a:rect l="l" t="t" r="r" b="b"/>
              <a:pathLst>
                <a:path w="4474049" h="1694020">
                  <a:moveTo>
                    <a:pt x="24327" y="0"/>
                  </a:moveTo>
                  <a:lnTo>
                    <a:pt x="4449722" y="0"/>
                  </a:lnTo>
                  <a:cubicBezTo>
                    <a:pt x="4463157" y="0"/>
                    <a:pt x="4474049" y="10891"/>
                    <a:pt x="4474049" y="24327"/>
                  </a:cubicBezTo>
                  <a:lnTo>
                    <a:pt x="4474049" y="1669693"/>
                  </a:lnTo>
                  <a:cubicBezTo>
                    <a:pt x="4474049" y="1683128"/>
                    <a:pt x="4463157" y="1694020"/>
                    <a:pt x="4449722" y="1694020"/>
                  </a:cubicBezTo>
                  <a:lnTo>
                    <a:pt x="24327" y="1694020"/>
                  </a:lnTo>
                  <a:cubicBezTo>
                    <a:pt x="10891" y="1694020"/>
                    <a:pt x="0" y="1683128"/>
                    <a:pt x="0" y="166969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4049" cy="173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0539" y="3228644"/>
            <a:ext cx="15326922" cy="3438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耶和華對基甸說：「人還是過多；你要帶他們下到水旁，我好在那裏為你試試他們。我指點誰說：『這人可以同你去』，他就可以同你去；我指點誰說：『這人不可同你去』，他就不可同你去。」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21888"/>
            <a:ext cx="14691146" cy="164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10000">
                <a:solidFill>
                  <a:srgbClr val="FFFFFF"/>
                </a:solidFill>
                <a:latin typeface="Lemonade Display"/>
                <a:ea typeface="Lemonade Display"/>
                <a:cs typeface="Lemonade Display"/>
                <a:sym typeface="Lemonade Display"/>
              </a:rPr>
              <a:t>士師記7章4節</a:t>
            </a:r>
          </a:p>
        </p:txBody>
      </p:sp>
      <p:sp>
        <p:nvSpPr>
          <p:cNvPr id="7" name="Freeform 7"/>
          <p:cNvSpPr/>
          <p:nvPr/>
        </p:nvSpPr>
        <p:spPr>
          <a:xfrm>
            <a:off x="10972800" y="6999142"/>
            <a:ext cx="7315200" cy="3287858"/>
          </a:xfrm>
          <a:custGeom>
            <a:avLst/>
            <a:gdLst/>
            <a:ahLst/>
            <a:cxnLst/>
            <a:rect l="l" t="t" r="r" b="b"/>
            <a:pathLst>
              <a:path w="7315200" h="3287858">
                <a:moveTo>
                  <a:pt x="0" y="0"/>
                </a:moveTo>
                <a:lnTo>
                  <a:pt x="7315200" y="0"/>
                </a:lnTo>
                <a:lnTo>
                  <a:pt x="7315200" y="3287858"/>
                </a:lnTo>
                <a:lnTo>
                  <a:pt x="0" y="328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672</Words>
  <Application>Microsoft Office PowerPoint</Application>
  <PresentationFormat>自訂</PresentationFormat>
  <Paragraphs>47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8" baseType="lpstr">
      <vt:lpstr>Arial</vt:lpstr>
      <vt:lpstr>新細明體</vt:lpstr>
      <vt:lpstr>Canva Sans</vt:lpstr>
      <vt:lpstr>Calibri</vt:lpstr>
      <vt:lpstr>Futura</vt:lpstr>
      <vt:lpstr>Futura Bold</vt:lpstr>
      <vt:lpstr>Lemonade Display</vt:lpstr>
      <vt:lpstr>Canva Sans Bold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別怕人才流失</dc:title>
  <cp:lastModifiedBy>Miranda</cp:lastModifiedBy>
  <cp:revision>3</cp:revision>
  <dcterms:created xsi:type="dcterms:W3CDTF">2006-08-16T00:00:00Z</dcterms:created>
  <dcterms:modified xsi:type="dcterms:W3CDTF">2024-09-24T02:42:21Z</dcterms:modified>
  <dc:identifier>DAGPMXmF_xg</dc:identifier>
</cp:coreProperties>
</file>