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79" r:id="rId4"/>
    <p:sldId id="257" r:id="rId5"/>
    <p:sldId id="278" r:id="rId6"/>
    <p:sldId id="274" r:id="rId7"/>
    <p:sldId id="272" r:id="rId8"/>
    <p:sldId id="277" r:id="rId9"/>
    <p:sldId id="275" r:id="rId10"/>
    <p:sldId id="276" r:id="rId11"/>
    <p:sldId id="273" r:id="rId12"/>
  </p:sldIdLst>
  <p:sldSz cx="18288000" cy="10287000"/>
  <p:notesSz cx="6858000" cy="9144000"/>
  <p:embeddedFontLst>
    <p:embeddedFont>
      <p:font typeface="新細明體" panose="02020500000000000000" pitchFamily="18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軟正黑體" panose="020B0604030504040204" pitchFamily="34" charset="-120"/>
      <p:regular r:id="rId19"/>
      <p:bold r:id="rId20"/>
    </p:embeddedFont>
    <p:embeddedFont>
      <p:font typeface="標楷體" panose="03000509000000000000" pitchFamily="65" charset="-120"/>
      <p:regular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Arvo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 autoAdjust="0"/>
    <p:restoredTop sz="94622" autoAdjust="0"/>
  </p:normalViewPr>
  <p:slideViewPr>
    <p:cSldViewPr>
      <p:cViewPr varScale="1">
        <p:scale>
          <a:sx n="57" d="100"/>
          <a:sy n="57" d="100"/>
        </p:scale>
        <p:origin x="-1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667CD-F578-4217-BDAD-A3E9C2C81DE1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3AC4-C9A1-4B9B-8E40-60EE295A58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28C02-891A-460F-B780-4A3F39C5C59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01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3146309"/>
            <a:ext cx="18288002" cy="6011761"/>
            <a:chOff x="-4726385" y="857961"/>
            <a:chExt cx="24384004" cy="8015681"/>
          </a:xfrm>
        </p:grpSpPr>
        <p:sp>
          <p:nvSpPr>
            <p:cNvPr id="3" name="TextBox 3"/>
            <p:cNvSpPr txBox="1"/>
            <p:nvPr/>
          </p:nvSpPr>
          <p:spPr>
            <a:xfrm>
              <a:off x="-4726385" y="857961"/>
              <a:ext cx="24384003" cy="4183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999"/>
                </a:lnSpc>
              </a:pPr>
              <a:r>
                <a:rPr lang="zh-HK" altLang="en-US" sz="9999" spc="799" dirty="0">
                  <a:solidFill>
                    <a:srgbClr val="AE8441"/>
                  </a:solidFill>
                  <a:ea typeface="Roboto"/>
                </a:rPr>
                <a:t>門訓棒，代代傳</a:t>
              </a:r>
              <a:endParaRPr lang="en-US" sz="9999" spc="799" dirty="0">
                <a:solidFill>
                  <a:srgbClr val="AE8441"/>
                </a:solidFill>
                <a:ea typeface="Roboto"/>
              </a:endParaRPr>
            </a:p>
            <a:p>
              <a:pPr algn="ctr">
                <a:lnSpc>
                  <a:spcPts val="11200"/>
                </a:lnSpc>
              </a:pPr>
              <a:r>
                <a:rPr lang="en-US" sz="7200" spc="799" dirty="0">
                  <a:solidFill>
                    <a:srgbClr val="AE8441"/>
                  </a:solidFill>
                  <a:latin typeface="Roboto"/>
                </a:rPr>
                <a:t>(</a:t>
              </a:r>
              <a:r>
                <a:rPr lang="zh-HK" altLang="en-US" sz="7200" spc="799" dirty="0">
                  <a:solidFill>
                    <a:srgbClr val="AE8441"/>
                  </a:solidFill>
                  <a:latin typeface="Roboto"/>
                </a:rPr>
                <a:t>提後二</a:t>
              </a:r>
              <a:r>
                <a:rPr lang="en-US" sz="7200" spc="640" dirty="0">
                  <a:solidFill>
                    <a:srgbClr val="AE8441"/>
                  </a:solidFill>
                  <a:ea typeface="Roboto"/>
                </a:rPr>
                <a:t>1-7)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726383" y="6528242"/>
              <a:ext cx="24384002" cy="2201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6999" spc="279" dirty="0">
                  <a:solidFill>
                    <a:srgbClr val="FFFFFF"/>
                  </a:solidFill>
                  <a:latin typeface="Arvo"/>
                </a:rPr>
                <a:t> </a:t>
              </a:r>
              <a:r>
                <a:rPr lang="en-US" sz="4400" spc="279" dirty="0" err="1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陳啟興牧師</a:t>
              </a:r>
              <a:endParaRPr lang="en-US" sz="4400" spc="279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6719"/>
                </a:lnSpc>
              </a:pPr>
              <a:endParaRPr lang="en-US" sz="4800" spc="279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726384" y="7759639"/>
              <a:ext cx="24384000" cy="11140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4400" spc="350" dirty="0">
                  <a:solidFill>
                    <a:srgbClr val="FFFFFF"/>
                  </a:solidFill>
                  <a:ea typeface="標楷體" panose="03000509000000000000" pitchFamily="65" charset="-120"/>
                </a:rPr>
                <a:t>2024年8月31</a:t>
              </a:r>
              <a:r>
                <a:rPr lang="zh-HK" altLang="en-US" sz="4400" spc="350" dirty="0">
                  <a:solidFill>
                    <a:srgbClr val="FFFFFF"/>
                  </a:solidFill>
                  <a:ea typeface="標楷體" panose="03000509000000000000" pitchFamily="65" charset="-120"/>
                </a:rPr>
                <a:t>日</a:t>
              </a:r>
              <a:r>
                <a:rPr lang="en-US" sz="4400" spc="350" dirty="0">
                  <a:solidFill>
                    <a:srgbClr val="FFFFFF"/>
                  </a:solidFill>
                  <a:ea typeface="標楷體" panose="03000509000000000000" pitchFamily="65" charset="-120"/>
                </a:rPr>
                <a:t>-9</a:t>
              </a:r>
              <a:r>
                <a:rPr lang="zh-HK" altLang="en-US" sz="4400" spc="350" dirty="0">
                  <a:solidFill>
                    <a:srgbClr val="FFFFFF"/>
                  </a:solidFill>
                  <a:ea typeface="標楷體" panose="03000509000000000000" pitchFamily="65" charset="-120"/>
                </a:rPr>
                <a:t>月</a:t>
              </a:r>
              <a:r>
                <a:rPr lang="en-US" altLang="zh-HK" sz="4400" spc="350" dirty="0">
                  <a:solidFill>
                    <a:srgbClr val="FFFFFF"/>
                  </a:solidFill>
                  <a:ea typeface="標楷體" panose="03000509000000000000" pitchFamily="65" charset="-120"/>
                </a:rPr>
                <a:t>1</a:t>
              </a:r>
              <a:r>
                <a:rPr lang="en-US" sz="4400" spc="350" dirty="0">
                  <a:solidFill>
                    <a:srgbClr val="FFFFFF"/>
                  </a:solidFill>
                  <a:ea typeface="標楷體" panose="03000509000000000000" pitchFamily="65" charset="-120"/>
                </a:rPr>
                <a:t>日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809875"/>
            <a:ext cx="133350" cy="4667250"/>
          </a:xfrm>
          <a:prstGeom prst="rect">
            <a:avLst/>
          </a:prstGeom>
          <a:solidFill>
            <a:srgbClr val="AE8441"/>
          </a:solidFill>
        </p:spPr>
        <p:txBody>
          <a:bodyPr/>
          <a:lstStyle/>
          <a:p>
            <a:endParaRPr lang="zh-HK" altLang="en-US"/>
          </a:p>
        </p:txBody>
      </p:sp>
      <p:sp>
        <p:nvSpPr>
          <p:cNvPr id="8" name="TextBox 8"/>
          <p:cNvSpPr txBox="1"/>
          <p:nvPr/>
        </p:nvSpPr>
        <p:spPr>
          <a:xfrm>
            <a:off x="0" y="677447"/>
            <a:ext cx="18288000" cy="1057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10"/>
              </a:lnSpc>
              <a:spcBef>
                <a:spcPct val="0"/>
              </a:spcBef>
            </a:pPr>
            <a:r>
              <a:rPr lang="zh-HK" altLang="en-US" sz="6600" spc="432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中國基督教</a:t>
            </a:r>
            <a:r>
              <a:rPr lang="en-US" sz="6600" spc="432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播道會</a:t>
            </a:r>
            <a:r>
              <a:rPr lang="zh-HK" altLang="en-US" sz="6600" spc="432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康泉</a:t>
            </a:r>
            <a:r>
              <a:rPr lang="en-US" sz="6600" spc="432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堂晚</a:t>
            </a:r>
            <a:r>
              <a:rPr lang="en-US" sz="6600" spc="432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en-US" sz="6600" spc="432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</a:t>
            </a:r>
            <a:r>
              <a:rPr lang="en-US" sz="6600" spc="432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堂崇拜</a:t>
            </a:r>
            <a:endParaRPr lang="en-US" sz="6600" spc="432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02493"/>
            <a:ext cx="15014299" cy="2616011"/>
            <a:chOff x="135157" y="22315"/>
            <a:chExt cx="20019066" cy="3488014"/>
          </a:xfrm>
        </p:grpSpPr>
        <p:sp>
          <p:nvSpPr>
            <p:cNvPr id="3" name="AutoShape 3"/>
            <p:cNvSpPr/>
            <p:nvPr/>
          </p:nvSpPr>
          <p:spPr>
            <a:xfrm>
              <a:off x="135157" y="22315"/>
              <a:ext cx="20019066" cy="3488014"/>
            </a:xfrm>
            <a:prstGeom prst="rect">
              <a:avLst/>
            </a:prstGeom>
            <a:solidFill>
              <a:srgbClr val="113C61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723157" y="1063651"/>
              <a:ext cx="10769600" cy="1405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226"/>
                </a:lnSpc>
              </a:pPr>
              <a:r>
                <a:rPr lang="zh-HK" altLang="en-US" sz="8000" spc="137" dirty="0">
                  <a:solidFill>
                    <a:srgbClr val="FFFFFF"/>
                  </a:solidFill>
                  <a:ea typeface="Arvo"/>
                </a:rPr>
                <a:t>要思想 </a:t>
              </a:r>
              <a:r>
                <a:rPr lang="en-US" altLang="zh-HK" sz="8000" spc="137" dirty="0">
                  <a:solidFill>
                    <a:srgbClr val="FFFFFF"/>
                  </a:solidFill>
                  <a:ea typeface="Arvo"/>
                </a:rPr>
                <a:t>(v.7)</a:t>
              </a:r>
              <a:endParaRPr lang="en-US" sz="8000" spc="137" dirty="0">
                <a:solidFill>
                  <a:srgbClr val="FFFFFF"/>
                </a:solidFill>
                <a:ea typeface="Arv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6805" y="7341340"/>
            <a:ext cx="529622" cy="5296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28878" y="3316445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主賜悟性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35036" y="7860319"/>
            <a:ext cx="529622" cy="529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09347" y="4478066"/>
            <a:ext cx="529622" cy="5296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99847" y="4668566"/>
            <a:ext cx="529622" cy="529622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2899847" y="4686084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「凡事」、「必」：應許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399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736" y="2642504"/>
            <a:ext cx="152400" cy="6248400"/>
          </a:xfrm>
          <a:prstGeom prst="rect">
            <a:avLst/>
          </a:prstGeom>
          <a:solidFill>
            <a:srgbClr val="AE8441"/>
          </a:solidFill>
        </p:spPr>
        <p:txBody>
          <a:bodyPr/>
          <a:lstStyle/>
          <a:p>
            <a:endParaRPr lang="zh-HK" alt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16286"/>
          <a:stretch>
            <a:fillRect/>
          </a:stretch>
        </p:blipFill>
        <p:spPr>
          <a:xfrm>
            <a:off x="1856703" y="0"/>
            <a:ext cx="6255522" cy="104602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13108" y="800100"/>
            <a:ext cx="5666259" cy="1587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602" lvl="1" algn="ctr">
              <a:lnSpc>
                <a:spcPts val="13200"/>
              </a:lnSpc>
            </a:pPr>
            <a:r>
              <a:rPr lang="zh-HK" altLang="en-US" sz="9600" spc="640" dirty="0">
                <a:solidFill>
                  <a:srgbClr val="002060"/>
                </a:solidFill>
                <a:ea typeface="Roboto"/>
              </a:rPr>
              <a:t>尋找</a:t>
            </a:r>
            <a:r>
              <a:rPr lang="en-US" altLang="zh-HK" sz="9600" spc="640" dirty="0">
                <a:solidFill>
                  <a:srgbClr val="FF0000"/>
                </a:solidFill>
                <a:ea typeface="Roboto"/>
              </a:rPr>
              <a:t>FAT</a:t>
            </a:r>
            <a:endParaRPr lang="en-US" sz="9600" spc="640" dirty="0">
              <a:solidFill>
                <a:srgbClr val="FF0000"/>
              </a:solidFill>
              <a:ea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923801"/>
            <a:ext cx="10862076" cy="1508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27205" lvl="1" indent="-863603">
              <a:lnSpc>
                <a:spcPts val="13200"/>
              </a:lnSpc>
              <a:buFont typeface="Arial"/>
              <a:buChar char="•"/>
            </a:pPr>
            <a:r>
              <a:rPr lang="en-US" altLang="zh-HK" sz="7200" spc="640" dirty="0">
                <a:solidFill>
                  <a:srgbClr val="FF0000"/>
                </a:solidFill>
                <a:ea typeface="Roboto"/>
              </a:rPr>
              <a:t>F</a:t>
            </a:r>
            <a:r>
              <a:rPr lang="en-US" altLang="zh-HK" sz="7200" spc="640" dirty="0">
                <a:solidFill>
                  <a:srgbClr val="113C61"/>
                </a:solidFill>
                <a:ea typeface="Roboto"/>
              </a:rPr>
              <a:t>aithful (</a:t>
            </a:r>
            <a:r>
              <a:rPr lang="zh-HK" altLang="en-US" sz="7200" spc="640" dirty="0">
                <a:solidFill>
                  <a:srgbClr val="113C61"/>
                </a:solidFill>
                <a:ea typeface="Roboto"/>
              </a:rPr>
              <a:t>忠心</a:t>
            </a:r>
            <a:r>
              <a:rPr lang="en-US" altLang="zh-HK" sz="7200" spc="640" dirty="0">
                <a:solidFill>
                  <a:srgbClr val="113C61"/>
                </a:solidFill>
                <a:ea typeface="Roboto"/>
              </a:rPr>
              <a:t>)</a:t>
            </a:r>
            <a:endParaRPr lang="en-US" sz="7200" spc="640" dirty="0">
              <a:solidFill>
                <a:srgbClr val="113C61"/>
              </a:solidFill>
              <a:ea typeface="Roboto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315200" y="4609941"/>
            <a:ext cx="10862076" cy="3201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201" lvl="1" indent="-863600">
              <a:lnSpc>
                <a:spcPts val="13200"/>
              </a:lnSpc>
              <a:buFont typeface="Arial"/>
              <a:buChar char="•"/>
            </a:pPr>
            <a:r>
              <a:rPr lang="en-US" altLang="zh-HK" sz="7200" spc="640" dirty="0">
                <a:solidFill>
                  <a:srgbClr val="FF0000"/>
                </a:solidFill>
                <a:ea typeface="Roboto"/>
              </a:rPr>
              <a:t>A</a:t>
            </a:r>
            <a:r>
              <a:rPr lang="en-US" altLang="zh-HK" sz="7200" spc="640" dirty="0">
                <a:solidFill>
                  <a:srgbClr val="113C61"/>
                </a:solidFill>
                <a:ea typeface="Roboto"/>
              </a:rPr>
              <a:t>vailable (</a:t>
            </a:r>
            <a:r>
              <a:rPr lang="zh-HK" altLang="en-US" sz="7200" spc="640" dirty="0">
                <a:solidFill>
                  <a:srgbClr val="113C61"/>
                </a:solidFill>
                <a:ea typeface="Roboto"/>
              </a:rPr>
              <a:t>有空</a:t>
            </a:r>
            <a:r>
              <a:rPr lang="en-US" altLang="zh-HK" sz="7200" spc="640" dirty="0">
                <a:solidFill>
                  <a:srgbClr val="113C61"/>
                </a:solidFill>
                <a:ea typeface="Roboto"/>
              </a:rPr>
              <a:t>)</a:t>
            </a:r>
          </a:p>
          <a:p>
            <a:pPr marL="1727201" lvl="1" indent="-863600">
              <a:lnSpc>
                <a:spcPts val="13200"/>
              </a:lnSpc>
              <a:buFont typeface="Arial"/>
              <a:buChar char="•"/>
            </a:pPr>
            <a:r>
              <a:rPr lang="en-US" altLang="zh-HK" sz="7200" spc="640" dirty="0">
                <a:solidFill>
                  <a:srgbClr val="FF0000"/>
                </a:solidFill>
                <a:ea typeface="Roboto"/>
              </a:rPr>
              <a:t>T</a:t>
            </a:r>
            <a:r>
              <a:rPr lang="en-US" altLang="zh-HK" sz="7200" spc="640" dirty="0">
                <a:solidFill>
                  <a:srgbClr val="113C61"/>
                </a:solidFill>
                <a:ea typeface="Roboto"/>
              </a:rPr>
              <a:t>eachable (</a:t>
            </a:r>
            <a:r>
              <a:rPr lang="zh-HK" altLang="en-US" sz="7200" spc="640" dirty="0">
                <a:solidFill>
                  <a:srgbClr val="113C61"/>
                </a:solidFill>
                <a:ea typeface="Roboto"/>
              </a:rPr>
              <a:t>能教導</a:t>
            </a:r>
            <a:r>
              <a:rPr lang="en-US" altLang="zh-HK" sz="7200" spc="640" dirty="0">
                <a:solidFill>
                  <a:srgbClr val="113C61"/>
                </a:solidFill>
                <a:ea typeface="Robot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2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8600" y="-78952"/>
            <a:ext cx="18249900" cy="1054878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7467BF62-C8A2-4866-A980-C68BD86C376D}"/>
              </a:ext>
            </a:extLst>
          </p:cNvPr>
          <p:cNvSpPr txBox="1"/>
          <p:nvPr/>
        </p:nvSpPr>
        <p:spPr>
          <a:xfrm rot="10800000" flipH="1" flipV="1">
            <a:off x="2752536" y="1691152"/>
            <a:ext cx="5644161" cy="1206292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solidFill>
                  <a:schemeClr val="bg1"/>
                </a:solidFill>
              </a:rPr>
              <a:t>建  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00EB65AE-5563-4B84-8261-F85F7ABC5262}"/>
              </a:ext>
            </a:extLst>
          </p:cNvPr>
          <p:cNvSpPr txBox="1"/>
          <p:nvPr/>
        </p:nvSpPr>
        <p:spPr>
          <a:xfrm rot="10800000" flipH="1" flipV="1">
            <a:off x="9891303" y="1691154"/>
            <a:ext cx="5644161" cy="1206292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solidFill>
                  <a:schemeClr val="bg1"/>
                </a:solidFill>
              </a:rPr>
              <a:t>門  徒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DE9F0D5F-93D6-4A29-8A07-D48037778B72}"/>
              </a:ext>
            </a:extLst>
          </p:cNvPr>
          <p:cNvSpPr txBox="1"/>
          <p:nvPr/>
        </p:nvSpPr>
        <p:spPr>
          <a:xfrm>
            <a:off x="2730948" y="3112383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/>
              <a:t>第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</a:t>
            </a:r>
            <a:r>
              <a:rPr lang="zh-TW" altLang="en-US" sz="4800" b="1" dirty="0"/>
              <a:t>年（</a:t>
            </a:r>
            <a:r>
              <a:rPr lang="en-US" altLang="zh-TW" sz="4800" b="1" dirty="0"/>
              <a:t>1988</a:t>
            </a:r>
            <a:r>
              <a:rPr lang="zh-TW" altLang="en-US" sz="4800" b="1" dirty="0"/>
              <a:t>）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5C9C672-07A4-162D-0EDA-DE5E47397D12}"/>
              </a:ext>
            </a:extLst>
          </p:cNvPr>
          <p:cNvSpPr txBox="1"/>
          <p:nvPr/>
        </p:nvSpPr>
        <p:spPr>
          <a:xfrm>
            <a:off x="2730948" y="3925685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/>
            </a:lvl1pPr>
          </a:lstStyle>
          <a:p>
            <a:r>
              <a:rPr lang="zh-TW" altLang="en-US" sz="4800" dirty="0"/>
              <a:t>第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  <a:r>
              <a:rPr lang="zh-TW" altLang="en-US" sz="4800" dirty="0"/>
              <a:t>年（</a:t>
            </a:r>
            <a:r>
              <a:rPr lang="en-US" altLang="zh-TW" sz="4800" dirty="0"/>
              <a:t>1991</a:t>
            </a:r>
            <a:r>
              <a:rPr lang="zh-TW" altLang="en-US" sz="4800" dirty="0"/>
              <a:t>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4EE5FF43-4D35-4AB0-E906-B09F99B0B4B9}"/>
              </a:ext>
            </a:extLst>
          </p:cNvPr>
          <p:cNvSpPr txBox="1"/>
          <p:nvPr/>
        </p:nvSpPr>
        <p:spPr>
          <a:xfrm>
            <a:off x="2730948" y="4670706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/>
            </a:lvl1pPr>
          </a:lstStyle>
          <a:p>
            <a:r>
              <a:rPr lang="zh-TW" altLang="en-US" sz="4800" dirty="0"/>
              <a:t>第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６</a:t>
            </a:r>
            <a:r>
              <a:rPr lang="zh-TW" altLang="en-US" sz="4800" dirty="0"/>
              <a:t>年（</a:t>
            </a:r>
            <a:r>
              <a:rPr lang="en-US" altLang="zh-TW" sz="4800" dirty="0"/>
              <a:t>1994</a:t>
            </a:r>
            <a:r>
              <a:rPr lang="zh-TW" altLang="en-US" sz="4800" dirty="0"/>
              <a:t>）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7888E86A-B21C-DC40-0622-8B67AAC7A9FD}"/>
              </a:ext>
            </a:extLst>
          </p:cNvPr>
          <p:cNvSpPr txBox="1"/>
          <p:nvPr/>
        </p:nvSpPr>
        <p:spPr>
          <a:xfrm>
            <a:off x="2730942" y="5502086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/>
            </a:lvl1pPr>
          </a:lstStyle>
          <a:p>
            <a:r>
              <a:rPr lang="zh-TW" altLang="en-US" sz="4800" dirty="0"/>
              <a:t>第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９</a:t>
            </a:r>
            <a:r>
              <a:rPr lang="zh-TW" altLang="en-US" sz="4800" dirty="0"/>
              <a:t>年（</a:t>
            </a:r>
            <a:r>
              <a:rPr lang="en-US" altLang="zh-TW" sz="4800" dirty="0"/>
              <a:t>1997</a:t>
            </a:r>
            <a:r>
              <a:rPr lang="zh-TW" altLang="en-US" sz="4800" dirty="0"/>
              <a:t>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4C3C8372-44BD-13D6-77A6-CF99FD8EC41E}"/>
              </a:ext>
            </a:extLst>
          </p:cNvPr>
          <p:cNvSpPr txBox="1"/>
          <p:nvPr/>
        </p:nvSpPr>
        <p:spPr>
          <a:xfrm>
            <a:off x="2730942" y="7686808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/>
            </a:lvl1pPr>
          </a:lstStyle>
          <a:p>
            <a:r>
              <a:rPr lang="zh-TW" altLang="en-US" sz="4800" dirty="0"/>
              <a:t>第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800" dirty="0"/>
              <a:t>年（</a:t>
            </a:r>
            <a:r>
              <a:rPr lang="en-US" altLang="zh-TW" sz="4800" dirty="0"/>
              <a:t>2018</a:t>
            </a:r>
            <a:r>
              <a:rPr lang="zh-TW" altLang="en-US" sz="4800" dirty="0"/>
              <a:t>）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52BDCA70-D1F6-5408-01A7-FF0EE32024E3}"/>
              </a:ext>
            </a:extLst>
          </p:cNvPr>
          <p:cNvSpPr txBox="1"/>
          <p:nvPr/>
        </p:nvSpPr>
        <p:spPr>
          <a:xfrm>
            <a:off x="2730942" y="8507837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/>
            </a:lvl1pPr>
          </a:lstStyle>
          <a:p>
            <a:r>
              <a:rPr lang="zh-TW" altLang="en-US" sz="4800" dirty="0"/>
              <a:t>第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sz="4800" dirty="0"/>
              <a:t>年（</a:t>
            </a:r>
            <a:r>
              <a:rPr lang="en-US" altLang="zh-TW" sz="4800" dirty="0"/>
              <a:t>2021</a:t>
            </a:r>
            <a:r>
              <a:rPr lang="zh-TW" altLang="en-US" sz="4800" dirty="0"/>
              <a:t>）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010802B0-9141-7FC5-79EC-518B19A1DB8D}"/>
              </a:ext>
            </a:extLst>
          </p:cNvPr>
          <p:cNvSpPr txBox="1"/>
          <p:nvPr/>
        </p:nvSpPr>
        <p:spPr>
          <a:xfrm>
            <a:off x="2730942" y="9294768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/>
            </a:lvl1pPr>
          </a:lstStyle>
          <a:p>
            <a:r>
              <a:rPr lang="zh-TW" altLang="en-US" sz="4800" dirty="0"/>
              <a:t>第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en-US" sz="4800" dirty="0"/>
              <a:t>年（</a:t>
            </a:r>
            <a:r>
              <a:rPr lang="en-US" altLang="zh-TW" sz="4800" dirty="0"/>
              <a:t>2024</a:t>
            </a:r>
            <a:r>
              <a:rPr lang="zh-TW" altLang="en-US" sz="4800" dirty="0"/>
              <a:t>）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FB51CE4E-2C96-BD6D-43FE-88CCA31666B4}"/>
              </a:ext>
            </a:extLst>
          </p:cNvPr>
          <p:cNvSpPr txBox="1"/>
          <p:nvPr/>
        </p:nvSpPr>
        <p:spPr>
          <a:xfrm>
            <a:off x="9891303" y="3179806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/>
              <a:t>1</a:t>
            </a:r>
            <a:endParaRPr lang="zh-TW" altLang="en-US" sz="4800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06C3F97B-A121-35A0-110A-2F0E34A7F311}"/>
              </a:ext>
            </a:extLst>
          </p:cNvPr>
          <p:cNvSpPr txBox="1"/>
          <p:nvPr/>
        </p:nvSpPr>
        <p:spPr>
          <a:xfrm>
            <a:off x="9891303" y="3989931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/>
              <a:t>4</a:t>
            </a:r>
            <a:endParaRPr lang="zh-TW" altLang="en-US" sz="4800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72E08749-8BB1-CA5B-61ED-17A1F579ACB2}"/>
              </a:ext>
            </a:extLst>
          </p:cNvPr>
          <p:cNvSpPr txBox="1"/>
          <p:nvPr/>
        </p:nvSpPr>
        <p:spPr>
          <a:xfrm>
            <a:off x="9891308" y="4779944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/>
              <a:t>16</a:t>
            </a:r>
            <a:endParaRPr lang="zh-TW" altLang="en-US" sz="4800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CE200731-5959-271A-57A5-996F47DAC8DA}"/>
              </a:ext>
            </a:extLst>
          </p:cNvPr>
          <p:cNvSpPr txBox="1"/>
          <p:nvPr/>
        </p:nvSpPr>
        <p:spPr>
          <a:xfrm>
            <a:off x="9891303" y="5501401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/>
              <a:t>64</a:t>
            </a:r>
            <a:endParaRPr lang="zh-TW" altLang="en-US" sz="4800" b="1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7B0588A0-9477-73E4-0EA5-94AF1AD1E5D0}"/>
              </a:ext>
            </a:extLst>
          </p:cNvPr>
          <p:cNvSpPr txBox="1"/>
          <p:nvPr/>
        </p:nvSpPr>
        <p:spPr>
          <a:xfrm>
            <a:off x="9880507" y="6274207"/>
            <a:ext cx="5676541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3000" b="1" dirty="0"/>
          </a:p>
          <a:p>
            <a:pPr algn="ctr"/>
            <a:endParaRPr lang="en-US" altLang="zh-TW" sz="3000" b="1" dirty="0"/>
          </a:p>
          <a:p>
            <a:pPr algn="ctr"/>
            <a:endParaRPr lang="en-US" altLang="zh-TW" sz="3000" b="1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A01FB167-38B5-E574-F4D2-CB6650D76A89}"/>
              </a:ext>
            </a:extLst>
          </p:cNvPr>
          <p:cNvSpPr txBox="1"/>
          <p:nvPr/>
        </p:nvSpPr>
        <p:spPr>
          <a:xfrm>
            <a:off x="9891303" y="7693273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/>
              <a:t>1,048,576</a:t>
            </a:r>
            <a:endParaRPr lang="zh-TW" altLang="en-US" sz="4800" b="1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F3F11FE0-B8C2-02E9-5DC0-C245A6D1657C}"/>
              </a:ext>
            </a:extLst>
          </p:cNvPr>
          <p:cNvSpPr txBox="1"/>
          <p:nvPr/>
        </p:nvSpPr>
        <p:spPr>
          <a:xfrm>
            <a:off x="9891303" y="8517805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/>
              <a:t>4,194,304</a:t>
            </a:r>
            <a:endParaRPr lang="zh-TW" altLang="en-US" sz="4800" b="1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BC5CA0CA-F2F5-458C-A155-3932D6222C59}"/>
              </a:ext>
            </a:extLst>
          </p:cNvPr>
          <p:cNvSpPr txBox="1"/>
          <p:nvPr/>
        </p:nvSpPr>
        <p:spPr>
          <a:xfrm>
            <a:off x="9891303" y="9335926"/>
            <a:ext cx="566574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/>
              <a:t>16,777,216</a:t>
            </a:r>
            <a:endParaRPr lang="zh-TW" altLang="en-US" sz="48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1C94042E-C0C8-FE1F-DFE2-467DAE54C593}"/>
              </a:ext>
            </a:extLst>
          </p:cNvPr>
          <p:cNvSpPr txBox="1"/>
          <p:nvPr/>
        </p:nvSpPr>
        <p:spPr>
          <a:xfrm>
            <a:off x="12484731" y="6378563"/>
            <a:ext cx="923330" cy="13275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4800" dirty="0"/>
              <a:t>…….</a:t>
            </a:r>
            <a:endParaRPr lang="zh-TW" altLang="en-US" sz="48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24C33521-6FC3-1F93-4806-F4726DABD8C8}"/>
              </a:ext>
            </a:extLst>
          </p:cNvPr>
          <p:cNvSpPr txBox="1"/>
          <p:nvPr/>
        </p:nvSpPr>
        <p:spPr>
          <a:xfrm>
            <a:off x="2730947" y="6327719"/>
            <a:ext cx="566574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3000" b="1" dirty="0"/>
          </a:p>
          <a:p>
            <a:pPr algn="ctr"/>
            <a:endParaRPr lang="en-US" altLang="zh-TW" sz="3000" b="1" dirty="0"/>
          </a:p>
          <a:p>
            <a:pPr algn="ctr"/>
            <a:endParaRPr lang="en-US" altLang="zh-TW" sz="30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FB1802BE-F165-5B61-05B2-8C3BB2138367}"/>
              </a:ext>
            </a:extLst>
          </p:cNvPr>
          <p:cNvSpPr txBox="1"/>
          <p:nvPr/>
        </p:nvSpPr>
        <p:spPr>
          <a:xfrm>
            <a:off x="4027287" y="6384299"/>
            <a:ext cx="923330" cy="13072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4800" dirty="0"/>
              <a:t>…….</a:t>
            </a:r>
            <a:endParaRPr lang="zh-TW" altLang="en-US" sz="4800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1E1E1364-F6EB-4ACE-550A-24A4CA6D46A9}"/>
              </a:ext>
            </a:extLst>
          </p:cNvPr>
          <p:cNvGrpSpPr/>
          <p:nvPr/>
        </p:nvGrpSpPr>
        <p:grpSpPr>
          <a:xfrm>
            <a:off x="1636850" y="120076"/>
            <a:ext cx="14938099" cy="1437345"/>
            <a:chOff x="135157" y="22315"/>
            <a:chExt cx="20019066" cy="3488014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xmlns="" id="{33E1DCFA-F708-D4A7-5EF9-E348654ECDE9}"/>
                </a:ext>
              </a:extLst>
            </p:cNvPr>
            <p:cNvSpPr/>
            <p:nvPr/>
          </p:nvSpPr>
          <p:spPr>
            <a:xfrm>
              <a:off x="135157" y="22315"/>
              <a:ext cx="20019066" cy="3488014"/>
            </a:xfrm>
            <a:prstGeom prst="rect">
              <a:avLst/>
            </a:prstGeom>
            <a:solidFill>
              <a:srgbClr val="113C61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xmlns="" id="{2102C307-A5BA-095E-DC5E-B9336621D199}"/>
                </a:ext>
              </a:extLst>
            </p:cNvPr>
            <p:cNvSpPr txBox="1"/>
            <p:nvPr/>
          </p:nvSpPr>
          <p:spPr>
            <a:xfrm>
              <a:off x="186217" y="1165150"/>
              <a:ext cx="19968006" cy="1995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zh-TW" altLang="en-US" sz="8000" spc="100" dirty="0">
                  <a:solidFill>
                    <a:schemeClr val="bg1"/>
                  </a:solidFill>
                  <a:latin typeface="華康楷書體W5" panose="03000509000000000000" pitchFamily="65" charset="-120"/>
                  <a:ea typeface="華康楷書體W5" panose="03000509000000000000" pitchFamily="65" charset="-120"/>
                </a:rPr>
                <a:t>康泉堂遵行大使命的情況</a:t>
              </a:r>
              <a:endParaRPr lang="en-US" altLang="zh-TW" sz="8000" spc="100" dirty="0">
                <a:solidFill>
                  <a:schemeClr val="bg1"/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3" grpId="0" animBg="1"/>
      <p:bldP spid="7" grpId="0" animBg="1"/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10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98749"/>
            <a:ext cx="16230600" cy="9569201"/>
          </a:xfrm>
          <a:prstGeom prst="rect">
            <a:avLst/>
          </a:prstGeom>
          <a:solidFill>
            <a:srgbClr val="113C61"/>
          </a:solidFill>
        </p:spPr>
        <p:txBody>
          <a:bodyPr/>
          <a:lstStyle/>
          <a:p>
            <a:r>
              <a:rPr lang="zh-HK" altLang="en-US"/>
              <a:t>要受苦 </a:t>
            </a:r>
            <a:r>
              <a:rPr lang="en-US" altLang="zh-HK"/>
              <a:t>(v.3-6)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1601" y="3619500"/>
            <a:ext cx="15392398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7336"/>
              </a:lnSpc>
              <a:buFont typeface="Arial" panose="020B0604020202020204" pitchFamily="34" charset="0"/>
              <a:buChar char="•"/>
            </a:pP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基督徒 </a:t>
            </a:r>
            <a:r>
              <a:rPr lang="en-US" altLang="zh-HK" sz="6600" spc="112" dirty="0">
                <a:solidFill>
                  <a:srgbClr val="FFFFFF"/>
                </a:solidFill>
                <a:latin typeface="Arvo"/>
              </a:rPr>
              <a:t>(Christian)</a:t>
            </a: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：基督仔、基督女</a:t>
            </a:r>
            <a:endParaRPr lang="en-US" sz="6600" spc="112" dirty="0">
              <a:solidFill>
                <a:srgbClr val="FFFFFF"/>
              </a:solidFill>
              <a:latin typeface="Arvo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28700" y="1333500"/>
            <a:ext cx="16230600" cy="1392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zh-HK" altLang="en-US" sz="7200" spc="999" dirty="0">
                <a:solidFill>
                  <a:srgbClr val="AE8441"/>
                </a:solidFill>
                <a:ea typeface="Arvo"/>
              </a:rPr>
              <a:t>「基督徒」和「門徒」之别</a:t>
            </a:r>
            <a:endParaRPr lang="en-US" sz="7200" spc="999" dirty="0">
              <a:solidFill>
                <a:srgbClr val="AE8441"/>
              </a:solidFill>
              <a:ea typeface="Arvo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EA83CBDD-73E2-F630-557E-AA6E3461FD3C}"/>
              </a:ext>
            </a:extLst>
          </p:cNvPr>
          <p:cNvSpPr txBox="1"/>
          <p:nvPr/>
        </p:nvSpPr>
        <p:spPr>
          <a:xfrm>
            <a:off x="1371601" y="5561043"/>
            <a:ext cx="15392399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7336"/>
              </a:lnSpc>
              <a:buFont typeface="Arial" panose="020B0604020202020204" pitchFamily="34" charset="0"/>
              <a:buChar char="•"/>
            </a:pP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門徒 </a:t>
            </a:r>
            <a:r>
              <a:rPr lang="en-US" altLang="zh-HK" sz="6600" spc="112" dirty="0">
                <a:solidFill>
                  <a:srgbClr val="FFFFFF"/>
                </a:solidFill>
                <a:latin typeface="Arvo"/>
              </a:rPr>
              <a:t>(disciple)</a:t>
            </a: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：</a:t>
            </a:r>
            <a:r>
              <a:rPr lang="zh-HK" altLang="en-US" sz="6600" spc="112" dirty="0">
                <a:solidFill>
                  <a:srgbClr val="FF0000"/>
                </a:solidFill>
                <a:latin typeface="Arvo"/>
              </a:rPr>
              <a:t>學習</a:t>
            </a: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並</a:t>
            </a:r>
            <a:r>
              <a:rPr lang="zh-HK" altLang="en-US" sz="6600" spc="112" dirty="0">
                <a:solidFill>
                  <a:srgbClr val="FF0000"/>
                </a:solidFill>
                <a:latin typeface="Arvo"/>
              </a:rPr>
              <a:t>追隨</a:t>
            </a: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耶穌基督</a:t>
            </a:r>
            <a:endParaRPr lang="en-US" altLang="zh-HK" sz="6600" spc="112" dirty="0">
              <a:solidFill>
                <a:srgbClr val="FFFFFF"/>
              </a:solidFill>
              <a:latin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4873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98749"/>
            <a:ext cx="16230600" cy="9569201"/>
          </a:xfrm>
          <a:prstGeom prst="rect">
            <a:avLst/>
          </a:prstGeom>
          <a:solidFill>
            <a:srgbClr val="113C61"/>
          </a:solidFill>
        </p:spPr>
        <p:txBody>
          <a:bodyPr/>
          <a:lstStyle/>
          <a:p>
            <a:r>
              <a:rPr lang="zh-HK" altLang="en-US"/>
              <a:t>要受苦 </a:t>
            </a:r>
            <a:r>
              <a:rPr lang="en-US" altLang="zh-HK"/>
              <a:t>(v.3-6)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70001" y="3390900"/>
            <a:ext cx="13698599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7336"/>
              </a:lnSpc>
              <a:buFont typeface="Arial" panose="020B0604020202020204" pitchFamily="34" charset="0"/>
              <a:buChar char="•"/>
            </a:pP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要剛强 </a:t>
            </a:r>
            <a:r>
              <a:rPr lang="en-US" altLang="zh-HK" sz="6600" spc="112" dirty="0">
                <a:solidFill>
                  <a:srgbClr val="FFFFFF"/>
                </a:solidFill>
                <a:latin typeface="Arvo"/>
              </a:rPr>
              <a:t>(v.1)</a:t>
            </a:r>
            <a:endParaRPr lang="en-US" sz="6600" spc="112" dirty="0">
              <a:solidFill>
                <a:srgbClr val="FFFFFF"/>
              </a:solidFill>
              <a:latin typeface="Arvo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28700" y="1333500"/>
            <a:ext cx="16230600" cy="1392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zh-HK" altLang="en-US" sz="7200" spc="999" dirty="0">
                <a:solidFill>
                  <a:srgbClr val="AE8441"/>
                </a:solidFill>
                <a:ea typeface="Arvo"/>
              </a:rPr>
              <a:t>四個命令式動詞</a:t>
            </a:r>
            <a:endParaRPr lang="en-US" sz="7200" spc="999" dirty="0">
              <a:solidFill>
                <a:srgbClr val="AE8441"/>
              </a:solidFill>
              <a:ea typeface="Arvo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770001" y="4932775"/>
            <a:ext cx="1471615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7336"/>
              </a:lnSpc>
              <a:buFont typeface="Arial" panose="020B0604020202020204" pitchFamily="34" charset="0"/>
              <a:buChar char="•"/>
            </a:pPr>
            <a:r>
              <a:rPr lang="zh-HK" altLang="en-US" sz="6600" spc="112" dirty="0">
                <a:solidFill>
                  <a:srgbClr val="FF0000"/>
                </a:solidFill>
                <a:latin typeface="Arvo"/>
              </a:rPr>
              <a:t>要交託 </a:t>
            </a:r>
            <a:r>
              <a:rPr lang="en-US" altLang="zh-HK" sz="6600" spc="112" dirty="0">
                <a:solidFill>
                  <a:srgbClr val="FF0000"/>
                </a:solidFill>
                <a:latin typeface="Arvo"/>
              </a:rPr>
              <a:t>(v.2)</a:t>
            </a:r>
            <a:endParaRPr lang="en-US" sz="6600" spc="112" dirty="0">
              <a:solidFill>
                <a:srgbClr val="FF0000"/>
              </a:solidFill>
              <a:latin typeface="Arvo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785921" y="6504017"/>
            <a:ext cx="1471615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7336"/>
              </a:lnSpc>
              <a:buFont typeface="Arial" panose="020B0604020202020204" pitchFamily="34" charset="0"/>
              <a:buChar char="•"/>
            </a:pP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要受苦 </a:t>
            </a:r>
            <a:r>
              <a:rPr lang="en-US" altLang="zh-HK" sz="6600" spc="112" dirty="0">
                <a:solidFill>
                  <a:srgbClr val="FFFFFF"/>
                </a:solidFill>
                <a:latin typeface="Arvo"/>
              </a:rPr>
              <a:t>(v.3-6)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EA83CBDD-73E2-F630-557E-AA6E3461FD3C}"/>
              </a:ext>
            </a:extLst>
          </p:cNvPr>
          <p:cNvSpPr txBox="1"/>
          <p:nvPr/>
        </p:nvSpPr>
        <p:spPr>
          <a:xfrm>
            <a:off x="1770000" y="8017346"/>
            <a:ext cx="1471615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7336"/>
              </a:lnSpc>
              <a:buFont typeface="Arial" panose="020B0604020202020204" pitchFamily="34" charset="0"/>
              <a:buChar char="•"/>
            </a:pP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要思想 </a:t>
            </a:r>
            <a:r>
              <a:rPr lang="en-US" altLang="zh-HK" sz="6600" spc="112" dirty="0">
                <a:solidFill>
                  <a:srgbClr val="FFFFFF"/>
                </a:solidFill>
                <a:latin typeface="Arvo"/>
              </a:rPr>
              <a:t>(v.7)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02493"/>
            <a:ext cx="15014299" cy="2616011"/>
            <a:chOff x="135157" y="22315"/>
            <a:chExt cx="20019066" cy="3488014"/>
          </a:xfrm>
        </p:grpSpPr>
        <p:sp>
          <p:nvSpPr>
            <p:cNvPr id="3" name="AutoShape 3"/>
            <p:cNvSpPr/>
            <p:nvPr/>
          </p:nvSpPr>
          <p:spPr>
            <a:xfrm>
              <a:off x="135157" y="22315"/>
              <a:ext cx="20019066" cy="3488014"/>
            </a:xfrm>
            <a:prstGeom prst="rect">
              <a:avLst/>
            </a:prstGeom>
            <a:solidFill>
              <a:srgbClr val="113C61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535957" y="1063651"/>
              <a:ext cx="7213600" cy="1405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226"/>
                </a:lnSpc>
              </a:pPr>
              <a:r>
                <a:rPr lang="zh-HK" altLang="en-US" sz="8000" spc="137" dirty="0">
                  <a:solidFill>
                    <a:srgbClr val="FFFFFF"/>
                  </a:solidFill>
                  <a:ea typeface="Arvo"/>
                </a:rPr>
                <a:t>要剛强 </a:t>
              </a:r>
              <a:r>
                <a:rPr lang="en-US" altLang="zh-HK" sz="8000" spc="137" dirty="0">
                  <a:solidFill>
                    <a:srgbClr val="FFFFFF"/>
                  </a:solidFill>
                  <a:ea typeface="Arvo"/>
                </a:rPr>
                <a:t>(v.1)</a:t>
              </a:r>
              <a:endParaRPr lang="en-US" sz="8000" spc="137" dirty="0">
                <a:solidFill>
                  <a:srgbClr val="FFFFFF"/>
                </a:solidFill>
                <a:ea typeface="Arv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6805" y="7341340"/>
            <a:ext cx="529622" cy="5296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57400" y="3324529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「我兒啊」：傳承的意味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35036" y="7860319"/>
            <a:ext cx="529622" cy="529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09347" y="4478066"/>
            <a:ext cx="529622" cy="5296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99847" y="4668566"/>
            <a:ext cx="529622" cy="529622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2057400" y="4754198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在基督耶穌的恩典上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600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02493"/>
            <a:ext cx="15014299" cy="2616011"/>
            <a:chOff x="135157" y="22315"/>
            <a:chExt cx="20019066" cy="3488014"/>
          </a:xfrm>
        </p:grpSpPr>
        <p:sp>
          <p:nvSpPr>
            <p:cNvPr id="3" name="AutoShape 3"/>
            <p:cNvSpPr/>
            <p:nvPr/>
          </p:nvSpPr>
          <p:spPr>
            <a:xfrm>
              <a:off x="135157" y="22315"/>
              <a:ext cx="20019066" cy="3488014"/>
            </a:xfrm>
            <a:prstGeom prst="rect">
              <a:avLst/>
            </a:prstGeom>
            <a:solidFill>
              <a:srgbClr val="113C61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26357" y="1063651"/>
              <a:ext cx="7416800" cy="1405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226"/>
                </a:lnSpc>
              </a:pPr>
              <a:r>
                <a:rPr lang="zh-HK" altLang="en-US" sz="8000" spc="137" dirty="0">
                  <a:solidFill>
                    <a:srgbClr val="FFFFFF"/>
                  </a:solidFill>
                  <a:ea typeface="Arvo"/>
                </a:rPr>
                <a:t>要交託 </a:t>
              </a:r>
              <a:r>
                <a:rPr lang="en-US" altLang="zh-HK" sz="8000" spc="137" dirty="0">
                  <a:solidFill>
                    <a:srgbClr val="FFFFFF"/>
                  </a:solidFill>
                  <a:ea typeface="Arvo"/>
                </a:rPr>
                <a:t>(v.2)</a:t>
              </a:r>
              <a:endParaRPr lang="en-US" sz="8000" spc="137" dirty="0">
                <a:solidFill>
                  <a:srgbClr val="FFFFFF"/>
                </a:solidFill>
                <a:ea typeface="Arv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6805" y="7341340"/>
            <a:ext cx="529622" cy="5296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57400" y="3324529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>
              <a:lnSpc>
                <a:spcPts val="9600"/>
              </a:lnSpc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要交託之道：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35036" y="7860319"/>
            <a:ext cx="529622" cy="529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09347" y="4478066"/>
            <a:ext cx="529622" cy="5296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99847" y="4668566"/>
            <a:ext cx="529622" cy="529622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2057400" y="4754198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真實的 </a:t>
            </a:r>
            <a:r>
              <a:rPr lang="en-US" altLang="zh-HK" sz="6600" spc="300" dirty="0">
                <a:solidFill>
                  <a:srgbClr val="113C61"/>
                </a:solidFill>
                <a:ea typeface="Roboto"/>
              </a:rPr>
              <a:t>(authentic)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2057400" y="6100800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TW" altLang="en-US" sz="6600" spc="300" dirty="0">
                <a:solidFill>
                  <a:srgbClr val="113C61"/>
                </a:solidFill>
                <a:ea typeface="Roboto"/>
              </a:rPr>
              <a:t>有權柄的 </a:t>
            </a:r>
            <a:r>
              <a:rPr lang="en-US" altLang="zh-TW" sz="6600" spc="300" dirty="0">
                <a:solidFill>
                  <a:srgbClr val="113C61"/>
                </a:solidFill>
                <a:ea typeface="Roboto"/>
              </a:rPr>
              <a:t>(authoritative)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567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02493"/>
            <a:ext cx="15014299" cy="2616011"/>
            <a:chOff x="135157" y="22315"/>
            <a:chExt cx="20019066" cy="3488014"/>
          </a:xfrm>
        </p:grpSpPr>
        <p:sp>
          <p:nvSpPr>
            <p:cNvPr id="3" name="AutoShape 3"/>
            <p:cNvSpPr/>
            <p:nvPr/>
          </p:nvSpPr>
          <p:spPr>
            <a:xfrm>
              <a:off x="135157" y="22315"/>
              <a:ext cx="20019066" cy="3488014"/>
            </a:xfrm>
            <a:prstGeom prst="rect">
              <a:avLst/>
            </a:prstGeom>
            <a:solidFill>
              <a:srgbClr val="113C61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43957" y="1045953"/>
              <a:ext cx="7112000" cy="14407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226"/>
                </a:lnSpc>
              </a:pPr>
              <a:r>
                <a:rPr lang="zh-HK" altLang="en-US" sz="8000" spc="137" dirty="0">
                  <a:solidFill>
                    <a:srgbClr val="FFFFFF"/>
                  </a:solidFill>
                  <a:ea typeface="Arvo"/>
                </a:rPr>
                <a:t>四代門徒</a:t>
              </a:r>
              <a:endParaRPr lang="en-US" sz="8000" spc="137" dirty="0">
                <a:solidFill>
                  <a:srgbClr val="FFFFFF"/>
                </a:solidFill>
                <a:ea typeface="Arv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6805" y="7341340"/>
            <a:ext cx="529622" cy="5296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91396" y="3305480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保羅 </a:t>
            </a:r>
            <a:r>
              <a:rPr lang="en-US" altLang="zh-HK" sz="6600" spc="300" dirty="0">
                <a:solidFill>
                  <a:srgbClr val="113C61"/>
                </a:solidFill>
                <a:ea typeface="Roboto"/>
                <a:sym typeface="Wingdings" panose="05000000000000000000" pitchFamily="2" charset="2"/>
              </a:rPr>
              <a:t>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35036" y="7860319"/>
            <a:ext cx="529622" cy="529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09347" y="4478066"/>
            <a:ext cx="529622" cy="5296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99847" y="4668566"/>
            <a:ext cx="529622" cy="529622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3691394" y="4582320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提摩太 </a:t>
            </a:r>
            <a:r>
              <a:rPr lang="en-US" altLang="zh-HK" sz="6600" spc="300" dirty="0">
                <a:solidFill>
                  <a:srgbClr val="113C61"/>
                </a:solidFill>
                <a:ea typeface="Roboto"/>
                <a:sym typeface="Wingdings" panose="05000000000000000000" pitchFamily="2" charset="2"/>
              </a:rPr>
              <a:t>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3691394" y="5811813"/>
            <a:ext cx="12099111" cy="2373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TW" altLang="en-US" sz="6600" spc="300" dirty="0">
                <a:solidFill>
                  <a:srgbClr val="113C61"/>
                </a:solidFill>
                <a:ea typeface="Roboto"/>
              </a:rPr>
              <a:t>那忠心能教導別人的 </a:t>
            </a:r>
            <a:r>
              <a:rPr lang="en-US" altLang="zh-TW" sz="6600" spc="300" dirty="0">
                <a:solidFill>
                  <a:srgbClr val="113C61"/>
                </a:solidFill>
                <a:ea typeface="Roboto"/>
                <a:sym typeface="Wingdings" panose="05000000000000000000" pitchFamily="2" charset="2"/>
              </a:rPr>
              <a:t></a:t>
            </a:r>
            <a:endParaRPr lang="zh-TW" altLang="en-US" sz="6600" spc="300" dirty="0">
              <a:solidFill>
                <a:srgbClr val="113C61"/>
              </a:solidFill>
              <a:ea typeface="Roboto"/>
            </a:endParaRPr>
          </a:p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TW" altLang="en-US" sz="6600" spc="300" dirty="0">
                <a:solidFill>
                  <a:srgbClr val="113C61"/>
                </a:solidFill>
                <a:ea typeface="Roboto"/>
              </a:rPr>
              <a:t>別人</a:t>
            </a:r>
          </a:p>
        </p:txBody>
      </p:sp>
    </p:spTree>
    <p:extLst>
      <p:ext uri="{BB962C8B-B14F-4D97-AF65-F5344CB8AC3E}">
        <p14:creationId xmlns:p14="http://schemas.microsoft.com/office/powerpoint/2010/main" val="5073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02493"/>
            <a:ext cx="15014299" cy="2616011"/>
            <a:chOff x="135157" y="22315"/>
            <a:chExt cx="20019066" cy="3488014"/>
          </a:xfrm>
        </p:grpSpPr>
        <p:sp>
          <p:nvSpPr>
            <p:cNvPr id="3" name="AutoShape 3"/>
            <p:cNvSpPr/>
            <p:nvPr/>
          </p:nvSpPr>
          <p:spPr>
            <a:xfrm>
              <a:off x="135157" y="22315"/>
              <a:ext cx="20019066" cy="3488014"/>
            </a:xfrm>
            <a:prstGeom prst="rect">
              <a:avLst/>
            </a:prstGeom>
            <a:solidFill>
              <a:srgbClr val="113C61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233089" y="1063651"/>
              <a:ext cx="7823200" cy="1405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226"/>
                </a:lnSpc>
              </a:pPr>
              <a:r>
                <a:rPr lang="zh-HK" altLang="en-US" sz="8000" spc="137" dirty="0">
                  <a:solidFill>
                    <a:srgbClr val="FFFFFF"/>
                  </a:solidFill>
                  <a:ea typeface="Arvo"/>
                </a:rPr>
                <a:t>要交託 </a:t>
              </a:r>
              <a:r>
                <a:rPr lang="en-US" altLang="zh-HK" sz="8000" spc="137" dirty="0">
                  <a:solidFill>
                    <a:srgbClr val="FFFFFF"/>
                  </a:solidFill>
                  <a:ea typeface="Arvo"/>
                </a:rPr>
                <a:t>(v.2)</a:t>
              </a:r>
              <a:endParaRPr lang="en-US" sz="8000" spc="137" dirty="0">
                <a:solidFill>
                  <a:srgbClr val="FFFFFF"/>
                </a:solidFill>
                <a:ea typeface="Arv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6805" y="7341340"/>
            <a:ext cx="529622" cy="5296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99847" y="3294636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>
              <a:lnSpc>
                <a:spcPts val="9600"/>
              </a:lnSpc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交託給誰？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35036" y="7860319"/>
            <a:ext cx="529622" cy="529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09347" y="4478066"/>
            <a:ext cx="529622" cy="5296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99847" y="4668566"/>
            <a:ext cx="529622" cy="529622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2898398" y="4697364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品格：忠心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2898397" y="6076671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TW" altLang="en-US" sz="6600" spc="300" dirty="0">
                <a:solidFill>
                  <a:srgbClr val="113C61"/>
                </a:solidFill>
                <a:ea typeface="Roboto"/>
              </a:rPr>
              <a:t>能力：能教導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293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02493"/>
            <a:ext cx="15014299" cy="2616011"/>
            <a:chOff x="135157" y="22315"/>
            <a:chExt cx="20019066" cy="3488014"/>
          </a:xfrm>
        </p:grpSpPr>
        <p:sp>
          <p:nvSpPr>
            <p:cNvPr id="3" name="AutoShape 3"/>
            <p:cNvSpPr/>
            <p:nvPr/>
          </p:nvSpPr>
          <p:spPr>
            <a:xfrm>
              <a:off x="135157" y="22315"/>
              <a:ext cx="20019066" cy="3488014"/>
            </a:xfrm>
            <a:prstGeom prst="rect">
              <a:avLst/>
            </a:prstGeom>
            <a:solidFill>
              <a:srgbClr val="113C61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826689" y="1063651"/>
              <a:ext cx="10769600" cy="1405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226"/>
                </a:lnSpc>
              </a:pPr>
              <a:r>
                <a:rPr lang="zh-HK" altLang="en-US" sz="8000" spc="137" dirty="0">
                  <a:solidFill>
                    <a:srgbClr val="FFFFFF"/>
                  </a:solidFill>
                  <a:ea typeface="Arvo"/>
                </a:rPr>
                <a:t>要受苦 </a:t>
              </a:r>
              <a:r>
                <a:rPr lang="en-US" altLang="zh-HK" sz="8000" spc="137" dirty="0">
                  <a:solidFill>
                    <a:srgbClr val="FFFFFF"/>
                  </a:solidFill>
                  <a:ea typeface="Arvo"/>
                </a:rPr>
                <a:t>(v.3-6)</a:t>
              </a:r>
              <a:endParaRPr lang="en-US" sz="8000" spc="137" dirty="0">
                <a:solidFill>
                  <a:srgbClr val="FFFFFF"/>
                </a:solidFill>
                <a:ea typeface="Arv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6805" y="7341340"/>
            <a:ext cx="529622" cy="5296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57400" y="3324529"/>
            <a:ext cx="13414099" cy="1142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士兵：專心 </a:t>
            </a:r>
            <a:r>
              <a:rPr lang="en-US" altLang="zh-HK" sz="6600" spc="300" dirty="0">
                <a:solidFill>
                  <a:srgbClr val="113C61"/>
                </a:solidFill>
                <a:ea typeface="Roboto"/>
              </a:rPr>
              <a:t>(dedicated)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35036" y="7860319"/>
            <a:ext cx="529622" cy="529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09347" y="4478066"/>
            <a:ext cx="529622" cy="5296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99847" y="4668566"/>
            <a:ext cx="529622" cy="529622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2057400" y="4754198"/>
            <a:ext cx="14173200" cy="1142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運動員：紀律 </a:t>
            </a:r>
            <a:r>
              <a:rPr lang="en-US" altLang="zh-HK" sz="6600" spc="300" dirty="0">
                <a:solidFill>
                  <a:srgbClr val="113C61"/>
                </a:solidFill>
                <a:ea typeface="Roboto"/>
              </a:rPr>
              <a:t>(disciplined)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2057400" y="6100800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TW" altLang="en-US" sz="6600" spc="300" dirty="0">
                <a:solidFill>
                  <a:srgbClr val="113C61"/>
                </a:solidFill>
                <a:ea typeface="Roboto"/>
              </a:rPr>
              <a:t>農夫：勤勞 </a:t>
            </a:r>
            <a:r>
              <a:rPr lang="en-US" altLang="zh-TW" sz="6600" spc="300" dirty="0">
                <a:solidFill>
                  <a:srgbClr val="113C61"/>
                </a:solidFill>
                <a:ea typeface="Roboto"/>
              </a:rPr>
              <a:t>(diligent)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45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293</Words>
  <Application>Microsoft Office PowerPoint</Application>
  <PresentationFormat>自訂</PresentationFormat>
  <Paragraphs>64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Arial</vt:lpstr>
      <vt:lpstr>新細明體</vt:lpstr>
      <vt:lpstr>Aptos</vt:lpstr>
      <vt:lpstr>Calibri</vt:lpstr>
      <vt:lpstr>微軟正黑體</vt:lpstr>
      <vt:lpstr>標楷體</vt:lpstr>
      <vt:lpstr>華康楷書體W5</vt:lpstr>
      <vt:lpstr>Roboto</vt:lpstr>
      <vt:lpstr>Arvo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播道會窩打老道山福音堂晚、午堂崇拜</dc:title>
  <dc:creator>NCC ESTHER CHAN</dc:creator>
  <cp:lastModifiedBy>Andrew</cp:lastModifiedBy>
  <cp:revision>55</cp:revision>
  <dcterms:created xsi:type="dcterms:W3CDTF">2006-08-16T00:00:00Z</dcterms:created>
  <dcterms:modified xsi:type="dcterms:W3CDTF">2024-08-27T07:22:12Z</dcterms:modified>
  <dc:identifier>DAEqvnpmTB0</dc:identifier>
</cp:coreProperties>
</file>