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384" y="-13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687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《朝聖者的祝福⋯⋯？》…"/>
          <p:cNvSpPr txBox="1">
            <a:spLocks noGrp="1"/>
          </p:cNvSpPr>
          <p:nvPr>
            <p:ph type="ctrTitle"/>
          </p:nvPr>
        </p:nvSpPr>
        <p:spPr>
          <a:xfrm>
            <a:off x="1206498" y="1472041"/>
            <a:ext cx="21971004" cy="7600861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  <a:defRPr spc="0"/>
            </a:pPr>
            <a:r>
              <a:t>《朝聖者的祝福⋯⋯？》</a:t>
            </a:r>
          </a:p>
          <a:p>
            <a:pPr algn="ctr">
              <a:lnSpc>
                <a:spcPct val="100000"/>
              </a:lnSpc>
              <a:defRPr sz="8000" spc="0"/>
            </a:pPr>
            <a:r>
              <a:t>詩篇133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詩 133:3  又好比黑門的甘露，降下在錫安山；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  <a:defRPr sz="7000" spc="0"/>
            </a:pPr>
            <a:r>
              <a:t>詩 133:3  又好比黑門的甘露，降下在錫安山；</a:t>
            </a:r>
          </a:p>
          <a:p>
            <a:pPr>
              <a:lnSpc>
                <a:spcPct val="100000"/>
              </a:lnSpc>
              <a:defRPr sz="7000" spc="0"/>
            </a:pPr>
            <a:r>
              <a:t>	因為在那裏，耶和華命定了祝福，生命直到永遠。</a:t>
            </a:r>
          </a:p>
        </p:txBody>
      </p:sp>
      <p:sp>
        <p:nvSpPr>
          <p:cNvPr id="179" name="詩篇 133 篇（原文試譯）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詩篇 133 篇（原文試譯）</a:t>
            </a:r>
          </a:p>
        </p:txBody>
      </p:sp>
      <p:pic>
        <p:nvPicPr>
          <p:cNvPr id="180" name="hermon-mountain_806.gif.avif" descr="hermon-mountain_806.gif.av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66250" y="3352542"/>
            <a:ext cx="13219451" cy="7593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詩 133:3  又好比黑門的甘露，降下在錫安山；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  <a:defRPr sz="7000" spc="0"/>
            </a:pPr>
            <a:r>
              <a:t>詩 133:3  又好比黑門的甘露，降下在錫安山；</a:t>
            </a:r>
          </a:p>
          <a:p>
            <a:pPr>
              <a:lnSpc>
                <a:spcPct val="100000"/>
              </a:lnSpc>
              <a:defRPr sz="7000" spc="0"/>
            </a:pPr>
            <a:r>
              <a:t>	因為在那裏，耶和華命定了祝福，生命直到永遠。</a:t>
            </a:r>
          </a:p>
        </p:txBody>
      </p:sp>
      <p:sp>
        <p:nvSpPr>
          <p:cNvPr id="183" name="詩篇 133 篇（原文試譯）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詩篇 133 篇（原文試譯）</a:t>
            </a:r>
          </a:p>
        </p:txBody>
      </p:sp>
      <p:pic>
        <p:nvPicPr>
          <p:cNvPr id="184" name="hermon-mountain_806.gif.avif" descr="hermon-mountain_806.gif.av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66250" y="3352542"/>
            <a:ext cx="13219451" cy="7593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MountZionFromSouth.jpg" descr="MountZionFromSouth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8686" y="6655839"/>
            <a:ext cx="10197570" cy="6807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詩 133:1   看哪，何等的好，何等的美！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  <a:defRPr sz="8000" spc="0"/>
            </a:pPr>
            <a:r>
              <a:t>詩 133:1   看哪，何等的好，何等的美！</a:t>
            </a:r>
          </a:p>
          <a:p>
            <a:pPr>
              <a:lnSpc>
                <a:spcPct val="100000"/>
              </a:lnSpc>
              <a:defRPr sz="8000" spc="0"/>
            </a:pPr>
            <a:r>
              <a:t>	當弟兄一起同住。</a:t>
            </a:r>
          </a:p>
        </p:txBody>
      </p:sp>
      <p:sp>
        <p:nvSpPr>
          <p:cNvPr id="188" name="詩篇 133 篇（原文試譯）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詩篇 133 篇（原文試譯）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申 25:5   「兄弟住在一起，若其中一個死了，沒有兒子，死者的妻子就不可出去嫁給陌生人。她丈夫的兄弟應當盡兄弟的本分，娶她為妻，與她同房。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  <a:defRPr sz="7000" spc="0"/>
            </a:pPr>
            <a:r>
              <a:t>申 25:5   「兄弟住在一起，若其中一個死了，沒有兒子，死者的妻子就不可出去嫁給陌生人。她丈夫的兄弟應當盡兄弟的本分，娶她為妻，與她同房。</a:t>
            </a:r>
          </a:p>
          <a:p>
            <a:pPr>
              <a:lnSpc>
                <a:spcPct val="100000"/>
              </a:lnSpc>
              <a:defRPr sz="7000" spc="0"/>
            </a:pPr>
            <a:r>
              <a:t>申 25:6 婦人生的長子要歸在已故兄弟的名下，免得他的名在以色列中塗去了。</a:t>
            </a:r>
          </a:p>
        </p:txBody>
      </p:sp>
      <p:sp>
        <p:nvSpPr>
          <p:cNvPr id="191" name="申命記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申命記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申 25:7 那人若不情願娶他兄弟的妻子，他兄弟的妻子就要上到城門長老那裏，說：『我丈夫的兄弟拒絕在以色列中為他的兄弟留名，不願意為我盡兄弟的本分。』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 defTabSz="2340805">
              <a:lnSpc>
                <a:spcPct val="100000"/>
              </a:lnSpc>
              <a:defRPr sz="6719" spc="0"/>
            </a:pPr>
            <a:r>
              <a:t>申 25:7 那人若不情願娶他兄弟的妻子，他兄弟的妻子就要上到城門長老那裏，說：『我丈夫的兄弟拒絕在以色列中為他的兄弟留名，不願意為我盡兄弟的本分。』</a:t>
            </a:r>
          </a:p>
          <a:p>
            <a:pPr defTabSz="2340805">
              <a:lnSpc>
                <a:spcPct val="100000"/>
              </a:lnSpc>
              <a:defRPr sz="6719" spc="0"/>
            </a:pPr>
            <a:r>
              <a:t>申 25:8 本城的長老就要召那人來，跟他談話。若他堅持說：『我不情願娶她。』</a:t>
            </a:r>
          </a:p>
          <a:p>
            <a:pPr defTabSz="2340805">
              <a:lnSpc>
                <a:spcPct val="100000"/>
              </a:lnSpc>
              <a:defRPr sz="6719" spc="0"/>
            </a:pPr>
            <a:r>
              <a:t>申 25:9 他兄弟的妻子就要在長老眼前來到那人跟前，脫下他腳上的鞋，吐唾沫在他臉上，回應說：『凡不為兄弟建立家室的都要這樣待他。』</a:t>
            </a:r>
          </a:p>
          <a:p>
            <a:pPr defTabSz="2340805">
              <a:lnSpc>
                <a:spcPct val="100000"/>
              </a:lnSpc>
              <a:defRPr sz="6719" spc="0"/>
            </a:pPr>
            <a:r>
              <a:t>申 25:10 在以色列中，他要以『脫鞋之家』聞名。」</a:t>
            </a:r>
          </a:p>
        </p:txBody>
      </p:sp>
      <p:sp>
        <p:nvSpPr>
          <p:cNvPr id="194" name="申命記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申命記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得 3:9 他就說：「你是誰？」 路得說：「我是你的使女路得。請你用你衣服的邊來遮蓋你的使女，因為你是可以贖我產業的至親。」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  <a:defRPr sz="7000" spc="0"/>
            </a:pPr>
            <a:r>
              <a:t>得 3:9 他就說：「你是誰？」 路得說：「我是你的使女路得。請你用你衣服的邊來遮蓋你的使女，因為你是可以贖我產業的至親。」</a:t>
            </a:r>
          </a:p>
          <a:p>
            <a:pPr>
              <a:lnSpc>
                <a:spcPct val="100000"/>
              </a:lnSpc>
              <a:defRPr sz="7000" spc="0"/>
            </a:pPr>
            <a:r>
              <a:t>得 3:12 現在，我的確是一個可以贖你產業的至親，可是還有一個人比我更親。</a:t>
            </a:r>
          </a:p>
          <a:p>
            <a:pPr>
              <a:lnSpc>
                <a:spcPct val="100000"/>
              </a:lnSpc>
              <a:defRPr sz="7000" spc="0"/>
            </a:pPr>
            <a:r>
              <a:t>得 4:10 我也娶瑪倫的妻子摩押女子路得，好讓死人可以在產業上留名，免得他的名在本族本鄉的城門中消失了。你們今日都是證人。」</a:t>
            </a:r>
          </a:p>
        </p:txBody>
      </p:sp>
      <p:sp>
        <p:nvSpPr>
          <p:cNvPr id="197" name="路得記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路得記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詩 133:1   看哪，何等的好，何等的美！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  <a:defRPr sz="8000" spc="0"/>
            </a:pPr>
            <a:r>
              <a:t>詩 133:1   看哪，何等的好，何等的美！</a:t>
            </a:r>
          </a:p>
          <a:p>
            <a:pPr>
              <a:lnSpc>
                <a:spcPct val="100000"/>
              </a:lnSpc>
              <a:defRPr sz="8000" spc="0"/>
            </a:pPr>
            <a:r>
              <a:t>	當</a:t>
            </a:r>
            <a:r>
              <a:rPr>
                <a:solidFill>
                  <a:srgbClr val="F7FF64"/>
                </a:solidFill>
              </a:rPr>
              <a:t>弟兄一起同住</a:t>
            </a:r>
            <a:r>
              <a:t>。</a:t>
            </a:r>
          </a:p>
        </p:txBody>
      </p:sp>
      <p:sp>
        <p:nvSpPr>
          <p:cNvPr id="200" name="詩篇 133 篇（原文試譯）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詩篇 133 篇（原文試譯）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詩 27:4 有一件事，我曾求耶和華，我仍要尋求，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  <a:defRPr sz="8000" spc="0"/>
            </a:pPr>
            <a:r>
              <a:t>詩 27:4 有一件事，我曾求耶和華，我仍要尋求，</a:t>
            </a:r>
          </a:p>
          <a:p>
            <a:pPr>
              <a:lnSpc>
                <a:spcPct val="100000"/>
              </a:lnSpc>
              <a:defRPr sz="8000" spc="0"/>
            </a:pPr>
            <a:r>
              <a:t>	就是一生一世</a:t>
            </a:r>
            <a:r>
              <a:rPr>
                <a:solidFill>
                  <a:srgbClr val="FFFC5D"/>
                </a:solidFill>
              </a:rPr>
              <a:t>住在</a:t>
            </a:r>
            <a:r>
              <a:t>耶和華的殿中，</a:t>
            </a:r>
          </a:p>
          <a:p>
            <a:pPr>
              <a:lnSpc>
                <a:spcPct val="100000"/>
              </a:lnSpc>
              <a:defRPr sz="8000" spc="0"/>
            </a:pPr>
            <a:r>
              <a:t>	瞻仰他的榮美，在他的殿宇裏求問。</a:t>
            </a:r>
          </a:p>
          <a:p>
            <a:pPr>
              <a:lnSpc>
                <a:spcPct val="100000"/>
              </a:lnSpc>
              <a:defRPr sz="8000" spc="0"/>
            </a:pPr>
            <a:endParaRPr/>
          </a:p>
          <a:p>
            <a:pPr>
              <a:lnSpc>
                <a:spcPct val="100000"/>
              </a:lnSpc>
              <a:defRPr sz="8000" spc="0"/>
            </a:pPr>
            <a:r>
              <a:t>詩 140:13 義人必頌揚你的名，</a:t>
            </a:r>
          </a:p>
          <a:p>
            <a:pPr>
              <a:lnSpc>
                <a:spcPct val="100000"/>
              </a:lnSpc>
              <a:defRPr sz="8000" spc="0"/>
            </a:pPr>
            <a:r>
              <a:t>	正直人要在你面前</a:t>
            </a:r>
            <a:r>
              <a:rPr>
                <a:solidFill>
                  <a:srgbClr val="FFFC5D"/>
                </a:solidFill>
              </a:rPr>
              <a:t>居住</a:t>
            </a:r>
            <a:r>
              <a:t>。</a:t>
            </a:r>
          </a:p>
        </p:txBody>
      </p:sp>
      <p:sp>
        <p:nvSpPr>
          <p:cNvPr id="203" name="詩篇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詩篇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詩 133:1   看哪，何等的好，何等的美！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  <a:defRPr sz="8000" spc="0"/>
            </a:pPr>
            <a:r>
              <a:t>詩 133:1   看哪，何等的好，何等的美！</a:t>
            </a:r>
          </a:p>
          <a:p>
            <a:pPr>
              <a:lnSpc>
                <a:spcPct val="100000"/>
              </a:lnSpc>
              <a:defRPr sz="8000" spc="0"/>
            </a:pPr>
            <a:r>
              <a:t>	當</a:t>
            </a:r>
            <a:r>
              <a:rPr>
                <a:solidFill>
                  <a:srgbClr val="F7FF64"/>
                </a:solidFill>
              </a:rPr>
              <a:t>弟兄一起同住</a:t>
            </a:r>
            <a:r>
              <a:t>。</a:t>
            </a:r>
          </a:p>
        </p:txBody>
      </p:sp>
      <p:sp>
        <p:nvSpPr>
          <p:cNvPr id="206" name="詩篇 133 篇（原文試譯）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詩篇 133 篇（原文試譯）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朝聖者，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 lvl="3">
              <a:lnSpc>
                <a:spcPct val="100000"/>
              </a:lnSpc>
              <a:defRPr sz="8000" spc="0"/>
            </a:pPr>
            <a:r>
              <a:t>朝聖者，</a:t>
            </a:r>
          </a:p>
          <a:p>
            <a:pPr lvl="4">
              <a:lnSpc>
                <a:spcPct val="100000"/>
              </a:lnSpc>
              <a:defRPr sz="8000" spc="0"/>
            </a:pPr>
            <a:r>
              <a:t>  由一個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已安定</a:t>
            </a:r>
            <a:r>
              <a:t>的生活，</a:t>
            </a:r>
          </a:p>
          <a:p>
            <a:pPr>
              <a:lnSpc>
                <a:spcPct val="100000"/>
              </a:lnSpc>
              <a:defRPr sz="8000" spc="0"/>
            </a:pPr>
            <a:r>
              <a:t>            重新進入一個</a:t>
            </a:r>
            <a:r>
              <a:rPr>
                <a:solidFill>
                  <a:srgbClr val="F8C494"/>
                </a:solidFill>
              </a:rPr>
              <a:t>不穩的「流離」寄居</a:t>
            </a:r>
            <a:r>
              <a:t>日子⋯</a:t>
            </a:r>
          </a:p>
        </p:txBody>
      </p:sp>
      <p:sp>
        <p:nvSpPr>
          <p:cNvPr id="209" name="詩篇 133 篇（原文試譯）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詩篇 133 篇（原文試譯）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大衛上行之詩。…"/>
          <p:cNvSpPr txBox="1">
            <a:spLocks noGrp="1"/>
          </p:cNvSpPr>
          <p:nvPr>
            <p:ph type="ctrTitle"/>
          </p:nvPr>
        </p:nvSpPr>
        <p:spPr>
          <a:xfrm>
            <a:off x="651547" y="718082"/>
            <a:ext cx="23080906" cy="11002881"/>
          </a:xfrm>
          <a:prstGeom prst="rect">
            <a:avLst/>
          </a:prstGeom>
        </p:spPr>
        <p:txBody>
          <a:bodyPr anchor="t"/>
          <a:lstStyle/>
          <a:p>
            <a:pPr defTabSz="1901904">
              <a:lnSpc>
                <a:spcPct val="100000"/>
              </a:lnSpc>
              <a:defRPr sz="7019" spc="0"/>
            </a:pPr>
            <a:r>
              <a:t>大衛上行之詩。</a:t>
            </a:r>
          </a:p>
          <a:p>
            <a:pPr defTabSz="1901904">
              <a:lnSpc>
                <a:spcPct val="100000"/>
              </a:lnSpc>
              <a:defRPr sz="7019" spc="0"/>
            </a:pPr>
            <a:r>
              <a:t>詩 133:1   看哪，弟兄和睦同住</a:t>
            </a:r>
          </a:p>
          <a:p>
            <a:pPr defTabSz="1901904">
              <a:lnSpc>
                <a:spcPct val="100000"/>
              </a:lnSpc>
              <a:defRPr sz="7019" spc="0"/>
            </a:pPr>
            <a:r>
              <a:t>	是何等的善，何等的美！</a:t>
            </a:r>
          </a:p>
          <a:p>
            <a:pPr defTabSz="1901904">
              <a:lnSpc>
                <a:spcPct val="100000"/>
              </a:lnSpc>
              <a:defRPr sz="7019" spc="0"/>
            </a:pPr>
            <a:r>
              <a:t>詩 133:2  這好比那貴重的油澆在亞倫的頭上，</a:t>
            </a:r>
          </a:p>
          <a:p>
            <a:pPr defTabSz="1901904">
              <a:lnSpc>
                <a:spcPct val="100000"/>
              </a:lnSpc>
              <a:defRPr sz="7019" spc="0"/>
            </a:pPr>
            <a:r>
              <a:t>	流到鬍鬚，又流到他的衣襟；</a:t>
            </a:r>
          </a:p>
          <a:p>
            <a:pPr defTabSz="1901904">
              <a:lnSpc>
                <a:spcPct val="100000"/>
              </a:lnSpc>
              <a:defRPr sz="7019" spc="0"/>
            </a:pPr>
            <a:r>
              <a:t>詩 133:3  又好比黑門的甘露降在錫安山；</a:t>
            </a:r>
          </a:p>
          <a:p>
            <a:pPr defTabSz="1901904">
              <a:lnSpc>
                <a:spcPct val="100000"/>
              </a:lnSpc>
              <a:defRPr sz="7019" spc="0"/>
            </a:pPr>
            <a:r>
              <a:t>	因為在那裏有耶和華所命定的福，就是永遠的生命。</a:t>
            </a:r>
          </a:p>
        </p:txBody>
      </p:sp>
      <p:sp>
        <p:nvSpPr>
          <p:cNvPr id="154" name="詩篇 133 篇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詩篇 133 篇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上行之詩，給大衛/屬大衛。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 defTabSz="2048204">
              <a:lnSpc>
                <a:spcPct val="100000"/>
              </a:lnSpc>
              <a:defRPr sz="7560" spc="0"/>
            </a:pPr>
            <a:r>
              <a:rPr>
                <a:solidFill>
                  <a:srgbClr val="66FFCA"/>
                </a:solidFill>
              </a:rPr>
              <a:t>上行</a:t>
            </a:r>
            <a:r>
              <a:t>之詩，給大衛/屬大衛。</a:t>
            </a:r>
          </a:p>
          <a:p>
            <a:pPr defTabSz="2048204">
              <a:lnSpc>
                <a:spcPct val="100000"/>
              </a:lnSpc>
              <a:defRPr sz="7560" spc="0"/>
            </a:pPr>
            <a:r>
              <a:t>詩 133:1   看哪，何等的好，何等的美！</a:t>
            </a:r>
          </a:p>
          <a:p>
            <a:pPr defTabSz="2048204">
              <a:lnSpc>
                <a:spcPct val="100000"/>
              </a:lnSpc>
              <a:defRPr sz="7560" spc="0"/>
            </a:pPr>
            <a:r>
              <a:t>	當弟兄</a:t>
            </a:r>
            <a:r>
              <a:rPr>
                <a:solidFill>
                  <a:srgbClr val="F8FF80"/>
                </a:solidFill>
              </a:rPr>
              <a:t>一起同住</a:t>
            </a:r>
            <a:r>
              <a:t>。</a:t>
            </a:r>
          </a:p>
          <a:p>
            <a:pPr defTabSz="2048204">
              <a:lnSpc>
                <a:spcPct val="100000"/>
              </a:lnSpc>
              <a:defRPr sz="7560" spc="0"/>
            </a:pPr>
            <a:r>
              <a:t>詩 133:2  這好比那上好的油在頭上，</a:t>
            </a:r>
          </a:p>
          <a:p>
            <a:pPr defTabSz="2048204">
              <a:lnSpc>
                <a:spcPct val="100000"/>
              </a:lnSpc>
              <a:defRPr sz="7560" spc="0"/>
            </a:pPr>
            <a:r>
              <a:t>	</a:t>
            </a:r>
            <a:r>
              <a:rPr>
                <a:solidFill>
                  <a:srgbClr val="FF8F8E"/>
                </a:solidFill>
              </a:rPr>
              <a:t>降下</a:t>
            </a:r>
            <a:r>
              <a:t>在鬍鬚，在亞倫的鬍鬚</a:t>
            </a:r>
            <a:r>
              <a:rPr>
                <a:solidFill>
                  <a:srgbClr val="FF8F8E"/>
                </a:solidFill>
              </a:rPr>
              <a:t>降下</a:t>
            </a:r>
            <a:r>
              <a:t>到他的衣領；</a:t>
            </a:r>
          </a:p>
          <a:p>
            <a:pPr defTabSz="2048204">
              <a:lnSpc>
                <a:spcPct val="100000"/>
              </a:lnSpc>
              <a:defRPr sz="7560" spc="0"/>
            </a:pPr>
            <a:r>
              <a:t>詩 133:3  又好比黑門的甘露，</a:t>
            </a:r>
            <a:r>
              <a:rPr>
                <a:solidFill>
                  <a:srgbClr val="FF8F8E"/>
                </a:solidFill>
              </a:rPr>
              <a:t>降下</a:t>
            </a:r>
            <a:r>
              <a:t>在錫安山；</a:t>
            </a:r>
          </a:p>
          <a:p>
            <a:pPr defTabSz="2048204">
              <a:lnSpc>
                <a:spcPct val="100000"/>
              </a:lnSpc>
              <a:defRPr sz="7560" spc="0"/>
            </a:pPr>
            <a:r>
              <a:t>	因為在那裏，耶和華命定了祝福，生命直到永遠。</a:t>
            </a:r>
          </a:p>
        </p:txBody>
      </p:sp>
      <p:sp>
        <p:nvSpPr>
          <p:cNvPr id="212" name="詩篇 133 篇（原文試譯）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詩篇 133 篇（原文試譯）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猶太人的住棚節"/>
          <p:cNvSpPr txBox="1">
            <a:spLocks noGrp="1"/>
          </p:cNvSpPr>
          <p:nvPr>
            <p:ph type="ctrTitle"/>
          </p:nvPr>
        </p:nvSpPr>
        <p:spPr>
          <a:xfrm>
            <a:off x="1295563" y="571164"/>
            <a:ext cx="21792874" cy="1589824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8000" spc="0"/>
            </a:lvl1pPr>
          </a:lstStyle>
          <a:p>
            <a:r>
              <a:t>猶太人的住棚節</a:t>
            </a:r>
          </a:p>
        </p:txBody>
      </p:sp>
      <p:pic>
        <p:nvPicPr>
          <p:cNvPr id="215" name="Sukkah-4.jpg" descr="Sukkah-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2188" y="2478243"/>
            <a:ext cx="11291660" cy="814480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6" name="sukkah.jpg" descr="sukkah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13680" y="6194398"/>
            <a:ext cx="11523639" cy="660139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教會，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 lvl="3">
              <a:lnSpc>
                <a:spcPct val="100000"/>
              </a:lnSpc>
              <a:defRPr sz="8000" spc="0"/>
            </a:pPr>
            <a:r>
              <a:t>教會，</a:t>
            </a:r>
          </a:p>
          <a:p>
            <a:pPr lvl="3">
              <a:lnSpc>
                <a:spcPct val="100000"/>
              </a:lnSpc>
              <a:defRPr sz="8000" spc="0"/>
            </a:pPr>
            <a:r>
              <a:t>    是</a:t>
            </a:r>
            <a:r>
              <a:rPr>
                <a:solidFill>
                  <a:srgbClr val="F6FF1F"/>
                </a:solidFill>
              </a:rPr>
              <a:t>追求安定？</a:t>
            </a:r>
          </a:p>
          <a:p>
            <a:pPr lvl="5">
              <a:lnSpc>
                <a:spcPct val="100000"/>
              </a:lnSpc>
              <a:defRPr sz="8000" spc="0"/>
            </a:pPr>
            <a:r>
              <a:t>    還是</a:t>
            </a:r>
            <a:r>
              <a:rPr>
                <a:solidFill>
                  <a:srgbClr val="FFA471"/>
                </a:solidFill>
              </a:rPr>
              <a:t>認清「寄居」</a:t>
            </a:r>
            <a:r>
              <a:t>身份？</a:t>
            </a:r>
          </a:p>
        </p:txBody>
      </p:sp>
      <p:sp>
        <p:nvSpPr>
          <p:cNvPr id="219" name="詩篇 133 篇（原文試譯）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詩篇 133 篇（原文試譯）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教會，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 lvl="3">
              <a:lnSpc>
                <a:spcPct val="100000"/>
              </a:lnSpc>
              <a:defRPr sz="8000" spc="0"/>
            </a:pPr>
            <a:r>
              <a:t>教會，</a:t>
            </a:r>
          </a:p>
          <a:p>
            <a:pPr lvl="3">
              <a:lnSpc>
                <a:spcPct val="100000"/>
              </a:lnSpc>
              <a:defRPr sz="8000" spc="0"/>
            </a:pPr>
            <a:r>
              <a:t>    是</a:t>
            </a:r>
            <a:r>
              <a:rPr>
                <a:solidFill>
                  <a:srgbClr val="F6FF1F"/>
                </a:solidFill>
              </a:rPr>
              <a:t>追求安定？</a:t>
            </a:r>
          </a:p>
          <a:p>
            <a:pPr lvl="5">
              <a:lnSpc>
                <a:spcPct val="100000"/>
              </a:lnSpc>
              <a:defRPr sz="8000" spc="0"/>
            </a:pPr>
            <a:r>
              <a:t>    還是</a:t>
            </a:r>
            <a:r>
              <a:rPr>
                <a:solidFill>
                  <a:srgbClr val="FFA471"/>
                </a:solidFill>
              </a:rPr>
              <a:t>認清「寄居」</a:t>
            </a:r>
            <a:r>
              <a:t>身份？</a:t>
            </a:r>
          </a:p>
          <a:p>
            <a:pPr lvl="5">
              <a:lnSpc>
                <a:spcPct val="100000"/>
              </a:lnSpc>
              <a:defRPr sz="8000" spc="0"/>
            </a:pPr>
            <a:endParaRPr/>
          </a:p>
          <a:p>
            <a:pPr lvl="5">
              <a:lnSpc>
                <a:spcPct val="100000"/>
              </a:lnSpc>
              <a:defRPr sz="8000" spc="0"/>
            </a:pPr>
            <a:r>
              <a:t>是</a:t>
            </a:r>
            <a:r>
              <a:rPr>
                <a:solidFill>
                  <a:srgbClr val="F6FF1F"/>
                </a:solidFill>
              </a:rPr>
              <a:t>只接待自己人？</a:t>
            </a:r>
            <a:endParaRPr>
              <a:solidFill>
                <a:schemeClr val="accent4">
                  <a:hueOff val="475731"/>
                  <a:satOff val="-4338"/>
                  <a:lumOff val="10182"/>
                </a:schemeClr>
              </a:solidFill>
            </a:endParaRPr>
          </a:p>
          <a:p>
            <a:pPr lvl="7">
              <a:lnSpc>
                <a:spcPct val="100000"/>
              </a:lnSpc>
              <a:defRPr sz="8000" spc="0"/>
            </a:pPr>
            <a:r>
              <a:t> 還是</a:t>
            </a:r>
            <a:r>
              <a:rPr>
                <a:solidFill>
                  <a:srgbClr val="FFA471"/>
                </a:solidFill>
              </a:rPr>
              <a:t>接待「朝聖者」？</a:t>
            </a:r>
          </a:p>
        </p:txBody>
      </p:sp>
      <p:sp>
        <p:nvSpPr>
          <p:cNvPr id="222" name="詩篇 133 篇（原文試譯）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詩篇 133 篇（原文試譯）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上行之詩，給大衛/屬大衛。…"/>
          <p:cNvSpPr txBox="1">
            <a:spLocks noGrp="1"/>
          </p:cNvSpPr>
          <p:nvPr>
            <p:ph type="ctrTitle"/>
          </p:nvPr>
        </p:nvSpPr>
        <p:spPr>
          <a:xfrm>
            <a:off x="780019" y="843560"/>
            <a:ext cx="22823962" cy="10466032"/>
          </a:xfrm>
          <a:prstGeom prst="rect">
            <a:avLst/>
          </a:prstGeom>
        </p:spPr>
        <p:txBody>
          <a:bodyPr anchor="t"/>
          <a:lstStyle/>
          <a:p>
            <a:pPr defTabSz="1950671">
              <a:lnSpc>
                <a:spcPct val="100000"/>
              </a:lnSpc>
              <a:defRPr sz="7200" spc="0"/>
            </a:pPr>
            <a:r>
              <a:t>上行之詩，給大衛/屬大衛。</a:t>
            </a:r>
          </a:p>
          <a:p>
            <a:pPr defTabSz="1950671">
              <a:lnSpc>
                <a:spcPct val="100000"/>
              </a:lnSpc>
              <a:defRPr sz="7200" spc="0"/>
            </a:pPr>
            <a:r>
              <a:t>詩 133:1   看哪，何等的好，何等的美！</a:t>
            </a:r>
          </a:p>
          <a:p>
            <a:pPr defTabSz="1950671">
              <a:lnSpc>
                <a:spcPct val="100000"/>
              </a:lnSpc>
              <a:defRPr sz="7200" spc="0"/>
            </a:pPr>
            <a:r>
              <a:t>	當弟兄一起同住。</a:t>
            </a:r>
          </a:p>
          <a:p>
            <a:pPr defTabSz="1950671">
              <a:lnSpc>
                <a:spcPct val="100000"/>
              </a:lnSpc>
              <a:defRPr sz="7200" spc="0"/>
            </a:pPr>
            <a:r>
              <a:t>詩 133:2  這好比那上好的油在頭上，</a:t>
            </a:r>
          </a:p>
          <a:p>
            <a:pPr defTabSz="1950671">
              <a:lnSpc>
                <a:spcPct val="100000"/>
              </a:lnSpc>
              <a:defRPr sz="7200" spc="0"/>
            </a:pPr>
            <a:r>
              <a:t>	降下在鬍鬚，在亞倫的鬍鬚降下到他的衣領；</a:t>
            </a:r>
          </a:p>
          <a:p>
            <a:pPr defTabSz="1950671">
              <a:lnSpc>
                <a:spcPct val="100000"/>
              </a:lnSpc>
              <a:defRPr sz="7200" spc="0"/>
            </a:pPr>
            <a:r>
              <a:t>詩 133:3  又好比黑門的甘露，降下在錫安山；</a:t>
            </a:r>
          </a:p>
          <a:p>
            <a:pPr defTabSz="1950671">
              <a:lnSpc>
                <a:spcPct val="100000"/>
              </a:lnSpc>
              <a:defRPr sz="7200" spc="0"/>
            </a:pPr>
            <a:r>
              <a:t>	因為在那裏，耶和華命定了祝福，生命直到永遠。</a:t>
            </a:r>
          </a:p>
        </p:txBody>
      </p:sp>
      <p:sp>
        <p:nvSpPr>
          <p:cNvPr id="157" name="詩篇 133 篇（原文試譯）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詩篇 133 篇（原文試譯）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上行之詩，給大衛/屬大衛。…"/>
          <p:cNvSpPr txBox="1">
            <a:spLocks noGrp="1"/>
          </p:cNvSpPr>
          <p:nvPr>
            <p:ph type="ctrTitle"/>
          </p:nvPr>
        </p:nvSpPr>
        <p:spPr>
          <a:xfrm>
            <a:off x="743984" y="830557"/>
            <a:ext cx="22896032" cy="10243966"/>
          </a:xfrm>
          <a:prstGeom prst="rect">
            <a:avLst/>
          </a:prstGeom>
        </p:spPr>
        <p:txBody>
          <a:bodyPr anchor="t"/>
          <a:lstStyle/>
          <a:p>
            <a:pPr defTabSz="1950671">
              <a:lnSpc>
                <a:spcPct val="100000"/>
              </a:lnSpc>
              <a:defRPr sz="7200" spc="0"/>
            </a:pPr>
            <a:r>
              <a:t>上行之詩，給大衛/屬大衛。</a:t>
            </a:r>
          </a:p>
          <a:p>
            <a:pPr defTabSz="1950671">
              <a:lnSpc>
                <a:spcPct val="100000"/>
              </a:lnSpc>
              <a:defRPr sz="7200" spc="0"/>
            </a:pPr>
            <a:r>
              <a:t>詩 133:1   看哪，何等的好，何等的美！</a:t>
            </a:r>
          </a:p>
          <a:p>
            <a:pPr defTabSz="1950671">
              <a:lnSpc>
                <a:spcPct val="100000"/>
              </a:lnSpc>
              <a:defRPr sz="7200" spc="0"/>
            </a:pPr>
            <a:r>
              <a:t>	當弟兄一起同住。</a:t>
            </a:r>
          </a:p>
          <a:p>
            <a:pPr defTabSz="1950671">
              <a:lnSpc>
                <a:spcPct val="100000"/>
              </a:lnSpc>
              <a:defRPr sz="7200" spc="0"/>
            </a:pPr>
            <a:r>
              <a:t>詩 133:2  這好比那上好的油在頭上，</a:t>
            </a:r>
          </a:p>
          <a:p>
            <a:pPr defTabSz="1950671">
              <a:lnSpc>
                <a:spcPct val="100000"/>
              </a:lnSpc>
              <a:defRPr sz="7200" spc="0"/>
            </a:pPr>
            <a:r>
              <a:t>	</a:t>
            </a:r>
            <a:r>
              <a:rPr>
                <a:solidFill>
                  <a:srgbClr val="FF8680"/>
                </a:solidFill>
              </a:rPr>
              <a:t>降下</a:t>
            </a:r>
            <a:r>
              <a:t>在鬍鬚，在亞倫的鬍鬚</a:t>
            </a:r>
            <a:r>
              <a:rPr>
                <a:solidFill>
                  <a:srgbClr val="FF8680"/>
                </a:solidFill>
              </a:rPr>
              <a:t>降下</a:t>
            </a:r>
            <a:r>
              <a:t>到他的衣領；</a:t>
            </a:r>
          </a:p>
          <a:p>
            <a:pPr defTabSz="1950671">
              <a:lnSpc>
                <a:spcPct val="100000"/>
              </a:lnSpc>
              <a:defRPr sz="7200" spc="0"/>
            </a:pPr>
            <a:r>
              <a:t>詩 133:3  又好比黑門的甘露，</a:t>
            </a:r>
            <a:r>
              <a:rPr>
                <a:solidFill>
                  <a:srgbClr val="FF8680"/>
                </a:solidFill>
              </a:rPr>
              <a:t>降下</a:t>
            </a:r>
            <a:r>
              <a:t>在錫安山；</a:t>
            </a:r>
          </a:p>
          <a:p>
            <a:pPr defTabSz="1950671">
              <a:lnSpc>
                <a:spcPct val="100000"/>
              </a:lnSpc>
              <a:defRPr sz="7200" spc="0"/>
            </a:pPr>
            <a:r>
              <a:t>	因為在那裏，耶和華命定了祝福，生命直到永遠。</a:t>
            </a:r>
          </a:p>
        </p:txBody>
      </p:sp>
      <p:sp>
        <p:nvSpPr>
          <p:cNvPr id="160" name="詩篇 133 篇（原文試譯）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詩篇 133 篇（原文試譯）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詩 133:2  這好比那上好的油在頭上，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  <a:defRPr sz="8000" spc="0"/>
            </a:pPr>
            <a:r>
              <a:t>詩 133:2  這好比那上好的油在頭上，</a:t>
            </a:r>
          </a:p>
          <a:p>
            <a:pPr>
              <a:lnSpc>
                <a:spcPct val="100000"/>
              </a:lnSpc>
              <a:defRPr sz="8000" spc="0"/>
            </a:pPr>
            <a:r>
              <a:t>	降下在鬍鬚，在亞倫的鬍鬚降下到他的衣領；</a:t>
            </a:r>
          </a:p>
        </p:txBody>
      </p:sp>
      <p:sp>
        <p:nvSpPr>
          <p:cNvPr id="163" name="詩篇 133 篇（原文試譯）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詩篇 133 篇（原文試譯）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出 30:23 「你要取上等的香料，就是五百舍客勒流質的沒藥、二百五十香肉桂、二百五十香菖蒲，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  <a:defRPr sz="6500" spc="0"/>
            </a:pPr>
            <a:r>
              <a:t>出 30:23 「你要取上等的香料，就是五百舍客勒流質的沒藥、二百五十香肉桂、二百五十香菖蒲，</a:t>
            </a:r>
          </a:p>
          <a:p>
            <a:pPr>
              <a:lnSpc>
                <a:spcPct val="100000"/>
              </a:lnSpc>
              <a:defRPr sz="6500" spc="0"/>
            </a:pPr>
            <a:r>
              <a:t>出 30:24 和五百桂皮，都按照聖所的舍客勒；再取一欣橄欖油，</a:t>
            </a:r>
          </a:p>
          <a:p>
            <a:pPr>
              <a:lnSpc>
                <a:spcPct val="100000"/>
              </a:lnSpc>
              <a:defRPr sz="6500" spc="0"/>
            </a:pPr>
            <a:r>
              <a:t>出 30:25 以做香的方法調和製成聖膏油，它就成為聖膏油。</a:t>
            </a:r>
          </a:p>
          <a:p>
            <a:pPr>
              <a:lnSpc>
                <a:spcPct val="100000"/>
              </a:lnSpc>
              <a:defRPr sz="6500" spc="0"/>
            </a:pPr>
            <a:r>
              <a:t>出 30:30 要膏亞倫和他的兒子，使他們分別為聖，作事奉我的祭司。</a:t>
            </a:r>
          </a:p>
        </p:txBody>
      </p:sp>
      <p:sp>
        <p:nvSpPr>
          <p:cNvPr id="166" name="出埃及記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出埃及記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詩 133:2  這好比那上好的油在頭上，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  <a:defRPr sz="8000" spc="0"/>
            </a:pPr>
            <a:r>
              <a:t>詩 133:2  這好比那上好的油在頭上，</a:t>
            </a:r>
          </a:p>
          <a:p>
            <a:pPr>
              <a:lnSpc>
                <a:spcPct val="100000"/>
              </a:lnSpc>
              <a:defRPr sz="8000" spc="0"/>
            </a:pPr>
            <a:r>
              <a:t>	降下在鬍鬚，在亞倫的鬍鬚降下到他的衣領；</a:t>
            </a:r>
          </a:p>
        </p:txBody>
      </p:sp>
      <p:sp>
        <p:nvSpPr>
          <p:cNvPr id="169" name="詩篇 133 篇（原文試譯）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詩篇 133 篇（原文試譯）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詩 133:3  又好比黑門的甘露，降下在錫安山；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  <a:defRPr sz="7000" spc="0"/>
            </a:pPr>
            <a:r>
              <a:t>詩 133:3  又好比黑門的甘露，降下在錫安山；</a:t>
            </a:r>
          </a:p>
          <a:p>
            <a:pPr>
              <a:lnSpc>
                <a:spcPct val="100000"/>
              </a:lnSpc>
              <a:defRPr sz="7000" spc="0"/>
            </a:pPr>
            <a:r>
              <a:t>	因為在那裏，耶和華命定了祝福，生命直到永遠。</a:t>
            </a:r>
          </a:p>
        </p:txBody>
      </p:sp>
      <p:sp>
        <p:nvSpPr>
          <p:cNvPr id="172" name="詩篇 133 篇（原文試譯）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詩篇 133 篇（原文試譯）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詩 133:3  又好比黑門的甘露，降下在錫安山；…"/>
          <p:cNvSpPr txBox="1">
            <a:spLocks noGrp="1"/>
          </p:cNvSpPr>
          <p:nvPr>
            <p:ph type="ctrTitle"/>
          </p:nvPr>
        </p:nvSpPr>
        <p:spPr>
          <a:xfrm>
            <a:off x="237752" y="306712"/>
            <a:ext cx="23908495" cy="1100288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  <a:defRPr sz="7000" spc="0"/>
            </a:pPr>
            <a:r>
              <a:t>詩 133:3  又好比黑門的甘露，降下在錫安山；</a:t>
            </a:r>
          </a:p>
          <a:p>
            <a:pPr>
              <a:lnSpc>
                <a:spcPct val="100000"/>
              </a:lnSpc>
              <a:defRPr sz="7000" spc="0"/>
            </a:pPr>
            <a:r>
              <a:t>	因為在那裏，耶和華命定了祝福，生命直到永遠。</a:t>
            </a:r>
          </a:p>
        </p:txBody>
      </p:sp>
      <p:sp>
        <p:nvSpPr>
          <p:cNvPr id="175" name="詩篇 133 篇（原文試譯）"/>
          <p:cNvSpPr txBox="1">
            <a:spLocks noGrp="1"/>
          </p:cNvSpPr>
          <p:nvPr>
            <p:ph type="subTitle" sz="quarter" idx="1"/>
          </p:nvPr>
        </p:nvSpPr>
        <p:spPr>
          <a:xfrm>
            <a:off x="651547" y="12531925"/>
            <a:ext cx="23080906" cy="884101"/>
          </a:xfrm>
          <a:prstGeom prst="rect">
            <a:avLst/>
          </a:prstGeom>
        </p:spPr>
        <p:txBody>
          <a:bodyPr/>
          <a:lstStyle>
            <a:lvl1pPr defTabSz="668655">
              <a:defRPr sz="4455"/>
            </a:lvl1pPr>
          </a:lstStyle>
          <a:p>
            <a:r>
              <a:t>詩篇 133 篇（原文試譯）</a:t>
            </a:r>
          </a:p>
        </p:txBody>
      </p:sp>
      <p:pic>
        <p:nvPicPr>
          <p:cNvPr id="176" name="mount hermon n mount zion.jpg" descr="mount hermon n mount zi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00104" y="3001252"/>
            <a:ext cx="10440173" cy="104401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</Words>
  <Application>Microsoft Office PowerPoint</Application>
  <PresentationFormat>自訂</PresentationFormat>
  <Paragraphs>101</Paragraphs>
  <Slides>23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20_BasicBlack</vt:lpstr>
      <vt:lpstr>《朝聖者的祝福⋯⋯？》 詩篇133</vt:lpstr>
      <vt:lpstr>大衛上行之詩。 詩 133:1   看哪，弟兄和睦同住  是何等的善，何等的美！ 詩 133:2  這好比那貴重的油澆在亞倫的頭上，  流到鬍鬚，又流到他的衣襟； 詩 133:3  又好比黑門的甘露降在錫安山；  因為在那裏有耶和華所命定的福，就是永遠的生命。</vt:lpstr>
      <vt:lpstr>上行之詩，給大衛/屬大衛。 詩 133:1   看哪，何等的好，何等的美！  當弟兄一起同住。 詩 133:2  這好比那上好的油在頭上，  降下在鬍鬚，在亞倫的鬍鬚降下到他的衣領； 詩 133:3  又好比黑門的甘露，降下在錫安山；  因為在那裏，耶和華命定了祝福，生命直到永遠。</vt:lpstr>
      <vt:lpstr>上行之詩，給大衛/屬大衛。 詩 133:1   看哪，何等的好，何等的美！  當弟兄一起同住。 詩 133:2  這好比那上好的油在頭上，  降下在鬍鬚，在亞倫的鬍鬚降下到他的衣領； 詩 133:3  又好比黑門的甘露，降下在錫安山；  因為在那裏，耶和華命定了祝福，生命直到永遠。</vt:lpstr>
      <vt:lpstr>詩 133:2  這好比那上好的油在頭上，  降下在鬍鬚，在亞倫的鬍鬚降下到他的衣領；</vt:lpstr>
      <vt:lpstr>出 30:23 「你要取上等的香料，就是五百舍客勒流質的沒藥、二百五十香肉桂、二百五十香菖蒲， 出 30:24 和五百桂皮，都按照聖所的舍客勒；再取一欣橄欖油， 出 30:25 以做香的方法調和製成聖膏油，它就成為聖膏油。 出 30:30 要膏亞倫和他的兒子，使他們分別為聖，作事奉我的祭司。</vt:lpstr>
      <vt:lpstr>詩 133:2  這好比那上好的油在頭上，  降下在鬍鬚，在亞倫的鬍鬚降下到他的衣領；</vt:lpstr>
      <vt:lpstr>詩 133:3  又好比黑門的甘露，降下在錫安山；  因為在那裏，耶和華命定了祝福，生命直到永遠。</vt:lpstr>
      <vt:lpstr>詩 133:3  又好比黑門的甘露，降下在錫安山；  因為在那裏，耶和華命定了祝福，生命直到永遠。</vt:lpstr>
      <vt:lpstr>詩 133:3  又好比黑門的甘露，降下在錫安山；  因為在那裏，耶和華命定了祝福，生命直到永遠。</vt:lpstr>
      <vt:lpstr>詩 133:3  又好比黑門的甘露，降下在錫安山；  因為在那裏，耶和華命定了祝福，生命直到永遠。</vt:lpstr>
      <vt:lpstr>詩 133:1   看哪，何等的好，何等的美！  當弟兄一起同住。</vt:lpstr>
      <vt:lpstr>申 25:5   「兄弟住在一起，若其中一個死了，沒有兒子，死者的妻子就不可出去嫁給陌生人。她丈夫的兄弟應當盡兄弟的本分，娶她為妻，與她同房。 申 25:6 婦人生的長子要歸在已故兄弟的名下，免得他的名在以色列中塗去了。</vt:lpstr>
      <vt:lpstr>申 25:7 那人若不情願娶他兄弟的妻子，他兄弟的妻子就要上到城門長老那裏，說：『我丈夫的兄弟拒絕在以色列中為他的兄弟留名，不願意為我盡兄弟的本分。』 申 25:8 本城的長老就要召那人來，跟他談話。若他堅持說：『我不情願娶她。』 申 25:9 他兄弟的妻子就要在長老眼前來到那人跟前，脫下他腳上的鞋，吐唾沫在他臉上，回應說：『凡不為兄弟建立家室的都要這樣待他。』 申 25:10 在以色列中，他要以『脫鞋之家』聞名。」</vt:lpstr>
      <vt:lpstr>得 3:9 他就說：「你是誰？」 路得說：「我是你的使女路得。請你用你衣服的邊來遮蓋你的使女，因為你是可以贖我產業的至親。」 得 3:12 現在，我的確是一個可以贖你產業的至親，可是還有一個人比我更親。 得 4:10 我也娶瑪倫的妻子摩押女子路得，好讓死人可以在產業上留名，免得他的名在本族本鄉的城門中消失了。你們今日都是證人。」</vt:lpstr>
      <vt:lpstr>詩 133:1   看哪，何等的好，何等的美！  當弟兄一起同住。</vt:lpstr>
      <vt:lpstr>詩 27:4 有一件事，我曾求耶和華，我仍要尋求，  就是一生一世住在耶和華的殿中，  瞻仰他的榮美，在他的殿宇裏求問。  詩 140:13 義人必頌揚你的名，  正直人要在你面前居住。</vt:lpstr>
      <vt:lpstr>詩 133:1   看哪，何等的好，何等的美！  當弟兄一起同住。</vt:lpstr>
      <vt:lpstr>朝聖者，   由一個已安定的生活，             重新進入一個不穩的「流離」寄居日子⋯</vt:lpstr>
      <vt:lpstr>上行之詩，給大衛/屬大衛。 詩 133:1   看哪，何等的好，何等的美！  當弟兄一起同住。 詩 133:2  這好比那上好的油在頭上，  降下在鬍鬚，在亞倫的鬍鬚降下到他的衣領； 詩 133:3  又好比黑門的甘露，降下在錫安山；  因為在那裏，耶和華命定了祝福，生命直到永遠。</vt:lpstr>
      <vt:lpstr>猶太人的住棚節</vt:lpstr>
      <vt:lpstr>教會，     是追求安定？     還是認清「寄居」身份？</vt:lpstr>
      <vt:lpstr>教會，     是追求安定？     還是認清「寄居」身份？  是只接待自己人？  還是接待「朝聖者」？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《朝聖者的祝福⋯⋯？》 詩篇133</dc:title>
  <dc:creator>Andrew</dc:creator>
  <cp:lastModifiedBy>Andrew</cp:lastModifiedBy>
  <cp:revision>1</cp:revision>
  <dcterms:modified xsi:type="dcterms:W3CDTF">2024-08-09T01:50:09Z</dcterms:modified>
</cp:coreProperties>
</file>