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8288000" cy="10287000"/>
  <p:notesSz cx="6858000" cy="9144000"/>
  <p:embeddedFontLst>
    <p:embeddedFont>
      <p:font typeface="Canva Sans Bold" panose="020B0604020202020204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Libre Franklin Heavy" panose="020B0604020202020204" charset="0"/>
      <p:regular r:id="rId38"/>
    </p:embeddedFont>
    <p:embeddedFont>
      <p:font typeface="Saira ExtraCondensed Semi-Bold" panose="020B0604020202020204" charset="0"/>
      <p:regular r:id="rId39"/>
    </p:embeddedFont>
    <p:embeddedFont>
      <p:font typeface="Saira ExtraCondensed Bold" panose="020B060402020202020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5" d="100"/>
          <a:sy n="45" d="100"/>
        </p:scale>
        <p:origin x="-576" y="-1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8712" y="-671200"/>
            <a:ext cx="3243146" cy="11629399"/>
            <a:chOff x="0" y="0"/>
            <a:chExt cx="854162" cy="3062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4162" cy="3062887"/>
            </a:xfrm>
            <a:custGeom>
              <a:avLst/>
              <a:gdLst/>
              <a:ahLst/>
              <a:cxnLst/>
              <a:rect l="l" t="t" r="r" b="b"/>
              <a:pathLst>
                <a:path w="854162" h="3062887">
                  <a:moveTo>
                    <a:pt x="0" y="0"/>
                  </a:moveTo>
                  <a:lnTo>
                    <a:pt x="854162" y="0"/>
                  </a:lnTo>
                  <a:lnTo>
                    <a:pt x="854162" y="3062887"/>
                  </a:lnTo>
                  <a:lnTo>
                    <a:pt x="0" y="3062887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54162" cy="3110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34301" y="1028700"/>
            <a:ext cx="7727394" cy="1513830"/>
            <a:chOff x="0" y="0"/>
            <a:chExt cx="207448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4482" cy="406400"/>
            </a:xfrm>
            <a:custGeom>
              <a:avLst/>
              <a:gdLst/>
              <a:ahLst/>
              <a:cxnLst/>
              <a:rect l="l" t="t" r="r" b="b"/>
              <a:pathLst>
                <a:path w="2074482" h="406400">
                  <a:moveTo>
                    <a:pt x="1871282" y="0"/>
                  </a:moveTo>
                  <a:cubicBezTo>
                    <a:pt x="1983506" y="0"/>
                    <a:pt x="2074482" y="90976"/>
                    <a:pt x="2074482" y="203200"/>
                  </a:cubicBezTo>
                  <a:cubicBezTo>
                    <a:pt x="2074482" y="315424"/>
                    <a:pt x="1983506" y="406400"/>
                    <a:pt x="187128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C"/>
            </a:solidFill>
            <a:ln w="47625" cap="sq">
              <a:solidFill>
                <a:srgbClr val="547D39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7448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712861" y="3948385"/>
            <a:ext cx="7616851" cy="6388634"/>
          </a:xfrm>
          <a:custGeom>
            <a:avLst/>
            <a:gdLst/>
            <a:ahLst/>
            <a:cxnLst/>
            <a:rect l="l" t="t" r="r" b="b"/>
            <a:pathLst>
              <a:path w="7616851" h="6388634">
                <a:moveTo>
                  <a:pt x="0" y="0"/>
                </a:moveTo>
                <a:lnTo>
                  <a:pt x="7616851" y="0"/>
                </a:lnTo>
                <a:lnTo>
                  <a:pt x="7616851" y="6388634"/>
                </a:lnTo>
                <a:lnTo>
                  <a:pt x="0" y="6388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8053806" y="2620798"/>
            <a:ext cx="9205494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51"/>
              </a:lnSpc>
              <a:spcBef>
                <a:spcPct val="0"/>
              </a:spcBef>
            </a:pPr>
            <a:r>
              <a:rPr lang="en-US" sz="13000" b="1" dirty="0" err="1">
                <a:solidFill>
                  <a:srgbClr val="547D39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我會做好</a:t>
            </a:r>
            <a:endParaRPr lang="en-US" sz="13000" b="1" dirty="0">
              <a:solidFill>
                <a:srgbClr val="547D39"/>
              </a:solidFill>
              <a:latin typeface="Saira ExtraCondensed Bold"/>
              <a:ea typeface="Saira ExtraCondensed Bold"/>
              <a:cs typeface="Saira ExtraCondensed Bold"/>
              <a:sym typeface="Saira ExtraCondense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778448" y="5085473"/>
            <a:ext cx="12407697" cy="2388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55"/>
              </a:lnSpc>
              <a:spcBef>
                <a:spcPct val="0"/>
              </a:spcBef>
            </a:pPr>
            <a:r>
              <a:rPr lang="en-US" sz="13000" b="1" dirty="0" err="1">
                <a:solidFill>
                  <a:srgbClr val="70170A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呢份「工</a:t>
            </a:r>
            <a:r>
              <a:rPr lang="en-US" sz="13000" b="1" dirty="0">
                <a:solidFill>
                  <a:srgbClr val="70170A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」!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75100" y="1228401"/>
            <a:ext cx="6445794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b="1" dirty="0" err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瑪拉基書</a:t>
            </a:r>
            <a:r>
              <a:rPr lang="en-US" sz="5999" b="1" dirty="0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 1章6-14節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8712" y="-671200"/>
            <a:ext cx="3243146" cy="11629399"/>
            <a:chOff x="0" y="0"/>
            <a:chExt cx="854162" cy="3062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4162" cy="3062887"/>
            </a:xfrm>
            <a:custGeom>
              <a:avLst/>
              <a:gdLst/>
              <a:ahLst/>
              <a:cxnLst/>
              <a:rect l="l" t="t" r="r" b="b"/>
              <a:pathLst>
                <a:path w="854162" h="3062887">
                  <a:moveTo>
                    <a:pt x="0" y="0"/>
                  </a:moveTo>
                  <a:lnTo>
                    <a:pt x="854162" y="0"/>
                  </a:lnTo>
                  <a:lnTo>
                    <a:pt x="854162" y="3062887"/>
                  </a:lnTo>
                  <a:lnTo>
                    <a:pt x="0" y="3062887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54162" cy="3110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34301" y="1028700"/>
            <a:ext cx="7727394" cy="1513830"/>
            <a:chOff x="0" y="0"/>
            <a:chExt cx="207448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4482" cy="406400"/>
            </a:xfrm>
            <a:custGeom>
              <a:avLst/>
              <a:gdLst/>
              <a:ahLst/>
              <a:cxnLst/>
              <a:rect l="l" t="t" r="r" b="b"/>
              <a:pathLst>
                <a:path w="2074482" h="406400">
                  <a:moveTo>
                    <a:pt x="1871282" y="0"/>
                  </a:moveTo>
                  <a:cubicBezTo>
                    <a:pt x="1983506" y="0"/>
                    <a:pt x="2074482" y="90976"/>
                    <a:pt x="2074482" y="203200"/>
                  </a:cubicBezTo>
                  <a:cubicBezTo>
                    <a:pt x="2074482" y="315424"/>
                    <a:pt x="1983506" y="406400"/>
                    <a:pt x="187128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C"/>
            </a:solidFill>
            <a:ln w="47625" cap="sq">
              <a:solidFill>
                <a:srgbClr val="547D39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7448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7766988"/>
            <a:ext cx="3004485" cy="2520012"/>
          </a:xfrm>
          <a:custGeom>
            <a:avLst/>
            <a:gdLst/>
            <a:ahLst/>
            <a:cxnLst/>
            <a:rect l="l" t="t" r="r" b="b"/>
            <a:pathLst>
              <a:path w="3004485" h="2520012">
                <a:moveTo>
                  <a:pt x="0" y="0"/>
                </a:moveTo>
                <a:lnTo>
                  <a:pt x="3004485" y="0"/>
                </a:lnTo>
                <a:lnTo>
                  <a:pt x="3004485" y="2520012"/>
                </a:lnTo>
                <a:lnTo>
                  <a:pt x="0" y="2520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325433" y="3129115"/>
            <a:ext cx="13933867" cy="5897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0"/>
              </a:lnSpc>
              <a:spcBef>
                <a:spcPct val="0"/>
              </a:spcBef>
            </a:pPr>
            <a:r>
              <a:rPr lang="en-US" sz="5200" b="1" spc="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你們將污穢的食物獻在我的壇上，且說</a:t>
            </a:r>
            <a:r>
              <a:rPr lang="en-US" sz="5200" b="1" spc="5" dirty="0">
                <a:solidFill>
                  <a:schemeClr val="tx1">
                    <a:lumMod val="95000"/>
                    <a:lumOff val="5000"/>
                  </a:schemeClr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：『</a:t>
            </a:r>
            <a:r>
              <a:rPr lang="en-US" sz="5200" b="1" spc="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我們在何事上污穢你呢</a:t>
            </a:r>
            <a:r>
              <a:rPr lang="en-US" sz="5200" b="1" spc="5" dirty="0">
                <a:solidFill>
                  <a:schemeClr val="tx1">
                    <a:lumMod val="95000"/>
                    <a:lumOff val="5000"/>
                  </a:schemeClr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？』</a:t>
            </a:r>
            <a:r>
              <a:rPr lang="en-US" sz="5200" b="1" spc="5" dirty="0">
                <a:solidFill>
                  <a:srgbClr val="C94827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因你們說，耶和華的桌子是可藐視的。</a:t>
            </a:r>
            <a:r>
              <a:rPr lang="en-US" sz="5200" b="1" spc="5" dirty="0">
                <a:solidFill>
                  <a:schemeClr val="tx1">
                    <a:lumMod val="95000"/>
                    <a:lumOff val="5000"/>
                  </a:schemeClr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你們將瞎眼的獻為祭物，這不為惡嗎？將瘸腿的、有病的獻上，這不為惡嗎？你獻給你的省長，他豈喜悅你，豈能看你的情面嗎？這是萬軍之耶和華說的。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71614" y="1228401"/>
            <a:ext cx="6252767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b="1" dirty="0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瑪拉基書1章7至8節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8712" y="-671200"/>
            <a:ext cx="3243146" cy="11629399"/>
            <a:chOff x="0" y="0"/>
            <a:chExt cx="854162" cy="3062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4162" cy="3062887"/>
            </a:xfrm>
            <a:custGeom>
              <a:avLst/>
              <a:gdLst/>
              <a:ahLst/>
              <a:cxnLst/>
              <a:rect l="l" t="t" r="r" b="b"/>
              <a:pathLst>
                <a:path w="854162" h="3062887">
                  <a:moveTo>
                    <a:pt x="0" y="0"/>
                  </a:moveTo>
                  <a:lnTo>
                    <a:pt x="854162" y="0"/>
                  </a:lnTo>
                  <a:lnTo>
                    <a:pt x="854162" y="3062887"/>
                  </a:lnTo>
                  <a:lnTo>
                    <a:pt x="0" y="3062887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54162" cy="3110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34301" y="1028700"/>
            <a:ext cx="7727394" cy="1513830"/>
            <a:chOff x="0" y="0"/>
            <a:chExt cx="207448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4482" cy="406400"/>
            </a:xfrm>
            <a:custGeom>
              <a:avLst/>
              <a:gdLst/>
              <a:ahLst/>
              <a:cxnLst/>
              <a:rect l="l" t="t" r="r" b="b"/>
              <a:pathLst>
                <a:path w="2074482" h="406400">
                  <a:moveTo>
                    <a:pt x="1871282" y="0"/>
                  </a:moveTo>
                  <a:cubicBezTo>
                    <a:pt x="1983506" y="0"/>
                    <a:pt x="2074482" y="90976"/>
                    <a:pt x="2074482" y="203200"/>
                  </a:cubicBezTo>
                  <a:cubicBezTo>
                    <a:pt x="2074482" y="315424"/>
                    <a:pt x="1983506" y="406400"/>
                    <a:pt x="187128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C"/>
            </a:solidFill>
            <a:ln w="47625" cap="sq">
              <a:solidFill>
                <a:srgbClr val="547D39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7448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7766988"/>
            <a:ext cx="3004485" cy="2520012"/>
          </a:xfrm>
          <a:custGeom>
            <a:avLst/>
            <a:gdLst/>
            <a:ahLst/>
            <a:cxnLst/>
            <a:rect l="l" t="t" r="r" b="b"/>
            <a:pathLst>
              <a:path w="3004485" h="2520012">
                <a:moveTo>
                  <a:pt x="0" y="0"/>
                </a:moveTo>
                <a:lnTo>
                  <a:pt x="3004485" y="0"/>
                </a:lnTo>
                <a:lnTo>
                  <a:pt x="3004485" y="2520012"/>
                </a:lnTo>
                <a:lnTo>
                  <a:pt x="0" y="2520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325433" y="3129115"/>
            <a:ext cx="13933867" cy="6001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0"/>
              </a:lnSpc>
              <a:spcBef>
                <a:spcPct val="0"/>
              </a:spcBef>
            </a:pPr>
            <a:r>
              <a:rPr lang="en-US" sz="5200" spc="5" dirty="0" err="1">
                <a:solidFill>
                  <a:srgbClr val="DEE0E1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你們將污穢的食物獻在我的壇上，且說</a:t>
            </a:r>
            <a:r>
              <a:rPr lang="en-US" sz="5200" spc="5" dirty="0">
                <a:solidFill>
                  <a:srgbClr val="DEE0E1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：『</a:t>
            </a:r>
            <a:r>
              <a:rPr lang="en-US" sz="5200" spc="5" dirty="0" err="1">
                <a:solidFill>
                  <a:srgbClr val="DEE0E1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我們在何事上污穢你呢</a:t>
            </a:r>
            <a:r>
              <a:rPr lang="en-US" sz="5200" spc="5" dirty="0">
                <a:solidFill>
                  <a:srgbClr val="DEE0E1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？』</a:t>
            </a:r>
            <a:r>
              <a:rPr lang="en-US" sz="5200" b="1" spc="5" dirty="0">
                <a:solidFill>
                  <a:srgbClr val="C94827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因你們說，耶和華的桌子是可藐視的。</a:t>
            </a:r>
            <a:r>
              <a:rPr lang="en-US" sz="5200" spc="5" dirty="0">
                <a:solidFill>
                  <a:srgbClr val="DEE0E1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你們將瞎眼的獻為祭物，這不為惡嗎？將瘸腿的、有病的獻上，這不為惡嗎？你獻給你的省長，他豈喜悅你，豈能看你的情面嗎？這是萬軍之耶和華說的。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897581" y="6423978"/>
            <a:ext cx="11612343" cy="2603016"/>
            <a:chOff x="0" y="0"/>
            <a:chExt cx="3058395" cy="68556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58395" cy="685568"/>
            </a:xfrm>
            <a:custGeom>
              <a:avLst/>
              <a:gdLst/>
              <a:ahLst/>
              <a:cxnLst/>
              <a:rect l="l" t="t" r="r" b="b"/>
              <a:pathLst>
                <a:path w="3058395" h="685568">
                  <a:moveTo>
                    <a:pt x="34002" y="0"/>
                  </a:moveTo>
                  <a:lnTo>
                    <a:pt x="3024393" y="0"/>
                  </a:lnTo>
                  <a:cubicBezTo>
                    <a:pt x="3033411" y="0"/>
                    <a:pt x="3042059" y="3582"/>
                    <a:pt x="3048436" y="9959"/>
                  </a:cubicBezTo>
                  <a:cubicBezTo>
                    <a:pt x="3054812" y="16335"/>
                    <a:pt x="3058395" y="24984"/>
                    <a:pt x="3058395" y="34002"/>
                  </a:cubicBezTo>
                  <a:lnTo>
                    <a:pt x="3058395" y="651566"/>
                  </a:lnTo>
                  <a:cubicBezTo>
                    <a:pt x="3058395" y="660584"/>
                    <a:pt x="3054812" y="669233"/>
                    <a:pt x="3048436" y="675609"/>
                  </a:cubicBezTo>
                  <a:cubicBezTo>
                    <a:pt x="3042059" y="681986"/>
                    <a:pt x="3033411" y="685568"/>
                    <a:pt x="3024393" y="685568"/>
                  </a:cubicBezTo>
                  <a:lnTo>
                    <a:pt x="34002" y="685568"/>
                  </a:lnTo>
                  <a:cubicBezTo>
                    <a:pt x="24984" y="685568"/>
                    <a:pt x="16335" y="681986"/>
                    <a:pt x="9959" y="675609"/>
                  </a:cubicBezTo>
                  <a:cubicBezTo>
                    <a:pt x="3582" y="669233"/>
                    <a:pt x="0" y="660584"/>
                    <a:pt x="0" y="651566"/>
                  </a:cubicBezTo>
                  <a:lnTo>
                    <a:pt x="0" y="34002"/>
                  </a:lnTo>
                  <a:cubicBezTo>
                    <a:pt x="0" y="24984"/>
                    <a:pt x="3582" y="16335"/>
                    <a:pt x="9959" y="9959"/>
                  </a:cubicBezTo>
                  <a:cubicBezTo>
                    <a:pt x="16335" y="3582"/>
                    <a:pt x="24984" y="0"/>
                    <a:pt x="3400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3058395" cy="7331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771614" y="1228401"/>
            <a:ext cx="6252767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b="1" dirty="0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瑪拉基書1章7至8節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308967" y="7061911"/>
            <a:ext cx="10789571" cy="1138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「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輕看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」、「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輕視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」、「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輕忽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」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8712" y="-671200"/>
            <a:ext cx="3243146" cy="11629399"/>
            <a:chOff x="0" y="0"/>
            <a:chExt cx="854162" cy="3062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4162" cy="3062887"/>
            </a:xfrm>
            <a:custGeom>
              <a:avLst/>
              <a:gdLst/>
              <a:ahLst/>
              <a:cxnLst/>
              <a:rect l="l" t="t" r="r" b="b"/>
              <a:pathLst>
                <a:path w="854162" h="3062887">
                  <a:moveTo>
                    <a:pt x="0" y="0"/>
                  </a:moveTo>
                  <a:lnTo>
                    <a:pt x="854162" y="0"/>
                  </a:lnTo>
                  <a:lnTo>
                    <a:pt x="854162" y="3062887"/>
                  </a:lnTo>
                  <a:lnTo>
                    <a:pt x="0" y="3062887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54162" cy="3110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34301" y="1028700"/>
            <a:ext cx="7727394" cy="1513830"/>
            <a:chOff x="0" y="0"/>
            <a:chExt cx="207448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4482" cy="406400"/>
            </a:xfrm>
            <a:custGeom>
              <a:avLst/>
              <a:gdLst/>
              <a:ahLst/>
              <a:cxnLst/>
              <a:rect l="l" t="t" r="r" b="b"/>
              <a:pathLst>
                <a:path w="2074482" h="406400">
                  <a:moveTo>
                    <a:pt x="1871282" y="0"/>
                  </a:moveTo>
                  <a:cubicBezTo>
                    <a:pt x="1983506" y="0"/>
                    <a:pt x="2074482" y="90976"/>
                    <a:pt x="2074482" y="203200"/>
                  </a:cubicBezTo>
                  <a:cubicBezTo>
                    <a:pt x="2074482" y="315424"/>
                    <a:pt x="1983506" y="406400"/>
                    <a:pt x="187128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C"/>
            </a:solidFill>
            <a:ln w="47625" cap="sq">
              <a:solidFill>
                <a:srgbClr val="547D39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7448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7766988"/>
            <a:ext cx="3004485" cy="2520012"/>
          </a:xfrm>
          <a:custGeom>
            <a:avLst/>
            <a:gdLst/>
            <a:ahLst/>
            <a:cxnLst/>
            <a:rect l="l" t="t" r="r" b="b"/>
            <a:pathLst>
              <a:path w="3004485" h="2520012">
                <a:moveTo>
                  <a:pt x="0" y="0"/>
                </a:moveTo>
                <a:lnTo>
                  <a:pt x="3004485" y="0"/>
                </a:lnTo>
                <a:lnTo>
                  <a:pt x="3004485" y="2520012"/>
                </a:lnTo>
                <a:lnTo>
                  <a:pt x="0" y="2520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325433" y="3129115"/>
            <a:ext cx="13933867" cy="4203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  <a:spcBef>
                <a:spcPct val="0"/>
              </a:spcBef>
            </a:pPr>
            <a:r>
              <a:rPr lang="en-US" sz="5500" b="1" spc="5" dirty="0">
                <a:solidFill>
                  <a:schemeClr val="tx1">
                    <a:lumMod val="95000"/>
                    <a:lumOff val="5000"/>
                  </a:schemeClr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你們將瞎眼的獻為祭物，這不為惡嗎？將瘸腿的、有病的獻上，這不為惡嗎？你獻給你的省長，他豈喜悅你，豈能看你的情面嗎？這是萬軍之耶和華說的。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71614" y="1228401"/>
            <a:ext cx="6252767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b="1" dirty="0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瑪拉基書1章8節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8712" y="-671200"/>
            <a:ext cx="3243146" cy="11629399"/>
            <a:chOff x="0" y="0"/>
            <a:chExt cx="854162" cy="3062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4162" cy="3062887"/>
            </a:xfrm>
            <a:custGeom>
              <a:avLst/>
              <a:gdLst/>
              <a:ahLst/>
              <a:cxnLst/>
              <a:rect l="l" t="t" r="r" b="b"/>
              <a:pathLst>
                <a:path w="854162" h="3062887">
                  <a:moveTo>
                    <a:pt x="0" y="0"/>
                  </a:moveTo>
                  <a:lnTo>
                    <a:pt x="854162" y="0"/>
                  </a:lnTo>
                  <a:lnTo>
                    <a:pt x="854162" y="3062887"/>
                  </a:lnTo>
                  <a:lnTo>
                    <a:pt x="0" y="3062887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54162" cy="3110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34301" y="976312"/>
            <a:ext cx="7727394" cy="1513830"/>
            <a:chOff x="0" y="0"/>
            <a:chExt cx="207448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4482" cy="406400"/>
            </a:xfrm>
            <a:custGeom>
              <a:avLst/>
              <a:gdLst/>
              <a:ahLst/>
              <a:cxnLst/>
              <a:rect l="l" t="t" r="r" b="b"/>
              <a:pathLst>
                <a:path w="2074482" h="406400">
                  <a:moveTo>
                    <a:pt x="1871282" y="0"/>
                  </a:moveTo>
                  <a:cubicBezTo>
                    <a:pt x="1983506" y="0"/>
                    <a:pt x="2074482" y="90976"/>
                    <a:pt x="2074482" y="203200"/>
                  </a:cubicBezTo>
                  <a:cubicBezTo>
                    <a:pt x="2074482" y="315424"/>
                    <a:pt x="1983506" y="406400"/>
                    <a:pt x="187128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C"/>
            </a:solidFill>
            <a:ln w="47625" cap="sq">
              <a:solidFill>
                <a:srgbClr val="5271FF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7448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7766988"/>
            <a:ext cx="3004485" cy="2520012"/>
          </a:xfrm>
          <a:custGeom>
            <a:avLst/>
            <a:gdLst/>
            <a:ahLst/>
            <a:cxnLst/>
            <a:rect l="l" t="t" r="r" b="b"/>
            <a:pathLst>
              <a:path w="3004485" h="2520012">
                <a:moveTo>
                  <a:pt x="0" y="0"/>
                </a:moveTo>
                <a:lnTo>
                  <a:pt x="3004485" y="0"/>
                </a:lnTo>
                <a:lnTo>
                  <a:pt x="3004485" y="2520012"/>
                </a:lnTo>
                <a:lnTo>
                  <a:pt x="0" y="2520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325433" y="3129115"/>
            <a:ext cx="13933867" cy="6331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  <a:spcBef>
                <a:spcPct val="0"/>
              </a:spcBef>
            </a:pPr>
            <a:r>
              <a:rPr lang="en-US" sz="5500" b="1" spc="5" dirty="0">
                <a:solidFill>
                  <a:srgbClr val="284149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「你要把你撒種所產的，就是你田地每年所出的，十分取一分；又要把你的五榖、新酒、和油的十分之一，並牛群羊群中頭生的，吃在耶和華－</a:t>
            </a:r>
            <a:r>
              <a:rPr lang="en-US" sz="5500" b="1" spc="5" dirty="0">
                <a:solidFill>
                  <a:srgbClr val="000000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你上帝面前，就是他所選擇要立為他名的居所。這樣，你可以學習時常敬畏耶和華－你的上帝。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71614" y="1228401"/>
            <a:ext cx="6252767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b="1" dirty="0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申命記14章22-23節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8712" y="-671200"/>
            <a:ext cx="3243146" cy="11629399"/>
            <a:chOff x="0" y="0"/>
            <a:chExt cx="854162" cy="3062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4162" cy="3062887"/>
            </a:xfrm>
            <a:custGeom>
              <a:avLst/>
              <a:gdLst/>
              <a:ahLst/>
              <a:cxnLst/>
              <a:rect l="l" t="t" r="r" b="b"/>
              <a:pathLst>
                <a:path w="854162" h="3062887">
                  <a:moveTo>
                    <a:pt x="0" y="0"/>
                  </a:moveTo>
                  <a:lnTo>
                    <a:pt x="854162" y="0"/>
                  </a:lnTo>
                  <a:lnTo>
                    <a:pt x="854162" y="3062887"/>
                  </a:lnTo>
                  <a:lnTo>
                    <a:pt x="0" y="3062887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54162" cy="3110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34301" y="1028700"/>
            <a:ext cx="7727394" cy="1513830"/>
            <a:chOff x="0" y="0"/>
            <a:chExt cx="207448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4482" cy="406400"/>
            </a:xfrm>
            <a:custGeom>
              <a:avLst/>
              <a:gdLst/>
              <a:ahLst/>
              <a:cxnLst/>
              <a:rect l="l" t="t" r="r" b="b"/>
              <a:pathLst>
                <a:path w="2074482" h="406400">
                  <a:moveTo>
                    <a:pt x="1871282" y="0"/>
                  </a:moveTo>
                  <a:cubicBezTo>
                    <a:pt x="1983506" y="0"/>
                    <a:pt x="2074482" y="90976"/>
                    <a:pt x="2074482" y="203200"/>
                  </a:cubicBezTo>
                  <a:cubicBezTo>
                    <a:pt x="2074482" y="315424"/>
                    <a:pt x="1983506" y="406400"/>
                    <a:pt x="187128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C"/>
            </a:solidFill>
            <a:ln w="47625" cap="sq">
              <a:solidFill>
                <a:srgbClr val="5271FF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7448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7766988"/>
            <a:ext cx="3004485" cy="2520012"/>
          </a:xfrm>
          <a:custGeom>
            <a:avLst/>
            <a:gdLst/>
            <a:ahLst/>
            <a:cxnLst/>
            <a:rect l="l" t="t" r="r" b="b"/>
            <a:pathLst>
              <a:path w="3004485" h="2520012">
                <a:moveTo>
                  <a:pt x="0" y="0"/>
                </a:moveTo>
                <a:lnTo>
                  <a:pt x="3004485" y="0"/>
                </a:lnTo>
                <a:lnTo>
                  <a:pt x="3004485" y="2520012"/>
                </a:lnTo>
                <a:lnTo>
                  <a:pt x="0" y="2520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325433" y="3129115"/>
            <a:ext cx="13933867" cy="6331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  <a:spcBef>
                <a:spcPct val="0"/>
              </a:spcBef>
            </a:pPr>
            <a:r>
              <a:rPr lang="en-US" sz="5500" b="1" spc="5" dirty="0">
                <a:solidFill>
                  <a:schemeClr val="tx1">
                    <a:lumMod val="95000"/>
                    <a:lumOff val="5000"/>
                  </a:schemeClr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「你要把你撒種所產的，就是你田地每年所出的，十分取一分；又要把你的五榖、新酒、和油的十分之一，並牛群羊群中頭生的，吃在耶和華－你上帝面前，就是他所選擇要立為他名的居所。</a:t>
            </a:r>
            <a:r>
              <a:rPr lang="en-US" sz="5500" b="1" spc="5" dirty="0">
                <a:solidFill>
                  <a:srgbClr val="C94827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這樣，你可以學習時常敬畏耶和華－你的上帝。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71614" y="1228401"/>
            <a:ext cx="6252767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b="1" dirty="0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申命記14章22-23節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8712" y="-671200"/>
            <a:ext cx="3243146" cy="11629399"/>
            <a:chOff x="0" y="0"/>
            <a:chExt cx="854162" cy="3062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4162" cy="3062887"/>
            </a:xfrm>
            <a:custGeom>
              <a:avLst/>
              <a:gdLst/>
              <a:ahLst/>
              <a:cxnLst/>
              <a:rect l="l" t="t" r="r" b="b"/>
              <a:pathLst>
                <a:path w="854162" h="3062887">
                  <a:moveTo>
                    <a:pt x="0" y="0"/>
                  </a:moveTo>
                  <a:lnTo>
                    <a:pt x="854162" y="0"/>
                  </a:lnTo>
                  <a:lnTo>
                    <a:pt x="854162" y="3062887"/>
                  </a:lnTo>
                  <a:lnTo>
                    <a:pt x="0" y="3062887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54162" cy="3110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34301" y="1028700"/>
            <a:ext cx="7727394" cy="1513830"/>
            <a:chOff x="0" y="0"/>
            <a:chExt cx="207448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4482" cy="406400"/>
            </a:xfrm>
            <a:custGeom>
              <a:avLst/>
              <a:gdLst/>
              <a:ahLst/>
              <a:cxnLst/>
              <a:rect l="l" t="t" r="r" b="b"/>
              <a:pathLst>
                <a:path w="2074482" h="406400">
                  <a:moveTo>
                    <a:pt x="1871282" y="0"/>
                  </a:moveTo>
                  <a:cubicBezTo>
                    <a:pt x="1983506" y="0"/>
                    <a:pt x="2074482" y="90976"/>
                    <a:pt x="2074482" y="203200"/>
                  </a:cubicBezTo>
                  <a:cubicBezTo>
                    <a:pt x="2074482" y="315424"/>
                    <a:pt x="1983506" y="406400"/>
                    <a:pt x="187128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C"/>
            </a:solidFill>
            <a:ln w="47625" cap="sq">
              <a:solidFill>
                <a:srgbClr val="547D39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7448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7766988"/>
            <a:ext cx="3004485" cy="2520012"/>
          </a:xfrm>
          <a:custGeom>
            <a:avLst/>
            <a:gdLst/>
            <a:ahLst/>
            <a:cxnLst/>
            <a:rect l="l" t="t" r="r" b="b"/>
            <a:pathLst>
              <a:path w="3004485" h="2520012">
                <a:moveTo>
                  <a:pt x="0" y="0"/>
                </a:moveTo>
                <a:lnTo>
                  <a:pt x="3004485" y="0"/>
                </a:lnTo>
                <a:lnTo>
                  <a:pt x="3004485" y="2520012"/>
                </a:lnTo>
                <a:lnTo>
                  <a:pt x="0" y="2520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325433" y="3129115"/>
            <a:ext cx="13933867" cy="3193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  <a:spcBef>
                <a:spcPct val="0"/>
              </a:spcBef>
            </a:pPr>
            <a:r>
              <a:rPr lang="en-US" sz="5500" b="1" spc="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現在我勸你們懇求上帝，他好施恩與我們。這妄獻的事，既由你們經手，他豈能看你們的情面嗎？這是萬軍之耶和華說的</a:t>
            </a:r>
            <a:r>
              <a:rPr lang="en-US" sz="5500" b="1" spc="5" dirty="0">
                <a:solidFill>
                  <a:schemeClr val="tx1">
                    <a:lumMod val="95000"/>
                    <a:lumOff val="5000"/>
                  </a:schemeClr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71614" y="1228401"/>
            <a:ext cx="6252767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b="1" dirty="0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瑪拉基書1章9節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8712" y="-671200"/>
            <a:ext cx="3243146" cy="11629399"/>
            <a:chOff x="0" y="0"/>
            <a:chExt cx="854162" cy="3062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4162" cy="3062887"/>
            </a:xfrm>
            <a:custGeom>
              <a:avLst/>
              <a:gdLst/>
              <a:ahLst/>
              <a:cxnLst/>
              <a:rect l="l" t="t" r="r" b="b"/>
              <a:pathLst>
                <a:path w="854162" h="3062887">
                  <a:moveTo>
                    <a:pt x="0" y="0"/>
                  </a:moveTo>
                  <a:lnTo>
                    <a:pt x="854162" y="0"/>
                  </a:lnTo>
                  <a:lnTo>
                    <a:pt x="854162" y="3062887"/>
                  </a:lnTo>
                  <a:lnTo>
                    <a:pt x="0" y="3062887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54162" cy="3110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34301" y="1028700"/>
            <a:ext cx="7727394" cy="1513830"/>
            <a:chOff x="0" y="0"/>
            <a:chExt cx="207448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4482" cy="406400"/>
            </a:xfrm>
            <a:custGeom>
              <a:avLst/>
              <a:gdLst/>
              <a:ahLst/>
              <a:cxnLst/>
              <a:rect l="l" t="t" r="r" b="b"/>
              <a:pathLst>
                <a:path w="2074482" h="406400">
                  <a:moveTo>
                    <a:pt x="1871282" y="0"/>
                  </a:moveTo>
                  <a:cubicBezTo>
                    <a:pt x="1983506" y="0"/>
                    <a:pt x="2074482" y="90976"/>
                    <a:pt x="2074482" y="203200"/>
                  </a:cubicBezTo>
                  <a:cubicBezTo>
                    <a:pt x="2074482" y="315424"/>
                    <a:pt x="1983506" y="406400"/>
                    <a:pt x="187128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C"/>
            </a:solidFill>
            <a:ln w="47625" cap="sq">
              <a:solidFill>
                <a:srgbClr val="547D39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7448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7766988"/>
            <a:ext cx="3004485" cy="2520012"/>
          </a:xfrm>
          <a:custGeom>
            <a:avLst/>
            <a:gdLst/>
            <a:ahLst/>
            <a:cxnLst/>
            <a:rect l="l" t="t" r="r" b="b"/>
            <a:pathLst>
              <a:path w="3004485" h="2520012">
                <a:moveTo>
                  <a:pt x="0" y="0"/>
                </a:moveTo>
                <a:lnTo>
                  <a:pt x="3004485" y="0"/>
                </a:lnTo>
                <a:lnTo>
                  <a:pt x="3004485" y="2520012"/>
                </a:lnTo>
                <a:lnTo>
                  <a:pt x="0" y="2520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325433" y="3129115"/>
            <a:ext cx="13933867" cy="313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  <a:spcBef>
                <a:spcPct val="0"/>
              </a:spcBef>
            </a:pPr>
            <a:r>
              <a:rPr lang="en-US" sz="5500" spc="5" dirty="0" err="1">
                <a:solidFill>
                  <a:srgbClr val="DEE0E1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現在我勸你們</a:t>
            </a:r>
            <a:r>
              <a:rPr lang="en-US" sz="5500" b="1" spc="5" dirty="0" err="1">
                <a:solidFill>
                  <a:srgbClr val="C94827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懇求</a:t>
            </a:r>
            <a:r>
              <a:rPr lang="en-US" sz="5500" b="1" spc="5" dirty="0" err="1">
                <a:solidFill>
                  <a:srgbClr val="284149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上帝</a:t>
            </a:r>
            <a:r>
              <a:rPr lang="en-US" sz="5500" spc="5" dirty="0" err="1">
                <a:solidFill>
                  <a:srgbClr val="DEE0E1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，他好施恩與我們。這妄獻的事，既由你們經手，他豈能看你們的情面嗎？這是萬軍之耶和華說的</a:t>
            </a:r>
            <a:r>
              <a:rPr lang="en-US" sz="5500" spc="5" dirty="0">
                <a:solidFill>
                  <a:srgbClr val="DEE0E1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71614" y="1228401"/>
            <a:ext cx="6252767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b="1" dirty="0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瑪拉基書1章9節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091826" y="4355692"/>
            <a:ext cx="11612343" cy="2603016"/>
            <a:chOff x="0" y="0"/>
            <a:chExt cx="3058395" cy="68556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058395" cy="685568"/>
            </a:xfrm>
            <a:custGeom>
              <a:avLst/>
              <a:gdLst/>
              <a:ahLst/>
              <a:cxnLst/>
              <a:rect l="l" t="t" r="r" b="b"/>
              <a:pathLst>
                <a:path w="3058395" h="685568">
                  <a:moveTo>
                    <a:pt x="34002" y="0"/>
                  </a:moveTo>
                  <a:lnTo>
                    <a:pt x="3024393" y="0"/>
                  </a:lnTo>
                  <a:cubicBezTo>
                    <a:pt x="3033411" y="0"/>
                    <a:pt x="3042059" y="3582"/>
                    <a:pt x="3048436" y="9959"/>
                  </a:cubicBezTo>
                  <a:cubicBezTo>
                    <a:pt x="3054812" y="16335"/>
                    <a:pt x="3058395" y="24984"/>
                    <a:pt x="3058395" y="34002"/>
                  </a:cubicBezTo>
                  <a:lnTo>
                    <a:pt x="3058395" y="651566"/>
                  </a:lnTo>
                  <a:cubicBezTo>
                    <a:pt x="3058395" y="660584"/>
                    <a:pt x="3054812" y="669233"/>
                    <a:pt x="3048436" y="675609"/>
                  </a:cubicBezTo>
                  <a:cubicBezTo>
                    <a:pt x="3042059" y="681986"/>
                    <a:pt x="3033411" y="685568"/>
                    <a:pt x="3024393" y="685568"/>
                  </a:cubicBezTo>
                  <a:lnTo>
                    <a:pt x="34002" y="685568"/>
                  </a:lnTo>
                  <a:cubicBezTo>
                    <a:pt x="24984" y="685568"/>
                    <a:pt x="16335" y="681986"/>
                    <a:pt x="9959" y="675609"/>
                  </a:cubicBezTo>
                  <a:cubicBezTo>
                    <a:pt x="3582" y="669233"/>
                    <a:pt x="0" y="660584"/>
                    <a:pt x="0" y="651566"/>
                  </a:cubicBezTo>
                  <a:lnTo>
                    <a:pt x="0" y="34002"/>
                  </a:lnTo>
                  <a:cubicBezTo>
                    <a:pt x="0" y="24984"/>
                    <a:pt x="3582" y="16335"/>
                    <a:pt x="9959" y="9959"/>
                  </a:cubicBezTo>
                  <a:cubicBezTo>
                    <a:pt x="16335" y="3582"/>
                    <a:pt x="24984" y="0"/>
                    <a:pt x="3400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058395" cy="7331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503212" y="5021413"/>
            <a:ext cx="10789571" cy="119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「病」、「</a:t>
            </a:r>
            <a:r>
              <a:rPr lang="en-US" sz="6999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裝病</a:t>
            </a:r>
            <a:r>
              <a:rPr lang="en-US" sz="69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」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8712" y="-671200"/>
            <a:ext cx="3243146" cy="11629399"/>
            <a:chOff x="0" y="0"/>
            <a:chExt cx="854162" cy="3062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4162" cy="3062887"/>
            </a:xfrm>
            <a:custGeom>
              <a:avLst/>
              <a:gdLst/>
              <a:ahLst/>
              <a:cxnLst/>
              <a:rect l="l" t="t" r="r" b="b"/>
              <a:pathLst>
                <a:path w="854162" h="3062887">
                  <a:moveTo>
                    <a:pt x="0" y="0"/>
                  </a:moveTo>
                  <a:lnTo>
                    <a:pt x="854162" y="0"/>
                  </a:lnTo>
                  <a:lnTo>
                    <a:pt x="854162" y="3062887"/>
                  </a:lnTo>
                  <a:lnTo>
                    <a:pt x="0" y="3062887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54162" cy="3110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34301" y="1028700"/>
            <a:ext cx="7727394" cy="1513830"/>
            <a:chOff x="0" y="0"/>
            <a:chExt cx="207448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4482" cy="406400"/>
            </a:xfrm>
            <a:custGeom>
              <a:avLst/>
              <a:gdLst/>
              <a:ahLst/>
              <a:cxnLst/>
              <a:rect l="l" t="t" r="r" b="b"/>
              <a:pathLst>
                <a:path w="2074482" h="406400">
                  <a:moveTo>
                    <a:pt x="1871282" y="0"/>
                  </a:moveTo>
                  <a:cubicBezTo>
                    <a:pt x="1983506" y="0"/>
                    <a:pt x="2074482" y="90976"/>
                    <a:pt x="2074482" y="203200"/>
                  </a:cubicBezTo>
                  <a:cubicBezTo>
                    <a:pt x="2074482" y="315424"/>
                    <a:pt x="1983506" y="406400"/>
                    <a:pt x="187128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C"/>
            </a:solidFill>
            <a:ln w="47625" cap="sq">
              <a:solidFill>
                <a:srgbClr val="547D39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7448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7766988"/>
            <a:ext cx="3004485" cy="2520012"/>
          </a:xfrm>
          <a:custGeom>
            <a:avLst/>
            <a:gdLst/>
            <a:ahLst/>
            <a:cxnLst/>
            <a:rect l="l" t="t" r="r" b="b"/>
            <a:pathLst>
              <a:path w="3004485" h="2520012">
                <a:moveTo>
                  <a:pt x="0" y="0"/>
                </a:moveTo>
                <a:lnTo>
                  <a:pt x="3004485" y="0"/>
                </a:lnTo>
                <a:lnTo>
                  <a:pt x="3004485" y="2520012"/>
                </a:lnTo>
                <a:lnTo>
                  <a:pt x="0" y="2520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325433" y="3524250"/>
            <a:ext cx="13933867" cy="313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  <a:spcBef>
                <a:spcPct val="0"/>
              </a:spcBef>
            </a:pPr>
            <a:r>
              <a:rPr lang="en-US" sz="5500" b="1" spc="5" dirty="0" err="1">
                <a:solidFill>
                  <a:srgbClr val="284149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甚願你們中間有一人關上殿門，免得你們徒然在我壇上燒火。萬軍之耶和華說：我不喜悅你們，也不從你們手中收納供物</a:t>
            </a:r>
            <a:r>
              <a:rPr lang="en-US" sz="5500" b="1" spc="5" dirty="0">
                <a:solidFill>
                  <a:srgbClr val="284149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71614" y="1228401"/>
            <a:ext cx="6252767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b="1" dirty="0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瑪拉基書1章10節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8712" y="-671200"/>
            <a:ext cx="3243146" cy="11629399"/>
            <a:chOff x="0" y="0"/>
            <a:chExt cx="854162" cy="3062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4162" cy="3062887"/>
            </a:xfrm>
            <a:custGeom>
              <a:avLst/>
              <a:gdLst/>
              <a:ahLst/>
              <a:cxnLst/>
              <a:rect l="l" t="t" r="r" b="b"/>
              <a:pathLst>
                <a:path w="854162" h="3062887">
                  <a:moveTo>
                    <a:pt x="0" y="0"/>
                  </a:moveTo>
                  <a:lnTo>
                    <a:pt x="854162" y="0"/>
                  </a:lnTo>
                  <a:lnTo>
                    <a:pt x="854162" y="3062887"/>
                  </a:lnTo>
                  <a:lnTo>
                    <a:pt x="0" y="3062887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54162" cy="3110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34301" y="1028700"/>
            <a:ext cx="7727394" cy="1513830"/>
            <a:chOff x="0" y="0"/>
            <a:chExt cx="207448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4482" cy="406400"/>
            </a:xfrm>
            <a:custGeom>
              <a:avLst/>
              <a:gdLst/>
              <a:ahLst/>
              <a:cxnLst/>
              <a:rect l="l" t="t" r="r" b="b"/>
              <a:pathLst>
                <a:path w="2074482" h="406400">
                  <a:moveTo>
                    <a:pt x="1871282" y="0"/>
                  </a:moveTo>
                  <a:cubicBezTo>
                    <a:pt x="1983506" y="0"/>
                    <a:pt x="2074482" y="90976"/>
                    <a:pt x="2074482" y="203200"/>
                  </a:cubicBezTo>
                  <a:cubicBezTo>
                    <a:pt x="2074482" y="315424"/>
                    <a:pt x="1983506" y="406400"/>
                    <a:pt x="187128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C"/>
            </a:solidFill>
            <a:ln w="47625" cap="sq">
              <a:solidFill>
                <a:srgbClr val="5271FF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7448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7766988"/>
            <a:ext cx="3004485" cy="2520012"/>
          </a:xfrm>
          <a:custGeom>
            <a:avLst/>
            <a:gdLst/>
            <a:ahLst/>
            <a:cxnLst/>
            <a:rect l="l" t="t" r="r" b="b"/>
            <a:pathLst>
              <a:path w="3004485" h="2520012">
                <a:moveTo>
                  <a:pt x="0" y="0"/>
                </a:moveTo>
                <a:lnTo>
                  <a:pt x="3004485" y="0"/>
                </a:lnTo>
                <a:lnTo>
                  <a:pt x="3004485" y="2520012"/>
                </a:lnTo>
                <a:lnTo>
                  <a:pt x="0" y="2520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325433" y="3129115"/>
            <a:ext cx="13933867" cy="6331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  <a:spcBef>
                <a:spcPct val="0"/>
              </a:spcBef>
            </a:pPr>
            <a:r>
              <a:rPr lang="en-US" sz="5500" b="1" spc="5" dirty="0">
                <a:solidFill>
                  <a:srgbClr val="284149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萬軍之耶和華說：你們若不聽從，也不放在心上，將榮耀歸與我的名，我就使咒詛臨到你們，使你們的福分變為咒詛；因你們不把誡命放在心上，我已經咒詛你們了。</a:t>
            </a:r>
            <a:r>
              <a:rPr lang="en-US" sz="5500" b="1" spc="5" dirty="0">
                <a:solidFill>
                  <a:srgbClr val="C94827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我必斥責你們的種子，又把你們犧牲的糞抹你們的臉上；你們要與糞一同除掉。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71614" y="1228401"/>
            <a:ext cx="6252767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b="1" dirty="0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瑪拉基書2章2至3節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8712" y="-671200"/>
            <a:ext cx="3243146" cy="11629399"/>
            <a:chOff x="0" y="0"/>
            <a:chExt cx="854162" cy="3062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4162" cy="3062887"/>
            </a:xfrm>
            <a:custGeom>
              <a:avLst/>
              <a:gdLst/>
              <a:ahLst/>
              <a:cxnLst/>
              <a:rect l="l" t="t" r="r" b="b"/>
              <a:pathLst>
                <a:path w="854162" h="3062887">
                  <a:moveTo>
                    <a:pt x="0" y="0"/>
                  </a:moveTo>
                  <a:lnTo>
                    <a:pt x="854162" y="0"/>
                  </a:lnTo>
                  <a:lnTo>
                    <a:pt x="854162" y="3062887"/>
                  </a:lnTo>
                  <a:lnTo>
                    <a:pt x="0" y="3062887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54162" cy="3110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34301" y="1028700"/>
            <a:ext cx="7727394" cy="1513830"/>
            <a:chOff x="0" y="0"/>
            <a:chExt cx="207448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4482" cy="406400"/>
            </a:xfrm>
            <a:custGeom>
              <a:avLst/>
              <a:gdLst/>
              <a:ahLst/>
              <a:cxnLst/>
              <a:rect l="l" t="t" r="r" b="b"/>
              <a:pathLst>
                <a:path w="2074482" h="406400">
                  <a:moveTo>
                    <a:pt x="1871282" y="0"/>
                  </a:moveTo>
                  <a:cubicBezTo>
                    <a:pt x="1983506" y="0"/>
                    <a:pt x="2074482" y="90976"/>
                    <a:pt x="2074482" y="203200"/>
                  </a:cubicBezTo>
                  <a:cubicBezTo>
                    <a:pt x="2074482" y="315424"/>
                    <a:pt x="1983506" y="406400"/>
                    <a:pt x="187128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C"/>
            </a:solidFill>
            <a:ln w="47625" cap="sq">
              <a:solidFill>
                <a:srgbClr val="547D39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7448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7766988"/>
            <a:ext cx="3004485" cy="2520012"/>
          </a:xfrm>
          <a:custGeom>
            <a:avLst/>
            <a:gdLst/>
            <a:ahLst/>
            <a:cxnLst/>
            <a:rect l="l" t="t" r="r" b="b"/>
            <a:pathLst>
              <a:path w="3004485" h="2520012">
                <a:moveTo>
                  <a:pt x="0" y="0"/>
                </a:moveTo>
                <a:lnTo>
                  <a:pt x="3004485" y="0"/>
                </a:lnTo>
                <a:lnTo>
                  <a:pt x="3004485" y="2520012"/>
                </a:lnTo>
                <a:lnTo>
                  <a:pt x="0" y="2520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325433" y="3129115"/>
            <a:ext cx="13933867" cy="4257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  <a:spcBef>
                <a:spcPct val="0"/>
              </a:spcBef>
            </a:pPr>
            <a:r>
              <a:rPr lang="en-US" sz="5500" b="1" spc="5" dirty="0">
                <a:solidFill>
                  <a:schemeClr val="tx1">
                    <a:lumMod val="95000"/>
                    <a:lumOff val="5000"/>
                  </a:schemeClr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萬軍之耶和華說：從日出之地到日落之處，我的名在外邦中必尊為大。在各處，人必奉我的名燒香，獻潔淨的供物，因為我的名在外邦中必尊為大。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71614" y="1228401"/>
            <a:ext cx="6252767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b="1" dirty="0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瑪拉基書1章11節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8712" y="-671200"/>
            <a:ext cx="3243146" cy="11629399"/>
            <a:chOff x="0" y="0"/>
            <a:chExt cx="854162" cy="3062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4162" cy="3062887"/>
            </a:xfrm>
            <a:custGeom>
              <a:avLst/>
              <a:gdLst/>
              <a:ahLst/>
              <a:cxnLst/>
              <a:rect l="l" t="t" r="r" b="b"/>
              <a:pathLst>
                <a:path w="854162" h="3062887">
                  <a:moveTo>
                    <a:pt x="0" y="0"/>
                  </a:moveTo>
                  <a:lnTo>
                    <a:pt x="854162" y="0"/>
                  </a:lnTo>
                  <a:lnTo>
                    <a:pt x="854162" y="3062887"/>
                  </a:lnTo>
                  <a:lnTo>
                    <a:pt x="0" y="3062887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54162" cy="3110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34301" y="1028700"/>
            <a:ext cx="7727394" cy="1513830"/>
            <a:chOff x="0" y="0"/>
            <a:chExt cx="207448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4482" cy="406400"/>
            </a:xfrm>
            <a:custGeom>
              <a:avLst/>
              <a:gdLst/>
              <a:ahLst/>
              <a:cxnLst/>
              <a:rect l="l" t="t" r="r" b="b"/>
              <a:pathLst>
                <a:path w="2074482" h="406400">
                  <a:moveTo>
                    <a:pt x="1871282" y="0"/>
                  </a:moveTo>
                  <a:cubicBezTo>
                    <a:pt x="1983506" y="0"/>
                    <a:pt x="2074482" y="90976"/>
                    <a:pt x="2074482" y="203200"/>
                  </a:cubicBezTo>
                  <a:cubicBezTo>
                    <a:pt x="2074482" y="315424"/>
                    <a:pt x="1983506" y="406400"/>
                    <a:pt x="187128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C"/>
            </a:solidFill>
            <a:ln w="47625" cap="sq">
              <a:solidFill>
                <a:srgbClr val="547D39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7448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7766988"/>
            <a:ext cx="3004485" cy="2520012"/>
          </a:xfrm>
          <a:custGeom>
            <a:avLst/>
            <a:gdLst/>
            <a:ahLst/>
            <a:cxnLst/>
            <a:rect l="l" t="t" r="r" b="b"/>
            <a:pathLst>
              <a:path w="3004485" h="2520012">
                <a:moveTo>
                  <a:pt x="0" y="0"/>
                </a:moveTo>
                <a:lnTo>
                  <a:pt x="3004485" y="0"/>
                </a:lnTo>
                <a:lnTo>
                  <a:pt x="3004485" y="2520012"/>
                </a:lnTo>
                <a:lnTo>
                  <a:pt x="0" y="2520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334958" y="3129115"/>
            <a:ext cx="13933867" cy="6331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  <a:spcBef>
                <a:spcPct val="0"/>
              </a:spcBef>
            </a:pPr>
            <a:r>
              <a:rPr lang="en-US" sz="5500" b="1" spc="5" dirty="0" err="1">
                <a:solidFill>
                  <a:srgbClr val="C94827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你們卻褻瀆我的名，說</a:t>
            </a:r>
            <a:r>
              <a:rPr lang="en-US" sz="5500" b="1" spc="5" dirty="0">
                <a:solidFill>
                  <a:srgbClr val="C94827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：『</a:t>
            </a:r>
            <a:r>
              <a:rPr lang="en-US" sz="5500" b="1" spc="5" dirty="0" err="1">
                <a:solidFill>
                  <a:srgbClr val="C94827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耶和華的桌子是污穢的，其上的食物是可藐視的</a:t>
            </a:r>
            <a:r>
              <a:rPr lang="en-US" sz="5500" b="1" spc="5" dirty="0">
                <a:solidFill>
                  <a:srgbClr val="C94827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。』</a:t>
            </a:r>
            <a:r>
              <a:rPr lang="en-US" sz="5500" b="1" spc="5" dirty="0" err="1">
                <a:solidFill>
                  <a:srgbClr val="C94827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你們又說</a:t>
            </a:r>
            <a:r>
              <a:rPr lang="en-US" sz="5500" b="1" spc="5" dirty="0">
                <a:solidFill>
                  <a:srgbClr val="C94827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：『</a:t>
            </a:r>
            <a:r>
              <a:rPr lang="en-US" sz="5500" b="1" spc="5" dirty="0" err="1">
                <a:solidFill>
                  <a:srgbClr val="C94827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這些事何等煩瑣</a:t>
            </a:r>
            <a:r>
              <a:rPr lang="en-US" sz="5500" b="1" spc="5" dirty="0">
                <a:solidFill>
                  <a:srgbClr val="C94827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！』</a:t>
            </a:r>
            <a:r>
              <a:rPr lang="en-US" sz="5500" b="1" spc="5" dirty="0" err="1">
                <a:solidFill>
                  <a:srgbClr val="C94827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並嗤之以鼻。</a:t>
            </a:r>
            <a:r>
              <a:rPr lang="en-US" sz="5500" b="1" spc="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這是萬軍之耶和華說的。你們把搶奪的、瘸腿的、有病的拿來獻上為祭。我豈能從你們手中收納呢？這是耶和華說的</a:t>
            </a:r>
            <a:r>
              <a:rPr lang="en-US" sz="5500" b="1" spc="5" dirty="0">
                <a:solidFill>
                  <a:schemeClr val="tx1">
                    <a:lumMod val="95000"/>
                    <a:lumOff val="5000"/>
                  </a:schemeClr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71614" y="1228401"/>
            <a:ext cx="6579338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b="1" dirty="0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瑪拉基書1章12至13節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8712" y="-671200"/>
            <a:ext cx="3243146" cy="11629399"/>
            <a:chOff x="0" y="0"/>
            <a:chExt cx="854162" cy="3062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4162" cy="3062887"/>
            </a:xfrm>
            <a:custGeom>
              <a:avLst/>
              <a:gdLst/>
              <a:ahLst/>
              <a:cxnLst/>
              <a:rect l="l" t="t" r="r" b="b"/>
              <a:pathLst>
                <a:path w="854162" h="3062887">
                  <a:moveTo>
                    <a:pt x="0" y="0"/>
                  </a:moveTo>
                  <a:lnTo>
                    <a:pt x="854162" y="0"/>
                  </a:lnTo>
                  <a:lnTo>
                    <a:pt x="854162" y="3062887"/>
                  </a:lnTo>
                  <a:lnTo>
                    <a:pt x="0" y="3062887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54162" cy="3110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34301" y="1028700"/>
            <a:ext cx="7727394" cy="1513830"/>
            <a:chOff x="0" y="0"/>
            <a:chExt cx="207448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4482" cy="406400"/>
            </a:xfrm>
            <a:custGeom>
              <a:avLst/>
              <a:gdLst/>
              <a:ahLst/>
              <a:cxnLst/>
              <a:rect l="l" t="t" r="r" b="b"/>
              <a:pathLst>
                <a:path w="2074482" h="406400">
                  <a:moveTo>
                    <a:pt x="1871282" y="0"/>
                  </a:moveTo>
                  <a:cubicBezTo>
                    <a:pt x="1983506" y="0"/>
                    <a:pt x="2074482" y="90976"/>
                    <a:pt x="2074482" y="203200"/>
                  </a:cubicBezTo>
                  <a:cubicBezTo>
                    <a:pt x="2074482" y="315424"/>
                    <a:pt x="1983506" y="406400"/>
                    <a:pt x="187128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C"/>
            </a:solidFill>
            <a:ln w="47625" cap="sq">
              <a:solidFill>
                <a:srgbClr val="547D39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7448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7766988"/>
            <a:ext cx="3004485" cy="2520012"/>
          </a:xfrm>
          <a:custGeom>
            <a:avLst/>
            <a:gdLst/>
            <a:ahLst/>
            <a:cxnLst/>
            <a:rect l="l" t="t" r="r" b="b"/>
            <a:pathLst>
              <a:path w="3004485" h="2520012">
                <a:moveTo>
                  <a:pt x="0" y="0"/>
                </a:moveTo>
                <a:lnTo>
                  <a:pt x="3004485" y="0"/>
                </a:lnTo>
                <a:lnTo>
                  <a:pt x="3004485" y="2520012"/>
                </a:lnTo>
                <a:lnTo>
                  <a:pt x="0" y="2520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325433" y="3129115"/>
            <a:ext cx="13933867" cy="6331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  <a:spcBef>
                <a:spcPct val="0"/>
              </a:spcBef>
            </a:pPr>
            <a:r>
              <a:rPr lang="en-US" sz="5500" b="1" spc="5" dirty="0" err="1">
                <a:solidFill>
                  <a:srgbClr val="284149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你們卻褻瀆我的名，說</a:t>
            </a:r>
            <a:r>
              <a:rPr lang="en-US" sz="5500" b="1" spc="5" dirty="0">
                <a:solidFill>
                  <a:srgbClr val="284149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：『</a:t>
            </a:r>
            <a:r>
              <a:rPr lang="en-US" sz="5500" b="1" spc="5" dirty="0" err="1">
                <a:solidFill>
                  <a:srgbClr val="284149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耶和華的桌子是污穢的，其上的食物是可藐視的</a:t>
            </a:r>
            <a:r>
              <a:rPr lang="en-US" sz="5500" b="1" spc="5" dirty="0">
                <a:solidFill>
                  <a:srgbClr val="284149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。』</a:t>
            </a:r>
            <a:r>
              <a:rPr lang="en-US" sz="5500" b="1" spc="5" dirty="0" err="1">
                <a:solidFill>
                  <a:srgbClr val="284149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你們又說</a:t>
            </a:r>
            <a:r>
              <a:rPr lang="en-US" sz="5500" b="1" spc="5" dirty="0">
                <a:solidFill>
                  <a:srgbClr val="284149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：『</a:t>
            </a:r>
            <a:r>
              <a:rPr lang="en-US" sz="5500" b="1" spc="5" dirty="0" err="1">
                <a:solidFill>
                  <a:srgbClr val="284149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這些事何等煩瑣</a:t>
            </a:r>
            <a:r>
              <a:rPr lang="en-US" sz="5500" b="1" spc="5" dirty="0">
                <a:solidFill>
                  <a:srgbClr val="284149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！』</a:t>
            </a:r>
            <a:r>
              <a:rPr lang="en-US" sz="5500" b="1" spc="5" dirty="0" err="1">
                <a:solidFill>
                  <a:srgbClr val="284149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並嗤之以鼻。這是萬軍之耶和華說的。你們把</a:t>
            </a:r>
            <a:r>
              <a:rPr lang="en-US" sz="5500" b="1" spc="5" dirty="0" err="1">
                <a:solidFill>
                  <a:srgbClr val="C94827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搶奪的</a:t>
            </a:r>
            <a:r>
              <a:rPr lang="en-US" sz="5500" b="1" spc="5" dirty="0" err="1">
                <a:solidFill>
                  <a:srgbClr val="284149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、瘸腿的、有病的拿來獻上為祭。我豈能從你們手中收納呢？這是耶和華說的</a:t>
            </a:r>
            <a:r>
              <a:rPr lang="en-US" sz="5500" b="1" spc="5" dirty="0">
                <a:solidFill>
                  <a:srgbClr val="284149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71614" y="1228401"/>
            <a:ext cx="6579338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b="1" dirty="0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瑪拉基書1章12至13節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8712" y="-671200"/>
            <a:ext cx="3243146" cy="11629399"/>
            <a:chOff x="0" y="0"/>
            <a:chExt cx="854162" cy="3062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4162" cy="3062887"/>
            </a:xfrm>
            <a:custGeom>
              <a:avLst/>
              <a:gdLst/>
              <a:ahLst/>
              <a:cxnLst/>
              <a:rect l="l" t="t" r="r" b="b"/>
              <a:pathLst>
                <a:path w="854162" h="3062887">
                  <a:moveTo>
                    <a:pt x="0" y="0"/>
                  </a:moveTo>
                  <a:lnTo>
                    <a:pt x="854162" y="0"/>
                  </a:lnTo>
                  <a:lnTo>
                    <a:pt x="854162" y="3062887"/>
                  </a:lnTo>
                  <a:lnTo>
                    <a:pt x="0" y="3062887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54162" cy="3110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34301" y="1028700"/>
            <a:ext cx="7727394" cy="1513830"/>
            <a:chOff x="0" y="0"/>
            <a:chExt cx="207448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4482" cy="406400"/>
            </a:xfrm>
            <a:custGeom>
              <a:avLst/>
              <a:gdLst/>
              <a:ahLst/>
              <a:cxnLst/>
              <a:rect l="l" t="t" r="r" b="b"/>
              <a:pathLst>
                <a:path w="2074482" h="406400">
                  <a:moveTo>
                    <a:pt x="1871282" y="0"/>
                  </a:moveTo>
                  <a:cubicBezTo>
                    <a:pt x="1983506" y="0"/>
                    <a:pt x="2074482" y="90976"/>
                    <a:pt x="2074482" y="203200"/>
                  </a:cubicBezTo>
                  <a:cubicBezTo>
                    <a:pt x="2074482" y="315424"/>
                    <a:pt x="1983506" y="406400"/>
                    <a:pt x="187128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C"/>
            </a:solidFill>
            <a:ln w="47625" cap="sq">
              <a:solidFill>
                <a:srgbClr val="547D39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7448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7766988"/>
            <a:ext cx="3004485" cy="2520012"/>
          </a:xfrm>
          <a:custGeom>
            <a:avLst/>
            <a:gdLst/>
            <a:ahLst/>
            <a:cxnLst/>
            <a:rect l="l" t="t" r="r" b="b"/>
            <a:pathLst>
              <a:path w="3004485" h="2520012">
                <a:moveTo>
                  <a:pt x="0" y="0"/>
                </a:moveTo>
                <a:lnTo>
                  <a:pt x="3004485" y="0"/>
                </a:lnTo>
                <a:lnTo>
                  <a:pt x="3004485" y="2520012"/>
                </a:lnTo>
                <a:lnTo>
                  <a:pt x="0" y="2520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325433" y="3129115"/>
            <a:ext cx="13933867" cy="6331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  <a:spcBef>
                <a:spcPct val="0"/>
              </a:spcBef>
            </a:pPr>
            <a:r>
              <a:rPr lang="en-US" sz="5500" spc="5" dirty="0" err="1">
                <a:solidFill>
                  <a:srgbClr val="DEE0E1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你們卻褻瀆我的名，說</a:t>
            </a:r>
            <a:r>
              <a:rPr lang="en-US" sz="5500" spc="5" dirty="0">
                <a:solidFill>
                  <a:srgbClr val="DEE0E1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：『</a:t>
            </a:r>
            <a:r>
              <a:rPr lang="en-US" sz="5500" spc="5" dirty="0" err="1">
                <a:solidFill>
                  <a:srgbClr val="DEE0E1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耶和華的桌子是污穢的，其上的食物是可藐視的</a:t>
            </a:r>
            <a:r>
              <a:rPr lang="en-US" sz="5500" spc="5" dirty="0">
                <a:solidFill>
                  <a:srgbClr val="DEE0E1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。』</a:t>
            </a:r>
            <a:r>
              <a:rPr lang="en-US" sz="5500" spc="5" dirty="0" err="1">
                <a:solidFill>
                  <a:srgbClr val="DEE0E1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你們又說</a:t>
            </a:r>
            <a:r>
              <a:rPr lang="en-US" sz="5500" spc="5" dirty="0">
                <a:solidFill>
                  <a:srgbClr val="DEE0E1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：『</a:t>
            </a:r>
            <a:r>
              <a:rPr lang="en-US" sz="5500" spc="5" dirty="0" err="1">
                <a:solidFill>
                  <a:srgbClr val="DEE0E1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這些事何等煩瑣</a:t>
            </a:r>
            <a:r>
              <a:rPr lang="en-US" sz="5500" spc="5" dirty="0">
                <a:solidFill>
                  <a:srgbClr val="DEE0E1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！』</a:t>
            </a:r>
            <a:r>
              <a:rPr lang="en-US" sz="5500" spc="5" dirty="0" err="1">
                <a:solidFill>
                  <a:srgbClr val="DEE0E1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並嗤之以鼻。這是萬軍之耶和華說的。你們把</a:t>
            </a:r>
            <a:r>
              <a:rPr lang="en-US" sz="5500" b="1" spc="5" dirty="0" err="1">
                <a:solidFill>
                  <a:srgbClr val="C94827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搶奪的</a:t>
            </a:r>
            <a:r>
              <a:rPr lang="en-US" sz="5500" spc="5" dirty="0" err="1">
                <a:solidFill>
                  <a:srgbClr val="DEE0E1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、瘸腿的、有病的拿來獻上為祭。我豈能從你們手中收納呢？這是耶和華說的</a:t>
            </a:r>
            <a:r>
              <a:rPr lang="en-US" sz="5500" spc="5" dirty="0">
                <a:solidFill>
                  <a:srgbClr val="DEE0E1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71614" y="1228401"/>
            <a:ext cx="6579338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b="1" dirty="0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瑪拉基書1章12至13節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811666" y="3701013"/>
            <a:ext cx="14721303" cy="2603016"/>
            <a:chOff x="0" y="0"/>
            <a:chExt cx="3877215" cy="68556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77216" cy="685568"/>
            </a:xfrm>
            <a:custGeom>
              <a:avLst/>
              <a:gdLst/>
              <a:ahLst/>
              <a:cxnLst/>
              <a:rect l="l" t="t" r="r" b="b"/>
              <a:pathLst>
                <a:path w="3877216" h="685568">
                  <a:moveTo>
                    <a:pt x="26821" y="0"/>
                  </a:moveTo>
                  <a:lnTo>
                    <a:pt x="3850395" y="0"/>
                  </a:lnTo>
                  <a:cubicBezTo>
                    <a:pt x="3865207" y="0"/>
                    <a:pt x="3877216" y="12008"/>
                    <a:pt x="3877216" y="26821"/>
                  </a:cubicBezTo>
                  <a:lnTo>
                    <a:pt x="3877216" y="658747"/>
                  </a:lnTo>
                  <a:cubicBezTo>
                    <a:pt x="3877216" y="673560"/>
                    <a:pt x="3865207" y="685568"/>
                    <a:pt x="3850395" y="685568"/>
                  </a:cubicBezTo>
                  <a:lnTo>
                    <a:pt x="26821" y="685568"/>
                  </a:lnTo>
                  <a:cubicBezTo>
                    <a:pt x="12008" y="685568"/>
                    <a:pt x="0" y="673560"/>
                    <a:pt x="0" y="658747"/>
                  </a:cubicBezTo>
                  <a:lnTo>
                    <a:pt x="0" y="26821"/>
                  </a:lnTo>
                  <a:cubicBezTo>
                    <a:pt x="0" y="12008"/>
                    <a:pt x="12008" y="0"/>
                    <a:pt x="2682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877215" cy="7331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325433" y="4049386"/>
            <a:ext cx="13933867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 bring what has been</a:t>
            </a:r>
            <a:r>
              <a:rPr lang="en-US" sz="5199" dirty="0">
                <a:solidFill>
                  <a:srgbClr val="C9482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taken by violence</a:t>
            </a:r>
            <a:r>
              <a:rPr lang="en-US" sz="5199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or is lame or sick   (NRSV)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8712" y="-671200"/>
            <a:ext cx="3243146" cy="11629399"/>
            <a:chOff x="0" y="0"/>
            <a:chExt cx="854162" cy="3062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4162" cy="3062887"/>
            </a:xfrm>
            <a:custGeom>
              <a:avLst/>
              <a:gdLst/>
              <a:ahLst/>
              <a:cxnLst/>
              <a:rect l="l" t="t" r="r" b="b"/>
              <a:pathLst>
                <a:path w="854162" h="3062887">
                  <a:moveTo>
                    <a:pt x="0" y="0"/>
                  </a:moveTo>
                  <a:lnTo>
                    <a:pt x="854162" y="0"/>
                  </a:lnTo>
                  <a:lnTo>
                    <a:pt x="854162" y="3062887"/>
                  </a:lnTo>
                  <a:lnTo>
                    <a:pt x="0" y="3062887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54162" cy="3110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34301" y="1028700"/>
            <a:ext cx="7727394" cy="1513830"/>
            <a:chOff x="0" y="0"/>
            <a:chExt cx="207448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4482" cy="406400"/>
            </a:xfrm>
            <a:custGeom>
              <a:avLst/>
              <a:gdLst/>
              <a:ahLst/>
              <a:cxnLst/>
              <a:rect l="l" t="t" r="r" b="b"/>
              <a:pathLst>
                <a:path w="2074482" h="406400">
                  <a:moveTo>
                    <a:pt x="1871282" y="0"/>
                  </a:moveTo>
                  <a:cubicBezTo>
                    <a:pt x="1983506" y="0"/>
                    <a:pt x="2074482" y="90976"/>
                    <a:pt x="2074482" y="203200"/>
                  </a:cubicBezTo>
                  <a:cubicBezTo>
                    <a:pt x="2074482" y="315424"/>
                    <a:pt x="1983506" y="406400"/>
                    <a:pt x="187128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C"/>
            </a:solidFill>
            <a:ln w="47625" cap="sq">
              <a:solidFill>
                <a:srgbClr val="5271FF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7448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7766988"/>
            <a:ext cx="3004485" cy="2520012"/>
          </a:xfrm>
          <a:custGeom>
            <a:avLst/>
            <a:gdLst/>
            <a:ahLst/>
            <a:cxnLst/>
            <a:rect l="l" t="t" r="r" b="b"/>
            <a:pathLst>
              <a:path w="3004485" h="2520012">
                <a:moveTo>
                  <a:pt x="0" y="0"/>
                </a:moveTo>
                <a:lnTo>
                  <a:pt x="3004485" y="0"/>
                </a:lnTo>
                <a:lnTo>
                  <a:pt x="3004485" y="2520012"/>
                </a:lnTo>
                <a:lnTo>
                  <a:pt x="0" y="2520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325433" y="3129115"/>
            <a:ext cx="13933867" cy="2074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  <a:spcBef>
                <a:spcPct val="0"/>
              </a:spcBef>
            </a:pPr>
            <a:r>
              <a:rPr lang="en-US" sz="5500" b="1" spc="5" dirty="0" err="1">
                <a:solidFill>
                  <a:srgbClr val="284149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自死的和被野獸</a:t>
            </a:r>
            <a:r>
              <a:rPr lang="en-US" sz="5500" b="1" spc="5" dirty="0" err="1">
                <a:solidFill>
                  <a:srgbClr val="C94827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撕裂</a:t>
            </a:r>
            <a:r>
              <a:rPr lang="en-US" sz="5500" b="1" spc="5" dirty="0" err="1">
                <a:solidFill>
                  <a:srgbClr val="284149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的，那脂油可以做別的使用，只是你們萬不可</a:t>
            </a:r>
            <a:r>
              <a:rPr lang="en-US" sz="5500" b="1" spc="5" dirty="0" err="1">
                <a:solidFill>
                  <a:srgbClr val="C94827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吃</a:t>
            </a:r>
            <a:r>
              <a:rPr lang="en-US" sz="5500" b="1" spc="5" dirty="0">
                <a:solidFill>
                  <a:srgbClr val="284149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71614" y="1228401"/>
            <a:ext cx="6252767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b="1" dirty="0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利末記7章24節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8712" y="-671200"/>
            <a:ext cx="3243146" cy="11629399"/>
            <a:chOff x="0" y="0"/>
            <a:chExt cx="854162" cy="3062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4162" cy="3062887"/>
            </a:xfrm>
            <a:custGeom>
              <a:avLst/>
              <a:gdLst/>
              <a:ahLst/>
              <a:cxnLst/>
              <a:rect l="l" t="t" r="r" b="b"/>
              <a:pathLst>
                <a:path w="854162" h="3062887">
                  <a:moveTo>
                    <a:pt x="0" y="0"/>
                  </a:moveTo>
                  <a:lnTo>
                    <a:pt x="854162" y="0"/>
                  </a:lnTo>
                  <a:lnTo>
                    <a:pt x="854162" y="3062887"/>
                  </a:lnTo>
                  <a:lnTo>
                    <a:pt x="0" y="3062887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54162" cy="3110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34301" y="1028700"/>
            <a:ext cx="7727394" cy="1513830"/>
            <a:chOff x="0" y="0"/>
            <a:chExt cx="207448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4482" cy="406400"/>
            </a:xfrm>
            <a:custGeom>
              <a:avLst/>
              <a:gdLst/>
              <a:ahLst/>
              <a:cxnLst/>
              <a:rect l="l" t="t" r="r" b="b"/>
              <a:pathLst>
                <a:path w="2074482" h="406400">
                  <a:moveTo>
                    <a:pt x="1871282" y="0"/>
                  </a:moveTo>
                  <a:cubicBezTo>
                    <a:pt x="1983506" y="0"/>
                    <a:pt x="2074482" y="90976"/>
                    <a:pt x="2074482" y="203200"/>
                  </a:cubicBezTo>
                  <a:cubicBezTo>
                    <a:pt x="2074482" y="315424"/>
                    <a:pt x="1983506" y="406400"/>
                    <a:pt x="187128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C"/>
            </a:solidFill>
            <a:ln w="47625" cap="sq">
              <a:solidFill>
                <a:srgbClr val="547D39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7448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7766988"/>
            <a:ext cx="3004485" cy="2520012"/>
          </a:xfrm>
          <a:custGeom>
            <a:avLst/>
            <a:gdLst/>
            <a:ahLst/>
            <a:cxnLst/>
            <a:rect l="l" t="t" r="r" b="b"/>
            <a:pathLst>
              <a:path w="3004485" h="2520012">
                <a:moveTo>
                  <a:pt x="0" y="0"/>
                </a:moveTo>
                <a:lnTo>
                  <a:pt x="3004485" y="0"/>
                </a:lnTo>
                <a:lnTo>
                  <a:pt x="3004485" y="2520012"/>
                </a:lnTo>
                <a:lnTo>
                  <a:pt x="0" y="2520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325433" y="3129115"/>
            <a:ext cx="13933867" cy="6331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  <a:spcBef>
                <a:spcPct val="0"/>
              </a:spcBef>
            </a:pPr>
            <a:r>
              <a:rPr lang="en-US" sz="5500" b="1" spc="5" dirty="0" err="1">
                <a:solidFill>
                  <a:srgbClr val="284149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你們卻褻瀆我的名，說</a:t>
            </a:r>
            <a:r>
              <a:rPr lang="en-US" sz="5500" b="1" spc="5" dirty="0">
                <a:solidFill>
                  <a:srgbClr val="284149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：『</a:t>
            </a:r>
            <a:r>
              <a:rPr lang="en-US" sz="5500" b="1" spc="5" dirty="0" err="1">
                <a:solidFill>
                  <a:srgbClr val="284149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耶和華的桌子是污穢的，其上的食物是可藐視的</a:t>
            </a:r>
            <a:r>
              <a:rPr lang="en-US" sz="5500" b="1" spc="5" dirty="0">
                <a:solidFill>
                  <a:srgbClr val="284149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。』</a:t>
            </a:r>
            <a:r>
              <a:rPr lang="en-US" sz="5500" b="1" spc="5" dirty="0" err="1">
                <a:solidFill>
                  <a:srgbClr val="284149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你們又說</a:t>
            </a:r>
            <a:r>
              <a:rPr lang="en-US" sz="5500" b="1" spc="5" dirty="0">
                <a:solidFill>
                  <a:srgbClr val="284149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：『</a:t>
            </a:r>
            <a:r>
              <a:rPr lang="en-US" sz="5500" b="1" spc="5" dirty="0" err="1">
                <a:solidFill>
                  <a:srgbClr val="284149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這些事何等煩瑣</a:t>
            </a:r>
            <a:r>
              <a:rPr lang="en-US" sz="5500" b="1" spc="5" dirty="0">
                <a:solidFill>
                  <a:srgbClr val="284149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！』</a:t>
            </a:r>
            <a:r>
              <a:rPr lang="en-US" sz="5500" b="1" spc="5" dirty="0" err="1">
                <a:solidFill>
                  <a:srgbClr val="284149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並嗤之以鼻。這是萬軍之耶和華說的。你們把</a:t>
            </a:r>
            <a:r>
              <a:rPr lang="en-US" sz="5500" b="1" spc="5" dirty="0" err="1">
                <a:solidFill>
                  <a:srgbClr val="000000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搶奪的</a:t>
            </a:r>
            <a:r>
              <a:rPr lang="en-US" sz="5500" b="1" spc="5" dirty="0" err="1">
                <a:solidFill>
                  <a:srgbClr val="284149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、瘸腿的、有病的拿來獻上為祭。</a:t>
            </a:r>
            <a:r>
              <a:rPr lang="en-US" sz="5500" b="1" spc="5" dirty="0" err="1">
                <a:solidFill>
                  <a:srgbClr val="C94827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我豈能從你們手中收納呢？這是耶和華說的</a:t>
            </a:r>
            <a:r>
              <a:rPr lang="en-US" sz="5500" b="1" spc="5" dirty="0">
                <a:solidFill>
                  <a:srgbClr val="C94827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71614" y="1228401"/>
            <a:ext cx="6579338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b="1" dirty="0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瑪拉基書1章12至13節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8712" y="-671200"/>
            <a:ext cx="3243146" cy="11629399"/>
            <a:chOff x="0" y="0"/>
            <a:chExt cx="854162" cy="3062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4162" cy="3062887"/>
            </a:xfrm>
            <a:custGeom>
              <a:avLst/>
              <a:gdLst/>
              <a:ahLst/>
              <a:cxnLst/>
              <a:rect l="l" t="t" r="r" b="b"/>
              <a:pathLst>
                <a:path w="854162" h="3062887">
                  <a:moveTo>
                    <a:pt x="0" y="0"/>
                  </a:moveTo>
                  <a:lnTo>
                    <a:pt x="854162" y="0"/>
                  </a:lnTo>
                  <a:lnTo>
                    <a:pt x="854162" y="3062887"/>
                  </a:lnTo>
                  <a:lnTo>
                    <a:pt x="0" y="3062887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54162" cy="3110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34301" y="1028700"/>
            <a:ext cx="7727394" cy="1513830"/>
            <a:chOff x="0" y="0"/>
            <a:chExt cx="207448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4482" cy="406400"/>
            </a:xfrm>
            <a:custGeom>
              <a:avLst/>
              <a:gdLst/>
              <a:ahLst/>
              <a:cxnLst/>
              <a:rect l="l" t="t" r="r" b="b"/>
              <a:pathLst>
                <a:path w="2074482" h="406400">
                  <a:moveTo>
                    <a:pt x="1871282" y="0"/>
                  </a:moveTo>
                  <a:cubicBezTo>
                    <a:pt x="1983506" y="0"/>
                    <a:pt x="2074482" y="90976"/>
                    <a:pt x="2074482" y="203200"/>
                  </a:cubicBezTo>
                  <a:cubicBezTo>
                    <a:pt x="2074482" y="315424"/>
                    <a:pt x="1983506" y="406400"/>
                    <a:pt x="187128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C"/>
            </a:solidFill>
            <a:ln w="47625" cap="sq">
              <a:solidFill>
                <a:srgbClr val="547D39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7448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7766988"/>
            <a:ext cx="3004485" cy="2520012"/>
          </a:xfrm>
          <a:custGeom>
            <a:avLst/>
            <a:gdLst/>
            <a:ahLst/>
            <a:cxnLst/>
            <a:rect l="l" t="t" r="r" b="b"/>
            <a:pathLst>
              <a:path w="3004485" h="2520012">
                <a:moveTo>
                  <a:pt x="0" y="0"/>
                </a:moveTo>
                <a:lnTo>
                  <a:pt x="3004485" y="0"/>
                </a:lnTo>
                <a:lnTo>
                  <a:pt x="3004485" y="2520012"/>
                </a:lnTo>
                <a:lnTo>
                  <a:pt x="0" y="2520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325433" y="3129115"/>
            <a:ext cx="13933867" cy="3193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  <a:spcBef>
                <a:spcPct val="0"/>
              </a:spcBef>
            </a:pPr>
            <a:r>
              <a:rPr lang="en-US" sz="5500" b="1" spc="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甚願你們中間有一人關上殿門，免得你們徒然在我壇上燒火。萬軍之耶和華說：我不喜悅你們，也不從你們手中收納供物</a:t>
            </a:r>
            <a:r>
              <a:rPr lang="en-US" sz="5500" b="1" spc="5" dirty="0">
                <a:solidFill>
                  <a:schemeClr val="tx1">
                    <a:lumMod val="95000"/>
                    <a:lumOff val="5000"/>
                  </a:schemeClr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71614" y="1228401"/>
            <a:ext cx="6252767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b="1" dirty="0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瑪拉基書1章10節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8712" y="-671200"/>
            <a:ext cx="3243146" cy="11629399"/>
            <a:chOff x="0" y="0"/>
            <a:chExt cx="854162" cy="3062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4162" cy="3062887"/>
            </a:xfrm>
            <a:custGeom>
              <a:avLst/>
              <a:gdLst/>
              <a:ahLst/>
              <a:cxnLst/>
              <a:rect l="l" t="t" r="r" b="b"/>
              <a:pathLst>
                <a:path w="854162" h="3062887">
                  <a:moveTo>
                    <a:pt x="0" y="0"/>
                  </a:moveTo>
                  <a:lnTo>
                    <a:pt x="854162" y="0"/>
                  </a:lnTo>
                  <a:lnTo>
                    <a:pt x="854162" y="3062887"/>
                  </a:lnTo>
                  <a:lnTo>
                    <a:pt x="0" y="3062887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54162" cy="3110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34301" y="1028700"/>
            <a:ext cx="7727394" cy="1513830"/>
            <a:chOff x="0" y="0"/>
            <a:chExt cx="207448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4482" cy="406400"/>
            </a:xfrm>
            <a:custGeom>
              <a:avLst/>
              <a:gdLst/>
              <a:ahLst/>
              <a:cxnLst/>
              <a:rect l="l" t="t" r="r" b="b"/>
              <a:pathLst>
                <a:path w="2074482" h="406400">
                  <a:moveTo>
                    <a:pt x="1871282" y="0"/>
                  </a:moveTo>
                  <a:cubicBezTo>
                    <a:pt x="1983506" y="0"/>
                    <a:pt x="2074482" y="90976"/>
                    <a:pt x="2074482" y="203200"/>
                  </a:cubicBezTo>
                  <a:cubicBezTo>
                    <a:pt x="2074482" y="315424"/>
                    <a:pt x="1983506" y="406400"/>
                    <a:pt x="187128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C"/>
            </a:solidFill>
            <a:ln w="47625" cap="sq">
              <a:solidFill>
                <a:srgbClr val="547D39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7448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7766988"/>
            <a:ext cx="3004485" cy="2520012"/>
          </a:xfrm>
          <a:custGeom>
            <a:avLst/>
            <a:gdLst/>
            <a:ahLst/>
            <a:cxnLst/>
            <a:rect l="l" t="t" r="r" b="b"/>
            <a:pathLst>
              <a:path w="3004485" h="2520012">
                <a:moveTo>
                  <a:pt x="0" y="0"/>
                </a:moveTo>
                <a:lnTo>
                  <a:pt x="3004485" y="0"/>
                </a:lnTo>
                <a:lnTo>
                  <a:pt x="3004485" y="2520012"/>
                </a:lnTo>
                <a:lnTo>
                  <a:pt x="0" y="2520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325433" y="3129115"/>
            <a:ext cx="13933867" cy="21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  <a:spcBef>
                <a:spcPct val="0"/>
              </a:spcBef>
            </a:pPr>
            <a:r>
              <a:rPr lang="en-US" sz="5500" b="1" spc="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行詭詐的在群中有公羊，他許願卻用有殘疾的獻給主，這人是可咒詛的</a:t>
            </a:r>
            <a:r>
              <a:rPr lang="en-US" sz="5500" b="1" spc="5" dirty="0">
                <a:solidFill>
                  <a:schemeClr val="tx1">
                    <a:lumMod val="95000"/>
                    <a:lumOff val="5000"/>
                  </a:schemeClr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71614" y="1228401"/>
            <a:ext cx="6252767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b="1" dirty="0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瑪拉基書1章14節上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8712" y="-671200"/>
            <a:ext cx="3243146" cy="11629399"/>
            <a:chOff x="0" y="0"/>
            <a:chExt cx="854162" cy="3062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4162" cy="3062887"/>
            </a:xfrm>
            <a:custGeom>
              <a:avLst/>
              <a:gdLst/>
              <a:ahLst/>
              <a:cxnLst/>
              <a:rect l="l" t="t" r="r" b="b"/>
              <a:pathLst>
                <a:path w="854162" h="3062887">
                  <a:moveTo>
                    <a:pt x="0" y="0"/>
                  </a:moveTo>
                  <a:lnTo>
                    <a:pt x="854162" y="0"/>
                  </a:lnTo>
                  <a:lnTo>
                    <a:pt x="854162" y="3062887"/>
                  </a:lnTo>
                  <a:lnTo>
                    <a:pt x="0" y="3062887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54162" cy="3110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34301" y="1028700"/>
            <a:ext cx="7727394" cy="1513830"/>
            <a:chOff x="0" y="0"/>
            <a:chExt cx="207448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4482" cy="406400"/>
            </a:xfrm>
            <a:custGeom>
              <a:avLst/>
              <a:gdLst/>
              <a:ahLst/>
              <a:cxnLst/>
              <a:rect l="l" t="t" r="r" b="b"/>
              <a:pathLst>
                <a:path w="2074482" h="406400">
                  <a:moveTo>
                    <a:pt x="1871282" y="0"/>
                  </a:moveTo>
                  <a:cubicBezTo>
                    <a:pt x="1983506" y="0"/>
                    <a:pt x="2074482" y="90976"/>
                    <a:pt x="2074482" y="203200"/>
                  </a:cubicBezTo>
                  <a:cubicBezTo>
                    <a:pt x="2074482" y="315424"/>
                    <a:pt x="1983506" y="406400"/>
                    <a:pt x="187128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C"/>
            </a:solidFill>
            <a:ln w="47625" cap="sq">
              <a:solidFill>
                <a:srgbClr val="5271FF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7448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7766988"/>
            <a:ext cx="3004485" cy="2520012"/>
          </a:xfrm>
          <a:custGeom>
            <a:avLst/>
            <a:gdLst/>
            <a:ahLst/>
            <a:cxnLst/>
            <a:rect l="l" t="t" r="r" b="b"/>
            <a:pathLst>
              <a:path w="3004485" h="2520012">
                <a:moveTo>
                  <a:pt x="0" y="0"/>
                </a:moveTo>
                <a:lnTo>
                  <a:pt x="3004485" y="0"/>
                </a:lnTo>
                <a:lnTo>
                  <a:pt x="3004485" y="2520012"/>
                </a:lnTo>
                <a:lnTo>
                  <a:pt x="0" y="2520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325433" y="3129115"/>
            <a:ext cx="13933867" cy="7396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5500" b="1" spc="5" dirty="0">
                <a:solidFill>
                  <a:schemeClr val="tx1">
                    <a:lumMod val="95000"/>
                    <a:lumOff val="5000"/>
                  </a:schemeClr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凡從牛群或是羊群中，將平安祭獻給耶和華，為要還特許的願，或是作甘心獻的，</a:t>
            </a:r>
            <a:r>
              <a:rPr lang="en-US" sz="5500" b="1" spc="5" dirty="0">
                <a:solidFill>
                  <a:srgbClr val="C94827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所獻的必純全無殘疾的才蒙悅納</a:t>
            </a:r>
            <a:r>
              <a:rPr lang="en-US" sz="5500" b="1" spc="5" dirty="0">
                <a:solidFill>
                  <a:srgbClr val="C00000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。</a:t>
            </a:r>
            <a:r>
              <a:rPr lang="en-US" sz="5500" b="1" spc="5" dirty="0">
                <a:solidFill>
                  <a:schemeClr val="tx1">
                    <a:lumMod val="95000"/>
                    <a:lumOff val="5000"/>
                  </a:schemeClr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瞎眼的、折傷的、殘廢的、有瘤子的、長癬的、長疥的都不可獻給耶和華，也不可在壇上作為火祭獻給耶和華。</a:t>
            </a:r>
          </a:p>
          <a:p>
            <a:pPr algn="l">
              <a:lnSpc>
                <a:spcPts val="8250"/>
              </a:lnSpc>
              <a:spcBef>
                <a:spcPct val="0"/>
              </a:spcBef>
            </a:pPr>
            <a:endParaRPr lang="en-US" sz="5500" spc="5" dirty="0">
              <a:solidFill>
                <a:srgbClr val="284149"/>
              </a:solidFill>
              <a:latin typeface="Saira ExtraCondensed Bold"/>
              <a:ea typeface="Saira ExtraCondensed Bold"/>
              <a:cs typeface="Saira ExtraCondensed Bold"/>
              <a:sym typeface="Saira ExtraCondense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771614" y="1228401"/>
            <a:ext cx="6252767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b="1" dirty="0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利末記22章21至22節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8712" y="-671200"/>
            <a:ext cx="3243146" cy="11629399"/>
            <a:chOff x="0" y="0"/>
            <a:chExt cx="854162" cy="3062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4162" cy="3062887"/>
            </a:xfrm>
            <a:custGeom>
              <a:avLst/>
              <a:gdLst/>
              <a:ahLst/>
              <a:cxnLst/>
              <a:rect l="l" t="t" r="r" b="b"/>
              <a:pathLst>
                <a:path w="854162" h="3062887">
                  <a:moveTo>
                    <a:pt x="0" y="0"/>
                  </a:moveTo>
                  <a:lnTo>
                    <a:pt x="854162" y="0"/>
                  </a:lnTo>
                  <a:lnTo>
                    <a:pt x="854162" y="3062887"/>
                  </a:lnTo>
                  <a:lnTo>
                    <a:pt x="0" y="3062887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54162" cy="3110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34301" y="1028700"/>
            <a:ext cx="7727394" cy="1513830"/>
            <a:chOff x="0" y="0"/>
            <a:chExt cx="207448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4482" cy="406400"/>
            </a:xfrm>
            <a:custGeom>
              <a:avLst/>
              <a:gdLst/>
              <a:ahLst/>
              <a:cxnLst/>
              <a:rect l="l" t="t" r="r" b="b"/>
              <a:pathLst>
                <a:path w="2074482" h="406400">
                  <a:moveTo>
                    <a:pt x="1871282" y="0"/>
                  </a:moveTo>
                  <a:cubicBezTo>
                    <a:pt x="1983506" y="0"/>
                    <a:pt x="2074482" y="90976"/>
                    <a:pt x="2074482" y="203200"/>
                  </a:cubicBezTo>
                  <a:cubicBezTo>
                    <a:pt x="2074482" y="315424"/>
                    <a:pt x="1983506" y="406400"/>
                    <a:pt x="187128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C"/>
            </a:solidFill>
            <a:ln w="47625" cap="sq">
              <a:solidFill>
                <a:srgbClr val="547D39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7448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7766988"/>
            <a:ext cx="3004485" cy="2520012"/>
          </a:xfrm>
          <a:custGeom>
            <a:avLst/>
            <a:gdLst/>
            <a:ahLst/>
            <a:cxnLst/>
            <a:rect l="l" t="t" r="r" b="b"/>
            <a:pathLst>
              <a:path w="3004485" h="2520012">
                <a:moveTo>
                  <a:pt x="0" y="0"/>
                </a:moveTo>
                <a:lnTo>
                  <a:pt x="3004485" y="0"/>
                </a:lnTo>
                <a:lnTo>
                  <a:pt x="3004485" y="2520012"/>
                </a:lnTo>
                <a:lnTo>
                  <a:pt x="0" y="2520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325433" y="3129115"/>
            <a:ext cx="13933867" cy="21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  <a:spcBef>
                <a:spcPct val="0"/>
              </a:spcBef>
            </a:pPr>
            <a:r>
              <a:rPr lang="en-US" sz="5500" b="1" spc="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行詭詐的在群中</a:t>
            </a:r>
            <a:r>
              <a:rPr lang="en-US" sz="5500" b="1" spc="5" dirty="0" err="1">
                <a:solidFill>
                  <a:srgbClr val="C94827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有公羊</a:t>
            </a:r>
            <a:r>
              <a:rPr lang="en-US" sz="5500" b="1" spc="5" dirty="0" err="1">
                <a:solidFill>
                  <a:srgbClr val="284149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，</a:t>
            </a:r>
            <a:r>
              <a:rPr lang="en-US" sz="5500" b="1" spc="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他許願</a:t>
            </a:r>
            <a:r>
              <a:rPr lang="en-US" sz="5500" b="1" spc="5" dirty="0" err="1">
                <a:solidFill>
                  <a:srgbClr val="C94827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卻用有殘疾的獻給主</a:t>
            </a:r>
            <a:r>
              <a:rPr lang="en-US" sz="5500" b="1" spc="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，這人是可咒詛的</a:t>
            </a:r>
            <a:r>
              <a:rPr lang="en-US" sz="5500" b="1" spc="5" dirty="0">
                <a:solidFill>
                  <a:schemeClr val="tx1">
                    <a:lumMod val="95000"/>
                    <a:lumOff val="5000"/>
                  </a:schemeClr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71614" y="1228401"/>
            <a:ext cx="6252767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b="1" dirty="0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瑪拉基書1章14節上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11" r="-1011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3" r="-253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8712" y="-671200"/>
            <a:ext cx="3243146" cy="11629399"/>
            <a:chOff x="0" y="0"/>
            <a:chExt cx="854162" cy="3062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4162" cy="3062887"/>
            </a:xfrm>
            <a:custGeom>
              <a:avLst/>
              <a:gdLst/>
              <a:ahLst/>
              <a:cxnLst/>
              <a:rect l="l" t="t" r="r" b="b"/>
              <a:pathLst>
                <a:path w="854162" h="3062887">
                  <a:moveTo>
                    <a:pt x="0" y="0"/>
                  </a:moveTo>
                  <a:lnTo>
                    <a:pt x="854162" y="0"/>
                  </a:lnTo>
                  <a:lnTo>
                    <a:pt x="854162" y="3062887"/>
                  </a:lnTo>
                  <a:lnTo>
                    <a:pt x="0" y="3062887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54162" cy="3110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34301" y="1028700"/>
            <a:ext cx="7727394" cy="1513830"/>
            <a:chOff x="0" y="0"/>
            <a:chExt cx="207448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4482" cy="406400"/>
            </a:xfrm>
            <a:custGeom>
              <a:avLst/>
              <a:gdLst/>
              <a:ahLst/>
              <a:cxnLst/>
              <a:rect l="l" t="t" r="r" b="b"/>
              <a:pathLst>
                <a:path w="2074482" h="406400">
                  <a:moveTo>
                    <a:pt x="1871282" y="0"/>
                  </a:moveTo>
                  <a:cubicBezTo>
                    <a:pt x="1983506" y="0"/>
                    <a:pt x="2074482" y="90976"/>
                    <a:pt x="2074482" y="203200"/>
                  </a:cubicBezTo>
                  <a:cubicBezTo>
                    <a:pt x="2074482" y="315424"/>
                    <a:pt x="1983506" y="406400"/>
                    <a:pt x="187128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C"/>
            </a:solidFill>
            <a:ln w="47625" cap="sq">
              <a:solidFill>
                <a:srgbClr val="547D39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7448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325433" y="3129115"/>
            <a:ext cx="13933867" cy="21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  <a:spcBef>
                <a:spcPct val="0"/>
              </a:spcBef>
            </a:pPr>
            <a:r>
              <a:rPr lang="en-US" sz="5500" b="1" spc="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因為我是大君王，我的名在外邦中是可畏的。這是萬軍之耶和華說的</a:t>
            </a:r>
            <a:r>
              <a:rPr lang="en-US" sz="5500" b="1" spc="5" dirty="0">
                <a:solidFill>
                  <a:schemeClr val="tx1">
                    <a:lumMod val="95000"/>
                    <a:lumOff val="5000"/>
                  </a:schemeClr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。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71614" y="1228401"/>
            <a:ext cx="6252767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b="1" dirty="0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瑪拉基書1章14節下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0534" y="7748488"/>
            <a:ext cx="3164899" cy="2538512"/>
          </a:xfrm>
          <a:custGeom>
            <a:avLst/>
            <a:gdLst/>
            <a:ahLst/>
            <a:cxnLst/>
            <a:rect l="l" t="t" r="r" b="b"/>
            <a:pathLst>
              <a:path w="3164899" h="2538512">
                <a:moveTo>
                  <a:pt x="0" y="0"/>
                </a:moveTo>
                <a:lnTo>
                  <a:pt x="3164899" y="0"/>
                </a:lnTo>
                <a:lnTo>
                  <a:pt x="3164899" y="2538512"/>
                </a:lnTo>
                <a:lnTo>
                  <a:pt x="0" y="2538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8712" y="-671200"/>
            <a:ext cx="3243146" cy="11629399"/>
            <a:chOff x="0" y="0"/>
            <a:chExt cx="854162" cy="3062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4162" cy="3062887"/>
            </a:xfrm>
            <a:custGeom>
              <a:avLst/>
              <a:gdLst/>
              <a:ahLst/>
              <a:cxnLst/>
              <a:rect l="l" t="t" r="r" b="b"/>
              <a:pathLst>
                <a:path w="854162" h="3062887">
                  <a:moveTo>
                    <a:pt x="0" y="0"/>
                  </a:moveTo>
                  <a:lnTo>
                    <a:pt x="854162" y="0"/>
                  </a:lnTo>
                  <a:lnTo>
                    <a:pt x="854162" y="3062887"/>
                  </a:lnTo>
                  <a:lnTo>
                    <a:pt x="0" y="3062887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54162" cy="3110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34301" y="1028700"/>
            <a:ext cx="7727394" cy="1513830"/>
            <a:chOff x="0" y="0"/>
            <a:chExt cx="207448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4482" cy="406400"/>
            </a:xfrm>
            <a:custGeom>
              <a:avLst/>
              <a:gdLst/>
              <a:ahLst/>
              <a:cxnLst/>
              <a:rect l="l" t="t" r="r" b="b"/>
              <a:pathLst>
                <a:path w="2074482" h="406400">
                  <a:moveTo>
                    <a:pt x="1871282" y="0"/>
                  </a:moveTo>
                  <a:cubicBezTo>
                    <a:pt x="1983506" y="0"/>
                    <a:pt x="2074482" y="90976"/>
                    <a:pt x="2074482" y="203200"/>
                  </a:cubicBezTo>
                  <a:cubicBezTo>
                    <a:pt x="2074482" y="315424"/>
                    <a:pt x="1983506" y="406400"/>
                    <a:pt x="187128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C"/>
            </a:solidFill>
            <a:ln w="47625" cap="sq">
              <a:solidFill>
                <a:srgbClr val="547D39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7448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275773" y="3308596"/>
            <a:ext cx="8814056" cy="7069607"/>
          </a:xfrm>
          <a:custGeom>
            <a:avLst/>
            <a:gdLst/>
            <a:ahLst/>
            <a:cxnLst/>
            <a:rect l="l" t="t" r="r" b="b"/>
            <a:pathLst>
              <a:path w="8814056" h="7069607">
                <a:moveTo>
                  <a:pt x="0" y="0"/>
                </a:moveTo>
                <a:lnTo>
                  <a:pt x="8814056" y="0"/>
                </a:lnTo>
                <a:lnTo>
                  <a:pt x="8814056" y="7069607"/>
                </a:lnTo>
                <a:lnTo>
                  <a:pt x="0" y="7069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8053806" y="2620798"/>
            <a:ext cx="9205494" cy="2388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51"/>
              </a:lnSpc>
              <a:spcBef>
                <a:spcPct val="0"/>
              </a:spcBef>
            </a:pPr>
            <a:r>
              <a:rPr lang="en-US" sz="13000" b="1" dirty="0" err="1">
                <a:solidFill>
                  <a:srgbClr val="547D39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我會做好</a:t>
            </a:r>
            <a:endParaRPr lang="en-US" sz="13000" b="1" dirty="0">
              <a:solidFill>
                <a:srgbClr val="547D39"/>
              </a:solidFill>
              <a:latin typeface="Saira ExtraCondensed Bold"/>
              <a:ea typeface="Saira ExtraCondensed Bold"/>
              <a:cs typeface="Saira ExtraCondensed Bold"/>
              <a:sym typeface="Saira ExtraCondense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778448" y="5085473"/>
            <a:ext cx="12407697" cy="2388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55"/>
              </a:lnSpc>
              <a:spcBef>
                <a:spcPct val="0"/>
              </a:spcBef>
            </a:pPr>
            <a:r>
              <a:rPr lang="en-US" sz="13000" b="1" dirty="0" err="1">
                <a:solidFill>
                  <a:srgbClr val="70170A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呢份「工</a:t>
            </a:r>
            <a:r>
              <a:rPr lang="en-US" sz="13000" b="1" dirty="0">
                <a:solidFill>
                  <a:srgbClr val="70170A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」!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15900" y="1228401"/>
            <a:ext cx="5164195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b="1" dirty="0" err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瑪拉基書</a:t>
            </a:r>
            <a:r>
              <a:rPr lang="en-US" sz="5999" b="1" dirty="0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 1:6-14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8712" y="-671200"/>
            <a:ext cx="3243146" cy="11629399"/>
            <a:chOff x="0" y="0"/>
            <a:chExt cx="854162" cy="3062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4162" cy="3062887"/>
            </a:xfrm>
            <a:custGeom>
              <a:avLst/>
              <a:gdLst/>
              <a:ahLst/>
              <a:cxnLst/>
              <a:rect l="l" t="t" r="r" b="b"/>
              <a:pathLst>
                <a:path w="854162" h="3062887">
                  <a:moveTo>
                    <a:pt x="0" y="0"/>
                  </a:moveTo>
                  <a:lnTo>
                    <a:pt x="854162" y="0"/>
                  </a:lnTo>
                  <a:lnTo>
                    <a:pt x="854162" y="3062887"/>
                  </a:lnTo>
                  <a:lnTo>
                    <a:pt x="0" y="3062887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54162" cy="3110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34301" y="1028700"/>
            <a:ext cx="7727394" cy="1513830"/>
            <a:chOff x="0" y="0"/>
            <a:chExt cx="207448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4482" cy="406400"/>
            </a:xfrm>
            <a:custGeom>
              <a:avLst/>
              <a:gdLst/>
              <a:ahLst/>
              <a:cxnLst/>
              <a:rect l="l" t="t" r="r" b="b"/>
              <a:pathLst>
                <a:path w="2074482" h="406400">
                  <a:moveTo>
                    <a:pt x="1871282" y="0"/>
                  </a:moveTo>
                  <a:cubicBezTo>
                    <a:pt x="1983506" y="0"/>
                    <a:pt x="2074482" y="90976"/>
                    <a:pt x="2074482" y="203200"/>
                  </a:cubicBezTo>
                  <a:cubicBezTo>
                    <a:pt x="2074482" y="315424"/>
                    <a:pt x="1983506" y="406400"/>
                    <a:pt x="187128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C"/>
            </a:solidFill>
            <a:ln w="47625" cap="sq">
              <a:solidFill>
                <a:srgbClr val="547D39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7448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7766988"/>
            <a:ext cx="3004485" cy="2520012"/>
          </a:xfrm>
          <a:custGeom>
            <a:avLst/>
            <a:gdLst/>
            <a:ahLst/>
            <a:cxnLst/>
            <a:rect l="l" t="t" r="r" b="b"/>
            <a:pathLst>
              <a:path w="3004485" h="2520012">
                <a:moveTo>
                  <a:pt x="0" y="0"/>
                </a:moveTo>
                <a:lnTo>
                  <a:pt x="3004485" y="0"/>
                </a:lnTo>
                <a:lnTo>
                  <a:pt x="3004485" y="2520012"/>
                </a:lnTo>
                <a:lnTo>
                  <a:pt x="0" y="2520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325433" y="3129115"/>
            <a:ext cx="13933867" cy="4257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  <a:spcBef>
                <a:spcPct val="0"/>
              </a:spcBef>
            </a:pPr>
            <a:r>
              <a:rPr lang="en-US" sz="5500" b="1" spc="5" dirty="0" err="1">
                <a:solidFill>
                  <a:srgbClr val="C94827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你們又說</a:t>
            </a:r>
            <a:r>
              <a:rPr lang="en-US" sz="5500" b="1" spc="5" dirty="0">
                <a:solidFill>
                  <a:srgbClr val="C94827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：『</a:t>
            </a:r>
            <a:r>
              <a:rPr lang="en-US" sz="5500" b="1" spc="5" dirty="0" err="1">
                <a:solidFill>
                  <a:srgbClr val="C94827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這些事何等煩瑣</a:t>
            </a:r>
            <a:r>
              <a:rPr lang="en-US" sz="5500" b="1" spc="5" dirty="0">
                <a:solidFill>
                  <a:srgbClr val="C94827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！』</a:t>
            </a:r>
            <a:r>
              <a:rPr lang="en-US" sz="5500" b="1" spc="5" dirty="0" err="1">
                <a:solidFill>
                  <a:srgbClr val="C94827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並嗤之以鼻</a:t>
            </a:r>
            <a:r>
              <a:rPr lang="en-US" sz="5500" b="1" spc="5" dirty="0" err="1">
                <a:solidFill>
                  <a:srgbClr val="C00000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。</a:t>
            </a:r>
            <a:r>
              <a:rPr lang="en-US" sz="5500" b="1" spc="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這是萬軍之耶和華說的。你們把搶奪的、瘸腿的、有病的拿來獻上為祭。我豈能從你們手中收納呢？這是耶和華說的</a:t>
            </a:r>
            <a:r>
              <a:rPr lang="en-US" sz="5500" b="1" spc="5" dirty="0">
                <a:solidFill>
                  <a:schemeClr val="tx1">
                    <a:lumMod val="95000"/>
                    <a:lumOff val="5000"/>
                  </a:schemeClr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71614" y="1228401"/>
            <a:ext cx="6579338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b="1" dirty="0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瑪拉基書1章13節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8712" y="-671200"/>
            <a:ext cx="3243146" cy="11629399"/>
            <a:chOff x="0" y="0"/>
            <a:chExt cx="854162" cy="3062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4162" cy="3062887"/>
            </a:xfrm>
            <a:custGeom>
              <a:avLst/>
              <a:gdLst/>
              <a:ahLst/>
              <a:cxnLst/>
              <a:rect l="l" t="t" r="r" b="b"/>
              <a:pathLst>
                <a:path w="854162" h="3062887">
                  <a:moveTo>
                    <a:pt x="0" y="0"/>
                  </a:moveTo>
                  <a:lnTo>
                    <a:pt x="854162" y="0"/>
                  </a:lnTo>
                  <a:lnTo>
                    <a:pt x="854162" y="3062887"/>
                  </a:lnTo>
                  <a:lnTo>
                    <a:pt x="0" y="3062887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54162" cy="3110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34301" y="1028700"/>
            <a:ext cx="7727394" cy="1513830"/>
            <a:chOff x="0" y="0"/>
            <a:chExt cx="207448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4482" cy="406400"/>
            </a:xfrm>
            <a:custGeom>
              <a:avLst/>
              <a:gdLst/>
              <a:ahLst/>
              <a:cxnLst/>
              <a:rect l="l" t="t" r="r" b="b"/>
              <a:pathLst>
                <a:path w="2074482" h="406400">
                  <a:moveTo>
                    <a:pt x="1871282" y="0"/>
                  </a:moveTo>
                  <a:cubicBezTo>
                    <a:pt x="1983506" y="0"/>
                    <a:pt x="2074482" y="90976"/>
                    <a:pt x="2074482" y="203200"/>
                  </a:cubicBezTo>
                  <a:cubicBezTo>
                    <a:pt x="2074482" y="315424"/>
                    <a:pt x="1983506" y="406400"/>
                    <a:pt x="187128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C"/>
            </a:solidFill>
            <a:ln w="47625" cap="sq">
              <a:solidFill>
                <a:srgbClr val="547D39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7448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7766988"/>
            <a:ext cx="3004485" cy="2520012"/>
          </a:xfrm>
          <a:custGeom>
            <a:avLst/>
            <a:gdLst/>
            <a:ahLst/>
            <a:cxnLst/>
            <a:rect l="l" t="t" r="r" b="b"/>
            <a:pathLst>
              <a:path w="3004485" h="2520012">
                <a:moveTo>
                  <a:pt x="0" y="0"/>
                </a:moveTo>
                <a:lnTo>
                  <a:pt x="3004485" y="0"/>
                </a:lnTo>
                <a:lnTo>
                  <a:pt x="3004485" y="2520012"/>
                </a:lnTo>
                <a:lnTo>
                  <a:pt x="0" y="2520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815290" y="3420308"/>
            <a:ext cx="13444010" cy="6674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5500" b="1" spc="6" dirty="0">
                <a:solidFill>
                  <a:schemeClr val="tx1">
                    <a:lumMod val="95000"/>
                    <a:lumOff val="5000"/>
                  </a:schemeClr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藐視我名的祭司啊，萬軍之耶和華對你們說：兒子尊敬父親，僕人敬畏主人；我既為父親，尊敬我的在哪裏呢？我既為主人，敬畏我的在哪裏呢？</a:t>
            </a:r>
          </a:p>
          <a:p>
            <a:pPr algn="ctr">
              <a:lnSpc>
                <a:spcPts val="18991"/>
              </a:lnSpc>
              <a:spcBef>
                <a:spcPct val="0"/>
              </a:spcBef>
            </a:pPr>
            <a:endParaRPr lang="en-US" sz="6000" spc="6" dirty="0">
              <a:solidFill>
                <a:srgbClr val="284149"/>
              </a:solidFill>
              <a:latin typeface="Saira ExtraCondensed Bold"/>
              <a:ea typeface="Saira ExtraCondensed Bold"/>
              <a:cs typeface="Saira ExtraCondensed Bold"/>
              <a:sym typeface="Saira ExtraCondense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934900" y="1228401"/>
            <a:ext cx="5926195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b="1" dirty="0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瑪拉基書1章6節上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8712" y="-671200"/>
            <a:ext cx="3243146" cy="11629399"/>
            <a:chOff x="0" y="0"/>
            <a:chExt cx="854162" cy="3062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4162" cy="3062887"/>
            </a:xfrm>
            <a:custGeom>
              <a:avLst/>
              <a:gdLst/>
              <a:ahLst/>
              <a:cxnLst/>
              <a:rect l="l" t="t" r="r" b="b"/>
              <a:pathLst>
                <a:path w="854162" h="3062887">
                  <a:moveTo>
                    <a:pt x="0" y="0"/>
                  </a:moveTo>
                  <a:lnTo>
                    <a:pt x="854162" y="0"/>
                  </a:lnTo>
                  <a:lnTo>
                    <a:pt x="854162" y="3062887"/>
                  </a:lnTo>
                  <a:lnTo>
                    <a:pt x="0" y="3062887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54162" cy="3110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34301" y="1028700"/>
            <a:ext cx="7727394" cy="1513830"/>
            <a:chOff x="0" y="0"/>
            <a:chExt cx="207448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4482" cy="406400"/>
            </a:xfrm>
            <a:custGeom>
              <a:avLst/>
              <a:gdLst/>
              <a:ahLst/>
              <a:cxnLst/>
              <a:rect l="l" t="t" r="r" b="b"/>
              <a:pathLst>
                <a:path w="2074482" h="406400">
                  <a:moveTo>
                    <a:pt x="1871282" y="0"/>
                  </a:moveTo>
                  <a:cubicBezTo>
                    <a:pt x="1983506" y="0"/>
                    <a:pt x="2074482" y="90976"/>
                    <a:pt x="2074482" y="203200"/>
                  </a:cubicBezTo>
                  <a:cubicBezTo>
                    <a:pt x="2074482" y="315424"/>
                    <a:pt x="1983506" y="406400"/>
                    <a:pt x="187128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C"/>
            </a:solidFill>
            <a:ln w="47625" cap="sq">
              <a:solidFill>
                <a:srgbClr val="547D39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7448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7766988"/>
            <a:ext cx="3004485" cy="2520012"/>
          </a:xfrm>
          <a:custGeom>
            <a:avLst/>
            <a:gdLst/>
            <a:ahLst/>
            <a:cxnLst/>
            <a:rect l="l" t="t" r="r" b="b"/>
            <a:pathLst>
              <a:path w="3004485" h="2520012">
                <a:moveTo>
                  <a:pt x="0" y="0"/>
                </a:moveTo>
                <a:lnTo>
                  <a:pt x="3004485" y="0"/>
                </a:lnTo>
                <a:lnTo>
                  <a:pt x="3004485" y="2520012"/>
                </a:lnTo>
                <a:lnTo>
                  <a:pt x="0" y="2520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815290" y="2967557"/>
            <a:ext cx="13444010" cy="7523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5500" b="1" spc="5" dirty="0">
                <a:solidFill>
                  <a:schemeClr val="tx1">
                    <a:lumMod val="95000"/>
                    <a:lumOff val="5000"/>
                  </a:schemeClr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藐視我名的祭司啊，萬軍之耶和華對你們說：兒子尊敬父親，僕人敬畏主人；我既為父親，尊敬我的在哪裏呢？我既為主人，敬畏我的在哪裏呢？</a:t>
            </a:r>
            <a:r>
              <a:rPr lang="en-US" sz="5500" b="1" spc="5" dirty="0">
                <a:solidFill>
                  <a:srgbClr val="C94827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你們卻說：『</a:t>
            </a:r>
            <a:r>
              <a:rPr lang="en-US" sz="5500" b="1" spc="5" dirty="0" err="1">
                <a:solidFill>
                  <a:srgbClr val="C94827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我們在何事上藐視你的名呢</a:t>
            </a:r>
            <a:r>
              <a:rPr lang="en-US" sz="5500" b="1" spc="5" dirty="0">
                <a:solidFill>
                  <a:srgbClr val="C94827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？』</a:t>
            </a:r>
          </a:p>
          <a:p>
            <a:pPr algn="ctr">
              <a:lnSpc>
                <a:spcPts val="18991"/>
              </a:lnSpc>
              <a:spcBef>
                <a:spcPct val="0"/>
              </a:spcBef>
            </a:pPr>
            <a:endParaRPr lang="en-US" sz="5500" spc="5" dirty="0">
              <a:solidFill>
                <a:srgbClr val="C94827"/>
              </a:solidFill>
              <a:latin typeface="Saira ExtraCondensed Bold"/>
              <a:ea typeface="Saira ExtraCondensed Bold"/>
              <a:cs typeface="Saira ExtraCondensed Bold"/>
              <a:sym typeface="Saira ExtraCondense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934900" y="1228401"/>
            <a:ext cx="5926195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b="1" dirty="0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瑪拉基書1章6節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5884" y="582571"/>
            <a:ext cx="10190663" cy="2556930"/>
          </a:xfrm>
          <a:custGeom>
            <a:avLst/>
            <a:gdLst/>
            <a:ahLst/>
            <a:cxnLst/>
            <a:rect l="l" t="t" r="r" b="b"/>
            <a:pathLst>
              <a:path w="10190663" h="2556930">
                <a:moveTo>
                  <a:pt x="0" y="0"/>
                </a:moveTo>
                <a:lnTo>
                  <a:pt x="10190663" y="0"/>
                </a:lnTo>
                <a:lnTo>
                  <a:pt x="10190663" y="2556930"/>
                </a:lnTo>
                <a:lnTo>
                  <a:pt x="0" y="25569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88329" y="8664186"/>
            <a:ext cx="19178618" cy="1999829"/>
            <a:chOff x="0" y="0"/>
            <a:chExt cx="186375649" cy="19434115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86230868" cy="19289335"/>
            </a:xfrm>
            <a:custGeom>
              <a:avLst/>
              <a:gdLst/>
              <a:ahLst/>
              <a:cxnLst/>
              <a:rect l="l" t="t" r="r" b="b"/>
              <a:pathLst>
                <a:path w="186230868" h="19289335">
                  <a:moveTo>
                    <a:pt x="0" y="0"/>
                  </a:moveTo>
                  <a:lnTo>
                    <a:pt x="186230868" y="0"/>
                  </a:lnTo>
                  <a:lnTo>
                    <a:pt x="186230868" y="19289335"/>
                  </a:lnTo>
                  <a:lnTo>
                    <a:pt x="0" y="19289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86375650" cy="19434115"/>
            </a:xfrm>
            <a:custGeom>
              <a:avLst/>
              <a:gdLst/>
              <a:ahLst/>
              <a:cxnLst/>
              <a:rect l="l" t="t" r="r" b="b"/>
              <a:pathLst>
                <a:path w="186375650" h="19434115">
                  <a:moveTo>
                    <a:pt x="186230865" y="19289336"/>
                  </a:moveTo>
                  <a:lnTo>
                    <a:pt x="186375650" y="19289336"/>
                  </a:lnTo>
                  <a:lnTo>
                    <a:pt x="186375650" y="19434115"/>
                  </a:lnTo>
                  <a:lnTo>
                    <a:pt x="186230865" y="19434115"/>
                  </a:lnTo>
                  <a:lnTo>
                    <a:pt x="186230865" y="1928933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289336"/>
                  </a:lnTo>
                  <a:lnTo>
                    <a:pt x="0" y="19289336"/>
                  </a:lnTo>
                  <a:lnTo>
                    <a:pt x="0" y="144780"/>
                  </a:lnTo>
                  <a:close/>
                  <a:moveTo>
                    <a:pt x="0" y="19289336"/>
                  </a:moveTo>
                  <a:lnTo>
                    <a:pt x="144780" y="19289336"/>
                  </a:lnTo>
                  <a:lnTo>
                    <a:pt x="144780" y="19434115"/>
                  </a:lnTo>
                  <a:lnTo>
                    <a:pt x="0" y="19434115"/>
                  </a:lnTo>
                  <a:lnTo>
                    <a:pt x="0" y="1928933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19289336"/>
                  </a:lnTo>
                  <a:lnTo>
                    <a:pt x="186230865" y="19289336"/>
                  </a:lnTo>
                  <a:lnTo>
                    <a:pt x="186230865" y="144780"/>
                  </a:lnTo>
                  <a:close/>
                  <a:moveTo>
                    <a:pt x="144780" y="19289336"/>
                  </a:moveTo>
                  <a:lnTo>
                    <a:pt x="186230865" y="19289336"/>
                  </a:lnTo>
                  <a:lnTo>
                    <a:pt x="186230865" y="19434115"/>
                  </a:lnTo>
                  <a:lnTo>
                    <a:pt x="144780" y="19434115"/>
                  </a:lnTo>
                  <a:lnTo>
                    <a:pt x="144780" y="1928933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C94827"/>
            </a:solidFill>
          </p:spPr>
        </p:sp>
      </p:grpSp>
      <p:sp>
        <p:nvSpPr>
          <p:cNvPr id="6" name="Freeform 6"/>
          <p:cNvSpPr/>
          <p:nvPr/>
        </p:nvSpPr>
        <p:spPr>
          <a:xfrm rot="-2613952">
            <a:off x="15312001" y="7987076"/>
            <a:ext cx="3894598" cy="2145569"/>
          </a:xfrm>
          <a:custGeom>
            <a:avLst/>
            <a:gdLst/>
            <a:ahLst/>
            <a:cxnLst/>
            <a:rect l="l" t="t" r="r" b="b"/>
            <a:pathLst>
              <a:path w="3894598" h="2145569">
                <a:moveTo>
                  <a:pt x="0" y="0"/>
                </a:moveTo>
                <a:lnTo>
                  <a:pt x="3894598" y="0"/>
                </a:lnTo>
                <a:lnTo>
                  <a:pt x="3894598" y="2145570"/>
                </a:lnTo>
                <a:lnTo>
                  <a:pt x="0" y="2145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434613">
            <a:off x="-1498439" y="7753156"/>
            <a:ext cx="3704166" cy="3246196"/>
          </a:xfrm>
          <a:custGeom>
            <a:avLst/>
            <a:gdLst/>
            <a:ahLst/>
            <a:cxnLst/>
            <a:rect l="l" t="t" r="r" b="b"/>
            <a:pathLst>
              <a:path w="3704166" h="3246196">
                <a:moveTo>
                  <a:pt x="0" y="0"/>
                </a:moveTo>
                <a:lnTo>
                  <a:pt x="3704165" y="0"/>
                </a:lnTo>
                <a:lnTo>
                  <a:pt x="3704165" y="3246196"/>
                </a:lnTo>
                <a:lnTo>
                  <a:pt x="0" y="32461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93786" y="1722450"/>
            <a:ext cx="9325343" cy="81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0"/>
              </a:lnSpc>
            </a:pPr>
            <a:r>
              <a:rPr lang="en-US" sz="6000" b="1" spc="24" dirty="0">
                <a:solidFill>
                  <a:srgbClr val="C94827"/>
                </a:solidFill>
                <a:latin typeface="Libre Franklin Heavy"/>
                <a:ea typeface="Libre Franklin Heavy"/>
                <a:cs typeface="Libre Franklin Heavy"/>
                <a:sym typeface="Libre Franklin Heavy"/>
              </a:rPr>
              <a:t>瑪拉基書1章2節上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147762" y="3872072"/>
            <a:ext cx="16111538" cy="3539805"/>
            <a:chOff x="0" y="0"/>
            <a:chExt cx="21482050" cy="471974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80975"/>
              <a:ext cx="21482050" cy="2924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000"/>
                </a:lnSpc>
              </a:pPr>
              <a:r>
                <a:rPr lang="en-US" sz="6000" dirty="0" err="1">
                  <a:solidFill>
                    <a:srgbClr val="5271FF"/>
                  </a:solidFill>
                  <a:latin typeface="Hangyaboly"/>
                  <a:ea typeface="Hangyaboly"/>
                  <a:cs typeface="Hangyaboly"/>
                  <a:sym typeface="Hangyaboly"/>
                </a:rPr>
                <a:t>耶和華說</a:t>
              </a:r>
              <a:r>
                <a:rPr lang="en-US" sz="6000" dirty="0">
                  <a:solidFill>
                    <a:srgbClr val="5271FF"/>
                  </a:solidFill>
                  <a:latin typeface="Hangyaboly"/>
                  <a:ea typeface="Hangyaboly"/>
                  <a:cs typeface="Hangyaboly"/>
                  <a:sym typeface="Hangyaboly"/>
                </a:rPr>
                <a:t>：「</a:t>
              </a:r>
              <a:r>
                <a:rPr lang="en-US" sz="6000" dirty="0" err="1">
                  <a:solidFill>
                    <a:srgbClr val="5271FF"/>
                  </a:solidFill>
                  <a:latin typeface="Hangyaboly"/>
                  <a:ea typeface="Hangyaboly"/>
                  <a:cs typeface="Hangyaboly"/>
                  <a:sym typeface="Hangyaboly"/>
                </a:rPr>
                <a:t>我曾愛你們</a:t>
              </a:r>
              <a:r>
                <a:rPr lang="en-US" sz="6000" dirty="0">
                  <a:solidFill>
                    <a:srgbClr val="5271FF"/>
                  </a:solidFill>
                  <a:latin typeface="Hangyaboly"/>
                  <a:ea typeface="Hangyaboly"/>
                  <a:cs typeface="Hangyaboly"/>
                  <a:sym typeface="Hangyaboly"/>
                </a:rPr>
                <a:t>。」</a:t>
              </a:r>
            </a:p>
            <a:p>
              <a:pPr algn="l">
                <a:lnSpc>
                  <a:spcPts val="9000"/>
                </a:lnSpc>
              </a:pPr>
              <a:r>
                <a:rPr lang="en-US" sz="6000" dirty="0" err="1">
                  <a:solidFill>
                    <a:srgbClr val="5271FF"/>
                  </a:solidFill>
                  <a:latin typeface="Hangyaboly"/>
                  <a:ea typeface="Hangyaboly"/>
                  <a:cs typeface="Hangyaboly"/>
                  <a:sym typeface="Hangyaboly"/>
                </a:rPr>
                <a:t>你們卻說</a:t>
              </a:r>
              <a:r>
                <a:rPr lang="en-US" sz="6000" dirty="0">
                  <a:solidFill>
                    <a:srgbClr val="5271FF"/>
                  </a:solidFill>
                  <a:latin typeface="Hangyaboly"/>
                  <a:ea typeface="Hangyaboly"/>
                  <a:cs typeface="Hangyaboly"/>
                  <a:sym typeface="Hangyaboly"/>
                </a:rPr>
                <a:t>：「</a:t>
              </a:r>
              <a:r>
                <a:rPr lang="en-US" sz="6000" b="1" dirty="0" err="1">
                  <a:solidFill>
                    <a:srgbClr val="C94827"/>
                  </a:solidFill>
                  <a:latin typeface="Hangyaboly"/>
                  <a:ea typeface="Hangyaboly"/>
                  <a:cs typeface="Hangyaboly"/>
                  <a:sym typeface="Hangyaboly"/>
                </a:rPr>
                <a:t>你在何事上愛我們呢</a:t>
              </a:r>
              <a:r>
                <a:rPr lang="en-US" sz="6000" b="1" dirty="0">
                  <a:solidFill>
                    <a:srgbClr val="C94827"/>
                  </a:solidFill>
                  <a:latin typeface="Hangyaboly"/>
                  <a:ea typeface="Hangyaboly"/>
                  <a:cs typeface="Hangyaboly"/>
                  <a:sym typeface="Hangyaboly"/>
                </a:rPr>
                <a:t>？</a:t>
              </a:r>
              <a:r>
                <a:rPr lang="en-US" sz="6000" dirty="0">
                  <a:solidFill>
                    <a:srgbClr val="5271FF"/>
                  </a:solidFill>
                  <a:latin typeface="Hangyaboly"/>
                  <a:ea typeface="Hangyaboly"/>
                  <a:cs typeface="Hangyaboly"/>
                  <a:sym typeface="Hangyaboly"/>
                </a:rPr>
                <a:t>」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376715"/>
              <a:ext cx="19604585" cy="1343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400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8712" y="-671200"/>
            <a:ext cx="3243146" cy="11629399"/>
            <a:chOff x="0" y="0"/>
            <a:chExt cx="854162" cy="3062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4162" cy="3062887"/>
            </a:xfrm>
            <a:custGeom>
              <a:avLst/>
              <a:gdLst/>
              <a:ahLst/>
              <a:cxnLst/>
              <a:rect l="l" t="t" r="r" b="b"/>
              <a:pathLst>
                <a:path w="854162" h="3062887">
                  <a:moveTo>
                    <a:pt x="0" y="0"/>
                  </a:moveTo>
                  <a:lnTo>
                    <a:pt x="854162" y="0"/>
                  </a:lnTo>
                  <a:lnTo>
                    <a:pt x="854162" y="3062887"/>
                  </a:lnTo>
                  <a:lnTo>
                    <a:pt x="0" y="3062887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54162" cy="3110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34301" y="1028700"/>
            <a:ext cx="7727394" cy="1513830"/>
            <a:chOff x="0" y="0"/>
            <a:chExt cx="207448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4482" cy="406400"/>
            </a:xfrm>
            <a:custGeom>
              <a:avLst/>
              <a:gdLst/>
              <a:ahLst/>
              <a:cxnLst/>
              <a:rect l="l" t="t" r="r" b="b"/>
              <a:pathLst>
                <a:path w="2074482" h="406400">
                  <a:moveTo>
                    <a:pt x="1871282" y="0"/>
                  </a:moveTo>
                  <a:cubicBezTo>
                    <a:pt x="1983506" y="0"/>
                    <a:pt x="2074482" y="90976"/>
                    <a:pt x="2074482" y="203200"/>
                  </a:cubicBezTo>
                  <a:cubicBezTo>
                    <a:pt x="2074482" y="315424"/>
                    <a:pt x="1983506" y="406400"/>
                    <a:pt x="187128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C"/>
            </a:solidFill>
            <a:ln w="47625" cap="sq">
              <a:solidFill>
                <a:srgbClr val="547D39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7448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7766988"/>
            <a:ext cx="3004485" cy="2520012"/>
          </a:xfrm>
          <a:custGeom>
            <a:avLst/>
            <a:gdLst/>
            <a:ahLst/>
            <a:cxnLst/>
            <a:rect l="l" t="t" r="r" b="b"/>
            <a:pathLst>
              <a:path w="3004485" h="2520012">
                <a:moveTo>
                  <a:pt x="0" y="0"/>
                </a:moveTo>
                <a:lnTo>
                  <a:pt x="3004485" y="0"/>
                </a:lnTo>
                <a:lnTo>
                  <a:pt x="3004485" y="2520012"/>
                </a:lnTo>
                <a:lnTo>
                  <a:pt x="0" y="2520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325433" y="3129115"/>
            <a:ext cx="13933867" cy="6001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0"/>
              </a:lnSpc>
              <a:spcBef>
                <a:spcPct val="0"/>
              </a:spcBef>
            </a:pPr>
            <a:r>
              <a:rPr lang="en-US" sz="5200" b="1" spc="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你們將污穢的食物獻在我的壇上，且說</a:t>
            </a:r>
            <a:r>
              <a:rPr lang="en-US" sz="5200" b="1" spc="5" dirty="0">
                <a:solidFill>
                  <a:schemeClr val="tx1">
                    <a:lumMod val="95000"/>
                    <a:lumOff val="5000"/>
                  </a:schemeClr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：『</a:t>
            </a:r>
            <a:r>
              <a:rPr lang="en-US" sz="5200" b="1" spc="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我們在何事上污穢你呢</a:t>
            </a:r>
            <a:r>
              <a:rPr lang="en-US" sz="5200" b="1" spc="5" dirty="0">
                <a:solidFill>
                  <a:schemeClr val="tx1">
                    <a:lumMod val="95000"/>
                    <a:lumOff val="5000"/>
                  </a:schemeClr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？』因你們說，耶和華的桌子是可藐視的。你們</a:t>
            </a:r>
            <a:r>
              <a:rPr lang="en-US" sz="5200" b="1" spc="5" dirty="0">
                <a:solidFill>
                  <a:srgbClr val="C94827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將瞎眼的獻為祭物</a:t>
            </a:r>
            <a:r>
              <a:rPr lang="en-US" sz="5200" b="1" spc="5" dirty="0">
                <a:solidFill>
                  <a:schemeClr val="tx1">
                    <a:lumMod val="95000"/>
                    <a:lumOff val="5000"/>
                  </a:schemeClr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，這不為惡嗎？</a:t>
            </a:r>
            <a:r>
              <a:rPr lang="en-US" sz="5200" b="1" spc="5" dirty="0">
                <a:solidFill>
                  <a:srgbClr val="C94827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將瘸腿的、有病的獻上</a:t>
            </a:r>
            <a:r>
              <a:rPr lang="en-US" sz="5200" b="1" spc="5" dirty="0">
                <a:solidFill>
                  <a:schemeClr val="tx1">
                    <a:lumMod val="95000"/>
                    <a:lumOff val="5000"/>
                  </a:schemeClr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，這不為惡嗎？你獻給你的省長，他豈喜悅你，豈能看你的情面嗎？這是萬軍之耶和華說的。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71614" y="1228401"/>
            <a:ext cx="6252767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b="1" dirty="0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瑪拉基書1章7至8節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8712" y="-671200"/>
            <a:ext cx="3243146" cy="11629399"/>
            <a:chOff x="0" y="0"/>
            <a:chExt cx="854162" cy="3062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4162" cy="3062887"/>
            </a:xfrm>
            <a:custGeom>
              <a:avLst/>
              <a:gdLst/>
              <a:ahLst/>
              <a:cxnLst/>
              <a:rect l="l" t="t" r="r" b="b"/>
              <a:pathLst>
                <a:path w="854162" h="3062887">
                  <a:moveTo>
                    <a:pt x="0" y="0"/>
                  </a:moveTo>
                  <a:lnTo>
                    <a:pt x="854162" y="0"/>
                  </a:lnTo>
                  <a:lnTo>
                    <a:pt x="854162" y="3062887"/>
                  </a:lnTo>
                  <a:lnTo>
                    <a:pt x="0" y="3062887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54162" cy="3110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34301" y="1028700"/>
            <a:ext cx="7727394" cy="1513830"/>
            <a:chOff x="0" y="0"/>
            <a:chExt cx="207448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4482" cy="406400"/>
            </a:xfrm>
            <a:custGeom>
              <a:avLst/>
              <a:gdLst/>
              <a:ahLst/>
              <a:cxnLst/>
              <a:rect l="l" t="t" r="r" b="b"/>
              <a:pathLst>
                <a:path w="2074482" h="406400">
                  <a:moveTo>
                    <a:pt x="1871282" y="0"/>
                  </a:moveTo>
                  <a:cubicBezTo>
                    <a:pt x="1983506" y="0"/>
                    <a:pt x="2074482" y="90976"/>
                    <a:pt x="2074482" y="203200"/>
                  </a:cubicBezTo>
                  <a:cubicBezTo>
                    <a:pt x="2074482" y="315424"/>
                    <a:pt x="1983506" y="406400"/>
                    <a:pt x="187128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C"/>
            </a:solidFill>
            <a:ln w="47625" cap="sq">
              <a:solidFill>
                <a:srgbClr val="5271FF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7448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7766988"/>
            <a:ext cx="3004485" cy="2520012"/>
          </a:xfrm>
          <a:custGeom>
            <a:avLst/>
            <a:gdLst/>
            <a:ahLst/>
            <a:cxnLst/>
            <a:rect l="l" t="t" r="r" b="b"/>
            <a:pathLst>
              <a:path w="3004485" h="2520012">
                <a:moveTo>
                  <a:pt x="0" y="0"/>
                </a:moveTo>
                <a:lnTo>
                  <a:pt x="3004485" y="0"/>
                </a:lnTo>
                <a:lnTo>
                  <a:pt x="3004485" y="2520012"/>
                </a:lnTo>
                <a:lnTo>
                  <a:pt x="0" y="2520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325433" y="3129115"/>
            <a:ext cx="13933867" cy="3193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  <a:spcBef>
                <a:spcPct val="0"/>
              </a:spcBef>
            </a:pPr>
            <a:r>
              <a:rPr lang="en-US" sz="5500" b="1" spc="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這頭生的若有甚麼殘疾，就如瘸腿的、瞎眼的，無論有甚麼惡殘疾，都不可獻給耶和華－你的上帝</a:t>
            </a:r>
            <a:r>
              <a:rPr lang="en-US" sz="5500" b="1" spc="5" dirty="0">
                <a:solidFill>
                  <a:schemeClr val="tx1">
                    <a:lumMod val="95000"/>
                    <a:lumOff val="5000"/>
                  </a:schemeClr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；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71614" y="1228401"/>
            <a:ext cx="6252767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b="1" dirty="0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申命記15章21節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655</Words>
  <Application>Microsoft Office PowerPoint</Application>
  <PresentationFormat>自訂</PresentationFormat>
  <Paragraphs>62</Paragraphs>
  <Slides>31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0" baseType="lpstr">
      <vt:lpstr>Arial</vt:lpstr>
      <vt:lpstr>新細明體</vt:lpstr>
      <vt:lpstr>Hangyaboly</vt:lpstr>
      <vt:lpstr>Canva Sans Bold</vt:lpstr>
      <vt:lpstr>Calibri</vt:lpstr>
      <vt:lpstr>Libre Franklin Heavy</vt:lpstr>
      <vt:lpstr>Saira ExtraCondensed Semi-Bold</vt:lpstr>
      <vt:lpstr>Saira ExtraCondensed Bold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我會做好呢份工!</dc:title>
  <cp:lastModifiedBy>Miranda</cp:lastModifiedBy>
  <cp:revision>5</cp:revision>
  <dcterms:created xsi:type="dcterms:W3CDTF">2006-08-16T00:00:00Z</dcterms:created>
  <dcterms:modified xsi:type="dcterms:W3CDTF">2024-07-09T04:54:59Z</dcterms:modified>
  <dc:identifier>DAGFjy95rRw</dc:identifier>
</cp:coreProperties>
</file>