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Futura Bold" panose="020B0604020202020204" charset="0"/>
      <p:regular r:id="rId21"/>
    </p:embeddedFont>
    <p:embeddedFont>
      <p:font typeface="Futura" panose="020B0604020202020204" charset="0"/>
      <p:regular r:id="rId22"/>
    </p:embeddedFont>
    <p:embeddedFont>
      <p:font typeface="Alice" panose="020B0604020202020204" charset="0"/>
      <p:regular r:id="rId23"/>
    </p:embeddedFont>
    <p:embeddedFont>
      <p:font typeface="Canva Sans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-5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 rot="-8624630">
            <a:off x="10363089" y="-1166512"/>
            <a:ext cx="3053673" cy="4248588"/>
          </a:xfrm>
          <a:custGeom>
            <a:avLst/>
            <a:gdLst/>
            <a:ahLst/>
            <a:cxnLst/>
            <a:rect l="l" t="t" r="r" b="b"/>
            <a:pathLst>
              <a:path w="3053673" h="4248588">
                <a:moveTo>
                  <a:pt x="0" y="0"/>
                </a:moveTo>
                <a:lnTo>
                  <a:pt x="3053672" y="0"/>
                </a:lnTo>
                <a:lnTo>
                  <a:pt x="3053672" y="4248589"/>
                </a:lnTo>
                <a:lnTo>
                  <a:pt x="0" y="424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29408">
            <a:off x="-1333425" y="6770852"/>
            <a:ext cx="3053673" cy="4248588"/>
          </a:xfrm>
          <a:custGeom>
            <a:avLst/>
            <a:gdLst/>
            <a:ahLst/>
            <a:cxnLst/>
            <a:rect l="l" t="t" r="r" b="b"/>
            <a:pathLst>
              <a:path w="3053673" h="4248588">
                <a:moveTo>
                  <a:pt x="0" y="0"/>
                </a:moveTo>
                <a:lnTo>
                  <a:pt x="3053673" y="0"/>
                </a:lnTo>
                <a:lnTo>
                  <a:pt x="3053673" y="4248588"/>
                </a:lnTo>
                <a:lnTo>
                  <a:pt x="0" y="4248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5765" flipH="1">
            <a:off x="15515740" y="6744808"/>
            <a:ext cx="3487120" cy="5763834"/>
          </a:xfrm>
          <a:custGeom>
            <a:avLst/>
            <a:gdLst/>
            <a:ahLst/>
            <a:cxnLst/>
            <a:rect l="l" t="t" r="r" b="b"/>
            <a:pathLst>
              <a:path w="3487120" h="5763834">
                <a:moveTo>
                  <a:pt x="3487120" y="0"/>
                </a:moveTo>
                <a:lnTo>
                  <a:pt x="0" y="0"/>
                </a:lnTo>
                <a:lnTo>
                  <a:pt x="0" y="5763834"/>
                </a:lnTo>
                <a:lnTo>
                  <a:pt x="3487120" y="5763834"/>
                </a:lnTo>
                <a:lnTo>
                  <a:pt x="348712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88045">
            <a:off x="16435414" y="3448423"/>
            <a:ext cx="3053673" cy="4248588"/>
          </a:xfrm>
          <a:custGeom>
            <a:avLst/>
            <a:gdLst/>
            <a:ahLst/>
            <a:cxnLst/>
            <a:rect l="l" t="t" r="r" b="b"/>
            <a:pathLst>
              <a:path w="3053673" h="4248588">
                <a:moveTo>
                  <a:pt x="0" y="0"/>
                </a:moveTo>
                <a:lnTo>
                  <a:pt x="3053673" y="0"/>
                </a:lnTo>
                <a:lnTo>
                  <a:pt x="3053673" y="4248588"/>
                </a:lnTo>
                <a:lnTo>
                  <a:pt x="0" y="4248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85867">
            <a:off x="-407283" y="-1105698"/>
            <a:ext cx="3487120" cy="5763834"/>
          </a:xfrm>
          <a:custGeom>
            <a:avLst/>
            <a:gdLst/>
            <a:ahLst/>
            <a:cxnLst/>
            <a:rect l="l" t="t" r="r" b="b"/>
            <a:pathLst>
              <a:path w="3487120" h="5763834">
                <a:moveTo>
                  <a:pt x="0" y="0"/>
                </a:moveTo>
                <a:lnTo>
                  <a:pt x="3487120" y="0"/>
                </a:lnTo>
                <a:lnTo>
                  <a:pt x="3487120" y="5763834"/>
                </a:lnTo>
                <a:lnTo>
                  <a:pt x="0" y="576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1800" y="3914634"/>
            <a:ext cx="11658661" cy="165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</a:pPr>
            <a:r>
              <a:rPr lang="en-US" sz="15000" b="1" dirty="0" err="1">
                <a:solidFill>
                  <a:srgbClr val="736662"/>
                </a:solidFill>
                <a:latin typeface="Futura Bold"/>
                <a:ea typeface="Futura Bold"/>
              </a:rPr>
              <a:t>做個好</a:t>
            </a:r>
            <a:r>
              <a:rPr lang="en-US" sz="15000" b="1" dirty="0">
                <a:solidFill>
                  <a:srgbClr val="736662"/>
                </a:solidFill>
                <a:latin typeface="Futura Bold"/>
                <a:ea typeface="Futura Bold"/>
              </a:rPr>
              <a:t>(爸)媽!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5372" y="7562272"/>
            <a:ext cx="6617827" cy="138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736662"/>
                </a:solidFill>
                <a:latin typeface="Alice"/>
                <a:ea typeface="Alice"/>
              </a:rPr>
              <a:t>創世記27章</a:t>
            </a:r>
          </a:p>
        </p:txBody>
      </p:sp>
      <p:sp>
        <p:nvSpPr>
          <p:cNvPr id="10" name="Freeform 10"/>
          <p:cNvSpPr/>
          <p:nvPr/>
        </p:nvSpPr>
        <p:spPr>
          <a:xfrm rot="1102764">
            <a:off x="16457718" y="602785"/>
            <a:ext cx="1492464" cy="1292847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7"/>
                </a:lnTo>
                <a:lnTo>
                  <a:pt x="0" y="129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72312">
            <a:off x="13631205" y="8611877"/>
            <a:ext cx="1492464" cy="1292847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3" y="0"/>
                </a:lnTo>
                <a:lnTo>
                  <a:pt x="1492463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674663">
            <a:off x="689761" y="5047791"/>
            <a:ext cx="1293032" cy="1386630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74663">
            <a:off x="6843004" y="931950"/>
            <a:ext cx="1293032" cy="1386630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86144">
            <a:off x="6315791" y="6144565"/>
            <a:ext cx="1492464" cy="1292847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772163">
            <a:off x="7585631" y="8256420"/>
            <a:ext cx="1293032" cy="1386630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創27:41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02711" y="2813739"/>
            <a:ext cx="14496965" cy="602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以掃因他父親給雅各祝的福，就怨恨雅各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，</a:t>
            </a:r>
          </a:p>
          <a:p>
            <a:pPr algn="l">
              <a:lnSpc>
                <a:spcPts val="9600"/>
              </a:lnSpc>
            </a:pP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心裏說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為我父親居喪的日子近了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，</a:t>
            </a:r>
          </a:p>
          <a:p>
            <a:pPr algn="l">
              <a:lnSpc>
                <a:spcPts val="9600"/>
              </a:lnSpc>
            </a:pP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到那時候，我要殺我的兄弟雅各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。」</a:t>
            </a:r>
          </a:p>
          <a:p>
            <a:pPr algn="l">
              <a:lnSpc>
                <a:spcPts val="9600"/>
              </a:lnSpc>
            </a:pPr>
            <a:endParaRPr lang="en-US" sz="6000" dirty="0">
              <a:solidFill>
                <a:srgbClr val="736662"/>
              </a:solidFill>
              <a:ea typeface="Brittany"/>
            </a:endParaRPr>
          </a:p>
          <a:p>
            <a:pPr algn="l">
              <a:lnSpc>
                <a:spcPts val="9600"/>
              </a:lnSpc>
            </a:pPr>
            <a:endParaRPr lang="en-US" sz="6000" dirty="0">
              <a:solidFill>
                <a:srgbClr val="736662"/>
              </a:solidFill>
              <a:ea typeface="Brittan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創27:41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02711" y="2813739"/>
            <a:ext cx="14496965" cy="602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以掃因他父親給雅各祝的福，就怨恨雅各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，</a:t>
            </a:r>
          </a:p>
          <a:p>
            <a:pPr algn="l">
              <a:lnSpc>
                <a:spcPts val="9600"/>
              </a:lnSpc>
            </a:pPr>
            <a:r>
              <a:rPr lang="en-US" sz="6000" b="1" dirty="0" err="1">
                <a:solidFill>
                  <a:srgbClr val="8C52FF"/>
                </a:solidFill>
                <a:ea typeface="Brittany"/>
              </a:rPr>
              <a:t>心裏說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為我父親居喪的日子近了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，</a:t>
            </a:r>
          </a:p>
          <a:p>
            <a:pPr algn="l">
              <a:lnSpc>
                <a:spcPts val="9600"/>
              </a:lnSpc>
            </a:pPr>
            <a:r>
              <a:rPr lang="en-US" sz="6000" b="1" dirty="0" err="1">
                <a:solidFill>
                  <a:srgbClr val="736662"/>
                </a:solidFill>
                <a:ea typeface="Brittany"/>
              </a:rPr>
              <a:t>到那時候，我要殺我的兄弟雅各</a:t>
            </a:r>
            <a:r>
              <a:rPr lang="en-US" sz="6000" b="1" dirty="0">
                <a:solidFill>
                  <a:srgbClr val="736662"/>
                </a:solidFill>
                <a:ea typeface="Brittany"/>
              </a:rPr>
              <a:t>。」</a:t>
            </a:r>
          </a:p>
          <a:p>
            <a:pPr algn="l">
              <a:lnSpc>
                <a:spcPts val="9600"/>
              </a:lnSpc>
            </a:pPr>
            <a:endParaRPr lang="en-US" sz="6000" dirty="0">
              <a:solidFill>
                <a:srgbClr val="736662"/>
              </a:solidFill>
              <a:ea typeface="Brittany"/>
            </a:endParaRPr>
          </a:p>
          <a:p>
            <a:pPr algn="l">
              <a:lnSpc>
                <a:spcPts val="9600"/>
              </a:lnSpc>
            </a:pPr>
            <a:endParaRPr lang="en-US" sz="6000" dirty="0">
              <a:solidFill>
                <a:srgbClr val="736662"/>
              </a:solidFill>
              <a:ea typeface="Brittan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創27:42-45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85" y="2908300"/>
            <a:ext cx="16040015" cy="451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4500" b="1" dirty="0" err="1">
                <a:solidFill>
                  <a:srgbClr val="736662"/>
                </a:solidFill>
                <a:ea typeface="Brittany"/>
              </a:rPr>
              <a:t>有人把利百加大兒子以掃的話告訴利百加，她就打發人去，叫了她小兒子雅各來，對他說</a:t>
            </a:r>
            <a:r>
              <a:rPr lang="en-US" sz="4500" b="1" dirty="0">
                <a:solidFill>
                  <a:srgbClr val="736662"/>
                </a:solidFill>
                <a:ea typeface="Brittany"/>
              </a:rPr>
              <a:t>：「你哥哥以掃想要殺你，報仇雪恨。現在，我兒，你要聽我的話：起來，逃往哈蘭、我哥哥拉班那裏去，同他住些日子，直等你哥哥的怒氣消了。你哥哥向你消了怒氣，忘了你向他所做的事，我便打發人去把你從那裏帶回來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創25:22-23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85" y="2365901"/>
            <a:ext cx="16040015" cy="54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4500" b="1" dirty="0" err="1">
                <a:solidFill>
                  <a:srgbClr val="736662"/>
                </a:solidFill>
                <a:ea typeface="Brittany"/>
              </a:rPr>
              <a:t>孩子們在她腹中彼此相爭，她就說</a:t>
            </a:r>
            <a:r>
              <a:rPr lang="en-US" sz="45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4500" b="1" dirty="0" err="1">
                <a:solidFill>
                  <a:srgbClr val="736662"/>
                </a:solidFill>
                <a:ea typeface="Brittany"/>
              </a:rPr>
              <a:t>若是這樣，我為甚麼活著呢</a:t>
            </a:r>
            <a:r>
              <a:rPr lang="en-US" sz="4500" b="1" dirty="0">
                <a:solidFill>
                  <a:srgbClr val="736662"/>
                </a:solidFill>
                <a:ea typeface="Brittany"/>
              </a:rPr>
              <a:t>？」</a:t>
            </a:r>
            <a:r>
              <a:rPr lang="en-US" sz="4500" b="1" dirty="0" err="1">
                <a:solidFill>
                  <a:srgbClr val="736662"/>
                </a:solidFill>
                <a:ea typeface="Brittany"/>
              </a:rPr>
              <a:t>她就去求問耶和華。耶和華對她說</a:t>
            </a:r>
            <a:r>
              <a:rPr lang="en-US" sz="4500" b="1" dirty="0">
                <a:solidFill>
                  <a:srgbClr val="736662"/>
                </a:solidFill>
                <a:ea typeface="Brittany"/>
              </a:rPr>
              <a:t>：</a:t>
            </a:r>
          </a:p>
          <a:p>
            <a:pPr algn="l">
              <a:lnSpc>
                <a:spcPts val="7200"/>
              </a:lnSpc>
            </a:pPr>
            <a:r>
              <a:rPr lang="en-US" sz="4500" b="1" dirty="0">
                <a:solidFill>
                  <a:srgbClr val="736662"/>
                </a:solidFill>
                <a:latin typeface="Brittany"/>
              </a:rPr>
              <a:t>            </a:t>
            </a: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 </a:t>
            </a:r>
            <a:r>
              <a:rPr lang="en-US" sz="4500" b="1" dirty="0" err="1">
                <a:solidFill>
                  <a:srgbClr val="8C52FF"/>
                </a:solidFill>
                <a:latin typeface="Brittany"/>
                <a:ea typeface="Brittany"/>
              </a:rPr>
              <a:t>兩國在你腹內</a:t>
            </a: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；</a:t>
            </a:r>
          </a:p>
          <a:p>
            <a:pPr algn="l">
              <a:lnSpc>
                <a:spcPts val="7200"/>
              </a:lnSpc>
            </a:pP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             </a:t>
            </a:r>
            <a:r>
              <a:rPr lang="en-US" sz="4500" b="1" dirty="0" err="1">
                <a:solidFill>
                  <a:srgbClr val="8C52FF"/>
                </a:solidFill>
                <a:latin typeface="Brittany"/>
                <a:ea typeface="Brittany"/>
              </a:rPr>
              <a:t>兩族要從你身上出來</a:t>
            </a: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。</a:t>
            </a:r>
          </a:p>
          <a:p>
            <a:pPr algn="l">
              <a:lnSpc>
                <a:spcPts val="7200"/>
              </a:lnSpc>
            </a:pP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             </a:t>
            </a:r>
            <a:r>
              <a:rPr lang="en-US" sz="4500" b="1" dirty="0" err="1">
                <a:solidFill>
                  <a:srgbClr val="8C52FF"/>
                </a:solidFill>
                <a:latin typeface="Brittany"/>
                <a:ea typeface="Brittany"/>
              </a:rPr>
              <a:t>這族必強於那族</a:t>
            </a: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；</a:t>
            </a:r>
          </a:p>
          <a:p>
            <a:pPr algn="l">
              <a:lnSpc>
                <a:spcPts val="7200"/>
              </a:lnSpc>
            </a:pP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             </a:t>
            </a:r>
            <a:r>
              <a:rPr lang="en-US" sz="4500" b="1" dirty="0" err="1">
                <a:solidFill>
                  <a:srgbClr val="8C52FF"/>
                </a:solidFill>
                <a:latin typeface="Brittany"/>
                <a:ea typeface="Brittany"/>
              </a:rPr>
              <a:t>將來大的要服事小的</a:t>
            </a:r>
            <a:r>
              <a:rPr lang="en-US" sz="4500" b="1" dirty="0">
                <a:solidFill>
                  <a:srgbClr val="8C52FF"/>
                </a:solidFill>
                <a:latin typeface="Brittany"/>
                <a:ea typeface="Brittany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55594" y="8561663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1910390" y="82211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創27:6-10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85" y="2337326"/>
            <a:ext cx="16040015" cy="606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利百加就對她兒子雅各說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我聽見你父親對你哥哥以掃說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：『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你去把野獸帶來，做成美味給我吃，我好在未死之先，在耶和華面前給你祝福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。』現在，我兒，你要照著我所吩咐你的，聽從我的話。你到羊群裏去，給我拿兩隻肥山羊羔來，我便照你父親所愛的給他做成美味。你拿到你父親那裏給他吃，使他在未死之先給你祝福。」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55594" y="8561663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1910390" y="82211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創27:11-13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85" y="2731709"/>
            <a:ext cx="16040015" cy="503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雅各對他母親利百加說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8C52FF"/>
                </a:solidFill>
                <a:ea typeface="Brittany"/>
              </a:rPr>
              <a:t>我哥哥以掃渾身是有毛的，我身上是光滑的；倘若我父親摸著我，必以我為欺哄人的，我就招咒詛，不得祝福</a:t>
            </a:r>
            <a:r>
              <a:rPr lang="en-US" sz="5000" b="1" dirty="0">
                <a:solidFill>
                  <a:srgbClr val="8C52FF"/>
                </a:solidFill>
                <a:ea typeface="Brittany"/>
              </a:rPr>
              <a:t>。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他母親對他說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我兒，你招的咒詛歸到我身上；你只管聽我的話，去把羊羔給我拿來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55594" y="8561663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1910390" y="82211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創27:11-13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3992" y="2813312"/>
            <a:ext cx="16040015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雅各對他母親利百加說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我哥哥以掃渾身是有毛的，我身上是光滑的；倘若我父親摸著我，必以我為欺哄人的，我就招咒詛，不得祝福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他母親對他說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8C52FF"/>
                </a:solidFill>
                <a:ea typeface="Brittany"/>
              </a:rPr>
              <a:t>我兒，你招的咒詛歸到我身上；你只管聽我的話，去把羊羔給我拿來</a:t>
            </a:r>
            <a:r>
              <a:rPr lang="en-US" sz="5000" b="1" dirty="0">
                <a:solidFill>
                  <a:srgbClr val="8C52FF"/>
                </a:solidFill>
                <a:ea typeface="Brittany"/>
              </a:rPr>
              <a:t>。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」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92" b="-55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50170" y="4152900"/>
            <a:ext cx="12811105" cy="2232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58"/>
              </a:lnSpc>
            </a:pPr>
            <a:r>
              <a:rPr lang="en-US" sz="18000" b="1" dirty="0">
                <a:solidFill>
                  <a:srgbClr val="736662"/>
                </a:solidFill>
                <a:ea typeface="Futura Bold"/>
              </a:rPr>
              <a:t>信 二 代</a:t>
            </a:r>
          </a:p>
        </p:txBody>
      </p:sp>
      <p:sp>
        <p:nvSpPr>
          <p:cNvPr id="4" name="Freeform 4"/>
          <p:cNvSpPr/>
          <p:nvPr/>
        </p:nvSpPr>
        <p:spPr>
          <a:xfrm rot="3396494">
            <a:off x="5213719" y="-1645321"/>
            <a:ext cx="2653189" cy="5575879"/>
          </a:xfrm>
          <a:custGeom>
            <a:avLst/>
            <a:gdLst/>
            <a:ahLst/>
            <a:cxnLst/>
            <a:rect l="l" t="t" r="r" b="b"/>
            <a:pathLst>
              <a:path w="2653189" h="5575879">
                <a:moveTo>
                  <a:pt x="0" y="0"/>
                </a:moveTo>
                <a:lnTo>
                  <a:pt x="2653189" y="0"/>
                </a:lnTo>
                <a:lnTo>
                  <a:pt x="2653189" y="5575879"/>
                </a:lnTo>
                <a:lnTo>
                  <a:pt x="0" y="55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9368">
            <a:off x="15588940" y="2013956"/>
            <a:ext cx="4271828" cy="6259089"/>
          </a:xfrm>
          <a:custGeom>
            <a:avLst/>
            <a:gdLst/>
            <a:ahLst/>
            <a:cxnLst/>
            <a:rect l="l" t="t" r="r" b="b"/>
            <a:pathLst>
              <a:path w="4271828" h="6259089">
                <a:moveTo>
                  <a:pt x="0" y="0"/>
                </a:moveTo>
                <a:lnTo>
                  <a:pt x="4271828" y="0"/>
                </a:lnTo>
                <a:lnTo>
                  <a:pt x="4271828" y="6259088"/>
                </a:lnTo>
                <a:lnTo>
                  <a:pt x="0" y="625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42107" y="3784600"/>
            <a:ext cx="6784555" cy="5871724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5" y="0"/>
                </a:lnTo>
                <a:lnTo>
                  <a:pt x="6784555" y="5871723"/>
                </a:lnTo>
                <a:lnTo>
                  <a:pt x="0" y="587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379333">
            <a:off x="5028080" y="7090555"/>
            <a:ext cx="2205290" cy="4481538"/>
          </a:xfrm>
          <a:custGeom>
            <a:avLst/>
            <a:gdLst/>
            <a:ahLst/>
            <a:cxnLst/>
            <a:rect l="l" t="t" r="r" b="b"/>
            <a:pathLst>
              <a:path w="2205290" h="4481538">
                <a:moveTo>
                  <a:pt x="0" y="0"/>
                </a:moveTo>
                <a:lnTo>
                  <a:pt x="2205290" y="0"/>
                </a:lnTo>
                <a:lnTo>
                  <a:pt x="2205290" y="4481538"/>
                </a:lnTo>
                <a:lnTo>
                  <a:pt x="0" y="4481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36564" y="-2387193"/>
            <a:ext cx="6784555" cy="5871724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4" y="0"/>
                </a:lnTo>
                <a:lnTo>
                  <a:pt x="6784554" y="5871724"/>
                </a:lnTo>
                <a:lnTo>
                  <a:pt x="0" y="5871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80850" flipH="1">
            <a:off x="11231276" y="6868384"/>
            <a:ext cx="2653189" cy="5575879"/>
          </a:xfrm>
          <a:custGeom>
            <a:avLst/>
            <a:gdLst/>
            <a:ahLst/>
            <a:cxnLst/>
            <a:rect l="l" t="t" r="r" b="b"/>
            <a:pathLst>
              <a:path w="2653189" h="5575879">
                <a:moveTo>
                  <a:pt x="2653189" y="0"/>
                </a:moveTo>
                <a:lnTo>
                  <a:pt x="0" y="0"/>
                </a:lnTo>
                <a:lnTo>
                  <a:pt x="0" y="5575879"/>
                </a:lnTo>
                <a:lnTo>
                  <a:pt x="2653189" y="5575879"/>
                </a:lnTo>
                <a:lnTo>
                  <a:pt x="265318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創27:45下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4000" y="3952292"/>
            <a:ext cx="16040015" cy="156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</a:pPr>
            <a:r>
              <a:rPr lang="en-US" sz="10000" b="1" dirty="0" err="1">
                <a:solidFill>
                  <a:srgbClr val="736662"/>
                </a:solidFill>
                <a:ea typeface="Brittany"/>
              </a:rPr>
              <a:t>為甚麼一日喪你們二人呢</a:t>
            </a:r>
            <a:r>
              <a:rPr lang="en-US" sz="10000" b="1" dirty="0">
                <a:solidFill>
                  <a:srgbClr val="736662"/>
                </a:solidFill>
                <a:ea typeface="Brittany"/>
              </a:rPr>
              <a:t>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92" b="-55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06490" y="1139687"/>
            <a:ext cx="12811105" cy="1055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8000" b="1" dirty="0" smtClean="0">
                <a:solidFill>
                  <a:srgbClr val="736662"/>
                </a:solidFill>
                <a:ea typeface="Futura Bold"/>
              </a:rPr>
              <a:t>爭 寵 </a:t>
            </a:r>
            <a:endParaRPr lang="en-US" altLang="zh-TW" sz="18000" b="1" dirty="0" smtClean="0">
              <a:solidFill>
                <a:srgbClr val="736662"/>
              </a:solidFill>
              <a:ea typeface="Futura Bold"/>
            </a:endParaRPr>
          </a:p>
          <a:p>
            <a:pPr algn="ctr">
              <a:lnSpc>
                <a:spcPct val="150000"/>
              </a:lnSpc>
            </a:pPr>
            <a:r>
              <a:rPr lang="en-US" sz="18000" b="1" dirty="0" smtClean="0">
                <a:solidFill>
                  <a:srgbClr val="736662"/>
                </a:solidFill>
                <a:ea typeface="Futura Bold"/>
              </a:rPr>
              <a:t>偏 心</a:t>
            </a:r>
          </a:p>
          <a:p>
            <a:pPr algn="ctr">
              <a:lnSpc>
                <a:spcPts val="16958"/>
              </a:lnSpc>
            </a:pPr>
            <a:endParaRPr lang="en-US" sz="18000" b="1" dirty="0">
              <a:solidFill>
                <a:srgbClr val="736662"/>
              </a:solidFill>
              <a:ea typeface="Futura Bold"/>
            </a:endParaRPr>
          </a:p>
        </p:txBody>
      </p:sp>
      <p:sp>
        <p:nvSpPr>
          <p:cNvPr id="4" name="Freeform 4"/>
          <p:cNvSpPr/>
          <p:nvPr/>
        </p:nvSpPr>
        <p:spPr>
          <a:xfrm rot="3396494">
            <a:off x="5213719" y="-1645321"/>
            <a:ext cx="2653189" cy="5575879"/>
          </a:xfrm>
          <a:custGeom>
            <a:avLst/>
            <a:gdLst/>
            <a:ahLst/>
            <a:cxnLst/>
            <a:rect l="l" t="t" r="r" b="b"/>
            <a:pathLst>
              <a:path w="2653189" h="5575879">
                <a:moveTo>
                  <a:pt x="0" y="0"/>
                </a:moveTo>
                <a:lnTo>
                  <a:pt x="2653189" y="0"/>
                </a:lnTo>
                <a:lnTo>
                  <a:pt x="2653189" y="5575879"/>
                </a:lnTo>
                <a:lnTo>
                  <a:pt x="0" y="55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9368">
            <a:off x="15588940" y="2013956"/>
            <a:ext cx="4271828" cy="6259089"/>
          </a:xfrm>
          <a:custGeom>
            <a:avLst/>
            <a:gdLst/>
            <a:ahLst/>
            <a:cxnLst/>
            <a:rect l="l" t="t" r="r" b="b"/>
            <a:pathLst>
              <a:path w="4271828" h="6259089">
                <a:moveTo>
                  <a:pt x="0" y="0"/>
                </a:moveTo>
                <a:lnTo>
                  <a:pt x="4271828" y="0"/>
                </a:lnTo>
                <a:lnTo>
                  <a:pt x="4271828" y="6259088"/>
                </a:lnTo>
                <a:lnTo>
                  <a:pt x="0" y="625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53830" y="3784600"/>
            <a:ext cx="6784555" cy="5871724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5" y="0"/>
                </a:lnTo>
                <a:lnTo>
                  <a:pt x="6784555" y="5871723"/>
                </a:lnTo>
                <a:lnTo>
                  <a:pt x="0" y="587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379333">
            <a:off x="2379836" y="6588008"/>
            <a:ext cx="2205290" cy="4481538"/>
          </a:xfrm>
          <a:custGeom>
            <a:avLst/>
            <a:gdLst/>
            <a:ahLst/>
            <a:cxnLst/>
            <a:rect l="l" t="t" r="r" b="b"/>
            <a:pathLst>
              <a:path w="2205290" h="4481538">
                <a:moveTo>
                  <a:pt x="0" y="0"/>
                </a:moveTo>
                <a:lnTo>
                  <a:pt x="2205290" y="0"/>
                </a:lnTo>
                <a:lnTo>
                  <a:pt x="2205290" y="4481538"/>
                </a:lnTo>
                <a:lnTo>
                  <a:pt x="0" y="4481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36564" y="-2387193"/>
            <a:ext cx="6784555" cy="5871724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4" y="0"/>
                </a:lnTo>
                <a:lnTo>
                  <a:pt x="6784554" y="5871724"/>
                </a:lnTo>
                <a:lnTo>
                  <a:pt x="0" y="5871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80850" flipH="1">
            <a:off x="13215532" y="6055121"/>
            <a:ext cx="2653189" cy="5575879"/>
          </a:xfrm>
          <a:custGeom>
            <a:avLst/>
            <a:gdLst/>
            <a:ahLst/>
            <a:cxnLst/>
            <a:rect l="l" t="t" r="r" b="b"/>
            <a:pathLst>
              <a:path w="2653189" h="5575879">
                <a:moveTo>
                  <a:pt x="2653189" y="0"/>
                </a:moveTo>
                <a:lnTo>
                  <a:pt x="0" y="0"/>
                </a:lnTo>
                <a:lnTo>
                  <a:pt x="0" y="5575879"/>
                </a:lnTo>
                <a:lnTo>
                  <a:pt x="2653189" y="5575879"/>
                </a:lnTo>
                <a:lnTo>
                  <a:pt x="265318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0831" flipH="1">
            <a:off x="16352961" y="-30339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0668" y="904875"/>
            <a:ext cx="8166663" cy="93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 dirty="0">
                <a:solidFill>
                  <a:srgbClr val="736662"/>
                </a:solidFill>
                <a:latin typeface="Futura"/>
                <a:ea typeface="Futura"/>
              </a:rPr>
              <a:t>創28:6-9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776" y="3055979"/>
            <a:ext cx="16936448" cy="61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000" b="1" dirty="0" err="1">
                <a:solidFill>
                  <a:srgbClr val="736662"/>
                </a:solidFill>
                <a:latin typeface="Brittany"/>
                <a:ea typeface="Brittany"/>
              </a:rPr>
              <a:t>以掃見以撒已經給雅各祝福，而且打發他往巴旦•亞蘭去，在那裏娶妻，並見祝福的時候囑咐他說</a:t>
            </a:r>
            <a:r>
              <a:rPr lang="en-US" sz="5000" b="1" dirty="0">
                <a:solidFill>
                  <a:srgbClr val="736662"/>
                </a:solidFill>
                <a:latin typeface="Brittany"/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latin typeface="Brittany"/>
                <a:ea typeface="Brittany"/>
              </a:rPr>
              <a:t>不要娶迦南的女子為妻</a:t>
            </a:r>
            <a:r>
              <a:rPr lang="en-US" sz="5000" b="1" dirty="0">
                <a:solidFill>
                  <a:srgbClr val="736662"/>
                </a:solidFill>
                <a:latin typeface="Brittany"/>
                <a:ea typeface="Brittany"/>
              </a:rPr>
              <a:t>」，又見雅各聽從父母的話往巴旦•亞蘭去了，</a:t>
            </a:r>
            <a:r>
              <a:rPr lang="en-US" sz="5000" b="1" dirty="0">
                <a:solidFill>
                  <a:srgbClr val="8C52FF"/>
                </a:solidFill>
                <a:ea typeface="Brittany"/>
              </a:rPr>
              <a:t>以掃就曉得他父親以撒看不中迦南的女子，便往以實瑪利那裏去，在他二妻之外又娶了瑪哈拉為妻。她是亞伯拉罕兒子以實瑪利的女兒，尼拜約的妹子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364315" y="7364870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1" y="0"/>
                </a:lnTo>
                <a:lnTo>
                  <a:pt x="1946211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516922" y="573511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4" y="0"/>
                </a:lnTo>
                <a:lnTo>
                  <a:pt x="3091244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6352961" y="-30339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 dirty="0">
                <a:solidFill>
                  <a:srgbClr val="736662"/>
                </a:solidFill>
                <a:latin typeface="Futura"/>
                <a:ea typeface="Futura"/>
              </a:rPr>
              <a:t>創25: 28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24311" y="3533775"/>
            <a:ext cx="11509938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 dirty="0" err="1">
                <a:solidFill>
                  <a:srgbClr val="736662"/>
                </a:solidFill>
                <a:ea typeface="Brittany"/>
              </a:rPr>
              <a:t>以撒愛以掃，因為</a:t>
            </a:r>
            <a:r>
              <a:rPr lang="en-US" sz="5999" b="1" dirty="0" err="1">
                <a:solidFill>
                  <a:srgbClr val="8C52FF"/>
                </a:solidFill>
                <a:ea typeface="Brittany"/>
              </a:rPr>
              <a:t>常吃他的野味</a:t>
            </a:r>
            <a:r>
              <a:rPr lang="en-US" sz="5999" b="1" dirty="0" err="1">
                <a:solidFill>
                  <a:srgbClr val="736662"/>
                </a:solidFill>
                <a:ea typeface="Brittany"/>
              </a:rPr>
              <a:t>；</a:t>
            </a:r>
            <a:r>
              <a:rPr lang="en-US" sz="5999" dirty="0" err="1">
                <a:solidFill>
                  <a:srgbClr val="736662"/>
                </a:solidFill>
                <a:ea typeface="Brittany"/>
              </a:rPr>
              <a:t>利百加卻愛雅各</a:t>
            </a:r>
            <a:r>
              <a:rPr lang="en-US" sz="5999" dirty="0">
                <a:solidFill>
                  <a:srgbClr val="736662"/>
                </a:solidFill>
                <a:ea typeface="Brittany"/>
              </a:rPr>
              <a:t>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195648" y="4430239"/>
            <a:ext cx="13063540" cy="1940868"/>
            <a:chOff x="0" y="-52388"/>
            <a:chExt cx="3440603" cy="5111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37824" cy="406400"/>
            </a:xfrm>
            <a:custGeom>
              <a:avLst/>
              <a:gdLst/>
              <a:ahLst/>
              <a:cxnLst/>
              <a:rect l="l" t="t" r="r" b="b"/>
              <a:pathLst>
                <a:path w="3437824" h="406400">
                  <a:moveTo>
                    <a:pt x="30249" y="0"/>
                  </a:moveTo>
                  <a:lnTo>
                    <a:pt x="3407575" y="0"/>
                  </a:lnTo>
                  <a:cubicBezTo>
                    <a:pt x="3424281" y="0"/>
                    <a:pt x="3437824" y="13543"/>
                    <a:pt x="3437824" y="30249"/>
                  </a:cubicBezTo>
                  <a:lnTo>
                    <a:pt x="3437824" y="376151"/>
                  </a:lnTo>
                  <a:cubicBezTo>
                    <a:pt x="3437824" y="384174"/>
                    <a:pt x="3434637" y="391868"/>
                    <a:pt x="3428964" y="397540"/>
                  </a:cubicBezTo>
                  <a:cubicBezTo>
                    <a:pt x="3423291" y="403213"/>
                    <a:pt x="3415598" y="406400"/>
                    <a:pt x="3407575" y="406400"/>
                  </a:cubicBezTo>
                  <a:lnTo>
                    <a:pt x="30249" y="406400"/>
                  </a:lnTo>
                  <a:cubicBezTo>
                    <a:pt x="22226" y="406400"/>
                    <a:pt x="14532" y="403213"/>
                    <a:pt x="8860" y="397540"/>
                  </a:cubicBezTo>
                  <a:cubicBezTo>
                    <a:pt x="3187" y="391868"/>
                    <a:pt x="0" y="384174"/>
                    <a:pt x="0" y="376151"/>
                  </a:cubicBezTo>
                  <a:lnTo>
                    <a:pt x="0" y="30249"/>
                  </a:lnTo>
                  <a:cubicBezTo>
                    <a:pt x="0" y="22226"/>
                    <a:pt x="3187" y="14532"/>
                    <a:pt x="8860" y="8860"/>
                  </a:cubicBezTo>
                  <a:cubicBezTo>
                    <a:pt x="14532" y="3187"/>
                    <a:pt x="22226" y="0"/>
                    <a:pt x="30249" y="0"/>
                  </a:cubicBezTo>
                  <a:close/>
                </a:path>
              </a:pathLst>
            </a:custGeom>
            <a:solidFill>
              <a:srgbClr val="B2B39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779" y="-52388"/>
              <a:ext cx="3437824" cy="511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 dirty="0">
                  <a:solidFill>
                    <a:srgbClr val="000000"/>
                  </a:solidFill>
                  <a:latin typeface="Canva Sans"/>
                </a:rPr>
                <a:t>because he was fond of game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516922" y="6720950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4" y="0"/>
                </a:lnTo>
                <a:lnTo>
                  <a:pt x="3091244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6742378" y="484011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4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4" y="6496486"/>
                </a:lnTo>
                <a:lnTo>
                  <a:pt x="309124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創25: 27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3992" y="3761476"/>
            <a:ext cx="16040015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 dirty="0" err="1">
                <a:solidFill>
                  <a:srgbClr val="736662"/>
                </a:solidFill>
                <a:ea typeface="Brittany"/>
              </a:rPr>
              <a:t>兩個孩子漸漸長大，以掃善於打獵，常在田野；</a:t>
            </a:r>
            <a:r>
              <a:rPr lang="en-US" sz="5999" b="1" dirty="0" err="1">
                <a:solidFill>
                  <a:srgbClr val="8C52FF"/>
                </a:solidFill>
                <a:ea typeface="Brittany"/>
              </a:rPr>
              <a:t>雅各為人安靜，常住在帳棚裏</a:t>
            </a:r>
            <a:r>
              <a:rPr lang="en-US" sz="5999" b="1" dirty="0">
                <a:solidFill>
                  <a:srgbClr val="736662"/>
                </a:solidFill>
                <a:ea typeface="Brittany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創25: 29-30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5598" y="3043963"/>
            <a:ext cx="15196805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有一天，雅各熬湯，以掃從田野回來累昏了。以掃對雅各說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我累昏了，</a:t>
            </a:r>
            <a:r>
              <a:rPr lang="en-US" sz="5000" b="1" dirty="0" err="1">
                <a:solidFill>
                  <a:srgbClr val="8C52FF"/>
                </a:solidFill>
                <a:ea typeface="Brittany"/>
              </a:rPr>
              <a:t>求你把這紅湯給我喝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因此以掃又叫以東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創25: 29-31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85" y="2879725"/>
            <a:ext cx="16040015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有一天，雅各熬湯，以掃從田野回來累昏了。以掃對雅各說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我累昏了，求你把這紅湯給我喝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因此以掃又叫以東。雅各說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8C52FF"/>
                </a:solidFill>
                <a:ea typeface="Brittany"/>
              </a:rPr>
              <a:t>你今日把長子的名分賣給我吧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創25: 29-32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3051" y="2764526"/>
            <a:ext cx="15309549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有一天，雅各熬湯，以掃從田野回來累昏了。以掃對雅各說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我累昏了，求你把這紅湯給我喝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因此以掃又叫以東。雅各說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你今日把長子的名分賣給我吧</a:t>
            </a:r>
            <a:r>
              <a:rPr lang="en-US" sz="5000" b="1" dirty="0" smtClean="0">
                <a:solidFill>
                  <a:srgbClr val="736662"/>
                </a:solidFill>
                <a:ea typeface="Brittany"/>
              </a:rPr>
              <a:t>。</a:t>
            </a:r>
            <a:r>
              <a:rPr lang="zh-TW" altLang="en-US" sz="5000" b="1" dirty="0" smtClean="0">
                <a:solidFill>
                  <a:srgbClr val="736662"/>
                </a:solidFill>
                <a:ea typeface="Brittany"/>
              </a:rPr>
              <a:t>」</a:t>
            </a:r>
            <a:r>
              <a:rPr lang="en-US" sz="5000" b="1" dirty="0" err="1" smtClean="0">
                <a:solidFill>
                  <a:srgbClr val="736662"/>
                </a:solidFill>
                <a:ea typeface="Brittany"/>
              </a:rPr>
              <a:t>以掃說</a:t>
            </a:r>
            <a:r>
              <a:rPr lang="en-US" sz="5000" b="1" dirty="0" smtClean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 smtClean="0">
                <a:solidFill>
                  <a:srgbClr val="8C52FF"/>
                </a:solidFill>
                <a:ea typeface="Brittany"/>
              </a:rPr>
              <a:t>我將要死，這長子的名分於我有甚麼益處呢</a:t>
            </a:r>
            <a:r>
              <a:rPr lang="en-US" sz="5000" b="1" dirty="0" smtClean="0">
                <a:solidFill>
                  <a:srgbClr val="8C52FF"/>
                </a:solidFill>
                <a:ea typeface="Brittany"/>
              </a:rPr>
              <a:t>？</a:t>
            </a:r>
            <a:r>
              <a:rPr lang="en-US" sz="5000" b="1" dirty="0" smtClean="0">
                <a:solidFill>
                  <a:srgbClr val="736662"/>
                </a:solidFill>
                <a:ea typeface="Brittany"/>
              </a:rPr>
              <a:t>」</a:t>
            </a:r>
            <a:endParaRPr lang="en-US" sz="5000" b="1" dirty="0">
              <a:solidFill>
                <a:srgbClr val="736662"/>
              </a:solidFill>
              <a:ea typeface="Brittan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4356">
            <a:off x="1942522" y="7454441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69"/>
                </a:lnTo>
                <a:lnTo>
                  <a:pt x="0" y="4265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6050">
            <a:off x="-967415" y="7535337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0" y="0"/>
                </a:moveTo>
                <a:lnTo>
                  <a:pt x="3091245" y="0"/>
                </a:lnTo>
                <a:lnTo>
                  <a:pt x="3091245" y="6496486"/>
                </a:lnTo>
                <a:lnTo>
                  <a:pt x="0" y="64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5483">
            <a:off x="16925478" y="404516"/>
            <a:ext cx="1946212" cy="4265670"/>
          </a:xfrm>
          <a:custGeom>
            <a:avLst/>
            <a:gdLst/>
            <a:ahLst/>
            <a:cxnLst/>
            <a:rect l="l" t="t" r="r" b="b"/>
            <a:pathLst>
              <a:path w="1946212" h="4265670">
                <a:moveTo>
                  <a:pt x="0" y="0"/>
                </a:moveTo>
                <a:lnTo>
                  <a:pt x="1946212" y="0"/>
                </a:lnTo>
                <a:lnTo>
                  <a:pt x="1946212" y="4265670"/>
                </a:lnTo>
                <a:lnTo>
                  <a:pt x="0" y="4265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831" flipH="1">
            <a:off x="17559526" y="-710892"/>
            <a:ext cx="3091245" cy="6496486"/>
          </a:xfrm>
          <a:custGeom>
            <a:avLst/>
            <a:gdLst/>
            <a:ahLst/>
            <a:cxnLst/>
            <a:rect l="l" t="t" r="r" b="b"/>
            <a:pathLst>
              <a:path w="3091245" h="6496486">
                <a:moveTo>
                  <a:pt x="3091245" y="0"/>
                </a:moveTo>
                <a:lnTo>
                  <a:pt x="0" y="0"/>
                </a:lnTo>
                <a:lnTo>
                  <a:pt x="0" y="6496486"/>
                </a:lnTo>
                <a:lnTo>
                  <a:pt x="3091245" y="6496486"/>
                </a:lnTo>
                <a:lnTo>
                  <a:pt x="309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60668" y="904875"/>
            <a:ext cx="81666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736662"/>
                </a:solidFill>
                <a:latin typeface="Futura"/>
                <a:ea typeface="Futura"/>
              </a:rPr>
              <a:t>創25: 32-34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98730" y="2546350"/>
            <a:ext cx="15660570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以掃說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我將要死，這長子的名分於我有甚麼益處呢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？」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雅各說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：「</a:t>
            </a:r>
            <a:r>
              <a:rPr lang="en-US" sz="5000" b="1" dirty="0" err="1">
                <a:solidFill>
                  <a:srgbClr val="8C52FF"/>
                </a:solidFill>
                <a:ea typeface="Brittany"/>
              </a:rPr>
              <a:t>你今日對我起誓吧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。」</a:t>
            </a:r>
            <a:r>
              <a:rPr lang="en-US" sz="5000" b="1" dirty="0" err="1">
                <a:solidFill>
                  <a:srgbClr val="736662"/>
                </a:solidFill>
                <a:ea typeface="Brittany"/>
              </a:rPr>
              <a:t>以掃就對他起了誓，把長子的名分賣給雅各。於是雅各將餅和紅豆湯給了以掃，以掃吃了喝了，便起來走了。這就是以掃輕看了他長子的名分</a:t>
            </a:r>
            <a:r>
              <a:rPr lang="en-US" sz="5000" b="1" dirty="0">
                <a:solidFill>
                  <a:srgbClr val="736662"/>
                </a:solidFill>
                <a:ea typeface="Brittany"/>
              </a:rPr>
              <a:t>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348</Words>
  <Application>Microsoft Office PowerPoint</Application>
  <PresentationFormat>自訂</PresentationFormat>
  <Paragraphs>44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Arial</vt:lpstr>
      <vt:lpstr>新細明體</vt:lpstr>
      <vt:lpstr>Futura Bold</vt:lpstr>
      <vt:lpstr>Futura</vt:lpstr>
      <vt:lpstr>Alice</vt:lpstr>
      <vt:lpstr>Brittany</vt:lpstr>
      <vt:lpstr>Canva Sans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做個好(爸)媽!</dc:title>
  <cp:lastModifiedBy>Miranda</cp:lastModifiedBy>
  <cp:revision>2</cp:revision>
  <dcterms:created xsi:type="dcterms:W3CDTF">2006-08-16T00:00:00Z</dcterms:created>
  <dcterms:modified xsi:type="dcterms:W3CDTF">2024-05-10T01:34:11Z</dcterms:modified>
  <dc:identifier>DAGDT5AuIro</dc:identifier>
</cp:coreProperties>
</file>