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0" r:id="rId9"/>
    <p:sldId id="265" r:id="rId10"/>
    <p:sldId id="259" r:id="rId11"/>
    <p:sldId id="266" r:id="rId12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47A1-80FF-4973-BFA0-4920A13A64C9}" type="datetimeFigureOut">
              <a:rPr lang="zh-HK" altLang="en-US" smtClean="0"/>
              <a:t>25/4/2024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DD03A-EF7F-4E73-947E-6BC7991E56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043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0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6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0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2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6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3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7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F886182-3ADC-447F-B077-24411DB56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DA3A67B-9642-5B5B-2C85-695DD461F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-4" y="0"/>
            <a:ext cx="12192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F1335F-97CE-4842-9A57-2B6A3F459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3" y="3644537"/>
            <a:ext cx="12192002" cy="321346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63CBC80F-4E53-1E46-19C5-8FC551206506}"/>
              </a:ext>
            </a:extLst>
          </p:cNvPr>
          <p:cNvSpPr txBox="1"/>
          <p:nvPr/>
        </p:nvSpPr>
        <p:spPr>
          <a:xfrm>
            <a:off x="3810001" y="1859246"/>
            <a:ext cx="9296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源流明體 TTF Bold" panose="02020700000000000000" pitchFamily="18" charset="-120"/>
                <a:ea typeface="源流明體 TTF Bold" panose="02020700000000000000" pitchFamily="18" charset="-120"/>
              </a:rPr>
              <a:t>     將來</a:t>
            </a:r>
            <a:r>
              <a:rPr kumimoji="1" lang="zh-TW" altLang="en-US" sz="9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源流明體 TTF Medium" panose="02020500000000000000" pitchFamily="18" charset="-120"/>
                <a:ea typeface="源流明體 TTF Medium" panose="02020500000000000000" pitchFamily="18" charset="-120"/>
              </a:rPr>
              <a:t>榮耀</a:t>
            </a:r>
            <a:r>
              <a:rPr kumimoji="1" lang="zh-TW" altLang="en-US" sz="72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源流明體 TTF Bold" panose="02020700000000000000" pitchFamily="18" charset="-120"/>
                <a:ea typeface="源流明體 TTF Bold" panose="02020700000000000000" pitchFamily="18" charset="-120"/>
              </a:rPr>
              <a:t>的確據</a:t>
            </a:r>
            <a:endParaRPr kumimoji="1" lang="en-US" altLang="zh-TW" sz="72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源流明體 TTF Bold" panose="02020700000000000000" pitchFamily="18" charset="-120"/>
              <a:ea typeface="源流明體 TTF Bold" panose="02020700000000000000" pitchFamily="18" charset="-120"/>
            </a:endParaRPr>
          </a:p>
          <a:p>
            <a:pPr algn="ctr"/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Times New Roman"/>
                <a:ea typeface="標楷體" pitchFamily="65" charset="-120"/>
              </a:rPr>
              <a:t>         羅馬書</a:t>
            </a:r>
            <a:r>
              <a:rPr kumimoji="1" lang="en-US" altLang="zh-TW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Times New Roman"/>
                <a:ea typeface="標楷體" pitchFamily="65" charset="-120"/>
              </a:rPr>
              <a:t>8:18-39        </a:t>
            </a:r>
          </a:p>
          <a:p>
            <a:pPr algn="ctr"/>
            <a:r>
              <a:rPr kumimoji="1" lang="en-US" altLang="zh-TW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Times New Roman"/>
                <a:ea typeface="標楷體" pitchFamily="65" charset="-120"/>
              </a:rPr>
              <a:t>         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Times New Roman"/>
                <a:ea typeface="標楷體" pitchFamily="65" charset="-120"/>
              </a:rPr>
              <a:t>陳永就牧師</a:t>
            </a:r>
            <a:endParaRPr kumimoji="1" lang="zh-HK" altLang="en-US" sz="4000" b="1" dirty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  <a:latin typeface="Times New Roman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73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52D1A14D-6DA5-4E77-8638-7CE8A72B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11246D0-5331-4C18-888C-A98DB9E1DE3F}" type="datetime1">
              <a:rPr lang="en-US" smtClean="0"/>
              <a:pPr>
                <a:spcAft>
                  <a:spcPts val="600"/>
                </a:spcAft>
              </a:pPr>
              <a:t>4/25/2024</a:t>
            </a:fld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xmlns="" id="{8BDA5040-0983-45D9-B231-3FD27BE4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9C8F7B15-9F74-430B-BB33-09DD1CF7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47D96FC-5A82-4FDC-A8BF-FC62A38B7CC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3937B944-84F4-09AA-348E-B0EE3573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37" y="-48902"/>
            <a:ext cx="9923126" cy="69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背光照明, 輪廓 的圖片&#10;&#10;自動產生的描述">
            <a:extLst>
              <a:ext uri="{FF2B5EF4-FFF2-40B4-BE49-F238E27FC236}">
                <a16:creationId xmlns:a16="http://schemas.microsoft.com/office/drawing/2014/main" xmlns="" id="{6C87A355-C98C-D95D-98B5-6D35E79EB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>
          <a:xfrm>
            <a:off x="-1416898" y="-1"/>
            <a:ext cx="13608878" cy="6932023"/>
          </a:xfrm>
          <a:prstGeom prst="rect">
            <a:avLst/>
          </a:prstGeom>
          <a:noFill/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52D1A14D-6DA5-4E77-8638-7CE8A72B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11246D0-5331-4C18-888C-A98DB9E1DE3F}" type="datetime1">
              <a:rPr lang="en-US" smtClean="0"/>
              <a:pPr>
                <a:spcAft>
                  <a:spcPts val="600"/>
                </a:spcAft>
              </a:pPr>
              <a:t>4/25/2024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8BDA5040-0983-45D9-B231-3FD27BE4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9C8F7B15-9F74-430B-BB33-09DD1CF7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47D96FC-5A82-4FDC-A8BF-FC62A38B7CC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3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地圖 的圖片&#10;&#10;自動產生的描述">
            <a:extLst>
              <a:ext uri="{FF2B5EF4-FFF2-40B4-BE49-F238E27FC236}">
                <a16:creationId xmlns:a16="http://schemas.microsoft.com/office/drawing/2014/main" xmlns="" id="{804E3E4B-C543-FC75-CFAF-9EF46BD14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56E645DB-25AC-14C9-69F5-69E006DEA9CE}"/>
              </a:ext>
            </a:extLst>
          </p:cNvPr>
          <p:cNvSpPr txBox="1"/>
          <p:nvPr/>
        </p:nvSpPr>
        <p:spPr>
          <a:xfrm>
            <a:off x="134983" y="689278"/>
            <a:ext cx="1192203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4250" indent="-984250">
              <a:tabLst>
                <a:tab pos="896938" algn="l"/>
              </a:tabLst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18	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我看現在的苦難，與將要向我們顯出的榮耀，是無法相比的。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19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被造的萬物都熱切渴望　神的眾子顯現出來。</a:t>
            </a:r>
          </a:p>
          <a:p>
            <a:pPr marL="896938" indent="-896938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因為被造的萬物服在虛空之下，不是自己願意這樣，而是由於使它屈服的那一位；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21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被造的萬物盼望自己得著釋放，脫離敗壞的奴役，得著神兒女榮耀的自由。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22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我們知道被造的萬物直到現在都一同在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痛苦呻吟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23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不但這樣，連我們這些有聖靈作為初熟果子的人，自己也在內心歎息，熱切期待成為嗣子，就是我們的身體得贖。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24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我們得救時就存著這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盼望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；但是看得見的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盼望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盼望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，為誰會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盼望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自己看見了的呢？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25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但如果我們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盼望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沒有看見的，就會耐心地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熱切期待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61932A8E-832F-5220-6AE4-50A9FC553C4D}"/>
              </a:ext>
            </a:extLst>
          </p:cNvPr>
          <p:cNvSpPr txBox="1"/>
          <p:nvPr/>
        </p:nvSpPr>
        <p:spPr>
          <a:xfrm>
            <a:off x="60960" y="52252"/>
            <a:ext cx="323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羅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8:18-25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682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戶外, 釣魚, 體育, 人員 的圖片&#10;&#10;自動產生的描述">
            <a:extLst>
              <a:ext uri="{FF2B5EF4-FFF2-40B4-BE49-F238E27FC236}">
                <a16:creationId xmlns:a16="http://schemas.microsoft.com/office/drawing/2014/main" xmlns="" id="{974E6FC6-41EE-8A9B-DC6F-BF8DAF155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9" r="1" b="1"/>
          <a:stretch/>
        </p:blipFill>
        <p:spPr>
          <a:xfrm>
            <a:off x="647700" y="647700"/>
            <a:ext cx="10891928" cy="5562600"/>
          </a:xfrm>
          <a:prstGeom prst="rect">
            <a:avLst/>
          </a:prstGeom>
          <a:noFill/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52D1A14D-6DA5-4E77-8638-7CE8A72B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11246D0-5331-4C18-888C-A98DB9E1DE3F}" type="datetime1">
              <a:rPr lang="en-US" smtClean="0"/>
              <a:pPr>
                <a:spcAft>
                  <a:spcPts val="600"/>
                </a:spcAft>
              </a:pPr>
              <a:t>4/25/2024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8BDA5040-0983-45D9-B231-3FD27BE4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9C8F7B15-9F74-430B-BB33-09DD1CF7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47D96FC-5A82-4FDC-A8BF-FC62A38B7CC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地圖 的圖片&#10;&#10;自動產生的描述">
            <a:extLst>
              <a:ext uri="{FF2B5EF4-FFF2-40B4-BE49-F238E27FC236}">
                <a16:creationId xmlns:a16="http://schemas.microsoft.com/office/drawing/2014/main" xmlns="" id="{95FDE4E8-EDB4-C391-9417-F0E1E681E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64EC386-F3D4-0A42-6491-704D915CF122}"/>
              </a:ext>
            </a:extLst>
          </p:cNvPr>
          <p:cNvSpPr txBox="1"/>
          <p:nvPr/>
        </p:nvSpPr>
        <p:spPr>
          <a:xfrm>
            <a:off x="391886" y="1284574"/>
            <a:ext cx="116956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26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照樣，聖靈也在我們的軟弱上幫助我們。原來我們不曉得當怎樣禱告，但聖靈親自用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不可言喻的歎息，替我們祈求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896938" indent="-896938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27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那鑒察人心的，曉得聖靈的心意，因為聖靈照著　神的旨替聖徒祈求。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28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我們知道，為了愛　神的人，就是按他旨意蒙召的人的益處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萬事都一同效力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29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 神預先知道的人，他就預先命定他們和他兒子的形象一模一樣，使他的兒子在許多弟兄中作長子，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30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他預先命定的人，又呼召他們；所召來的人，又稱他們為義；所稱為義的人，又使他們得榮耀。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71A5A08-51F9-93FC-7A6C-5ADAF5C82FEE}"/>
              </a:ext>
            </a:extLst>
          </p:cNvPr>
          <p:cNvSpPr txBox="1"/>
          <p:nvPr/>
        </p:nvSpPr>
        <p:spPr>
          <a:xfrm>
            <a:off x="391886" y="264280"/>
            <a:ext cx="6287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羅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8:26-30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67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地圖 的圖片&#10;&#10;自動產生的描述">
            <a:extLst>
              <a:ext uri="{FF2B5EF4-FFF2-40B4-BE49-F238E27FC236}">
                <a16:creationId xmlns:a16="http://schemas.microsoft.com/office/drawing/2014/main" xmlns="" id="{3557F724-A9CA-4ED5-8FDA-A4EA6524C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C0648FEE-30CC-B291-27F0-E547A4F6E858}"/>
              </a:ext>
            </a:extLst>
          </p:cNvPr>
          <p:cNvSpPr txBox="1"/>
          <p:nvPr/>
        </p:nvSpPr>
        <p:spPr>
          <a:xfrm>
            <a:off x="583474" y="529377"/>
            <a:ext cx="1102505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(28)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「我們知道，為了愛 神的人，就是按他旨意蒙召的人的益處，萬事都一同效力」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《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呂振中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》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翻譯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: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「上帝在萬事上都和他們同工，來成就有益的事。」</a:t>
            </a:r>
            <a:endParaRPr lang="en-US" altLang="zh-TW" sz="3000" dirty="0">
              <a:latin typeface="自由香港楷書 (4700字)" panose="02000603000000000000" pitchFamily="2" charset="-128"/>
              <a:ea typeface="自由香港楷書 (4700字)" panose="02000603000000000000" pitchFamily="2" charset="-128"/>
            </a:endParaRPr>
          </a:p>
          <a:p>
            <a:endParaRPr lang="en-US" altLang="zh-TW" sz="3000" dirty="0">
              <a:latin typeface="自由香港楷書 (4700字)" panose="02000603000000000000" pitchFamily="2" charset="-128"/>
              <a:ea typeface="自由香港楷書 (4700字)" panose="02000603000000000000" pitchFamily="2" charset="-128"/>
            </a:endParaRPr>
          </a:p>
          <a:p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《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環聖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》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翻譯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: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「神在一切事情上都幫助他們，使他們得益。」</a:t>
            </a:r>
            <a:endParaRPr lang="en-US" altLang="zh-TW" sz="3000" dirty="0">
              <a:latin typeface="自由香港楷書 (4700字)" panose="02000603000000000000" pitchFamily="2" charset="-128"/>
              <a:ea typeface="自由香港楷書 (4700字)" panose="02000603000000000000" pitchFamily="2" charset="-128"/>
            </a:endParaRPr>
          </a:p>
          <a:p>
            <a:endParaRPr lang="en-US" altLang="zh-TW" sz="3000" dirty="0">
              <a:latin typeface="自由香港楷書 (4700字)" panose="02000603000000000000" pitchFamily="2" charset="-128"/>
              <a:ea typeface="自由香港楷書 (4700字)" panose="02000603000000000000" pitchFamily="2" charset="-128"/>
            </a:endParaRPr>
          </a:p>
          <a:p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《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新漢語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》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翻譯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: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「萬事都互相效力，叫愛 神的人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--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就是按著他旨意被召的人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--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得益處。」</a:t>
            </a:r>
            <a:endParaRPr lang="en-US" altLang="zh-TW" sz="3000" dirty="0">
              <a:latin typeface="自由香港楷書 (4700字)" panose="02000603000000000000" pitchFamily="2" charset="-128"/>
              <a:ea typeface="自由香港楷書 (4700字)" panose="02000603000000000000" pitchFamily="2" charset="-128"/>
            </a:endParaRPr>
          </a:p>
          <a:p>
            <a:endParaRPr lang="en-US" altLang="zh-TW" sz="3000" dirty="0">
              <a:latin typeface="自由香港楷書 (4700字)" panose="02000603000000000000" pitchFamily="2" charset="-128"/>
              <a:ea typeface="自由香港楷書 (4700字)" panose="02000603000000000000" pitchFamily="2" charset="-128"/>
            </a:endParaRPr>
          </a:p>
          <a:p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《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和修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》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翻譯</a:t>
            </a:r>
            <a:r>
              <a:rPr lang="en-US" altLang="zh-TW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:</a:t>
            </a:r>
            <a:r>
              <a:rPr lang="zh-TW" altLang="en-US" sz="3000" dirty="0">
                <a:latin typeface="自由香港楷書 (4700字)" panose="02000603000000000000" pitchFamily="2" charset="-128"/>
                <a:ea typeface="自由香港楷書 (4700字)" panose="02000603000000000000" pitchFamily="2" charset="-128"/>
              </a:rPr>
              <a:t>「萬事都互相效力，叫愛上帝的人得益處，就是按祂旨意被召的</a:t>
            </a:r>
            <a:endParaRPr lang="zh-HK" altLang="en-US" sz="3000" dirty="0">
              <a:latin typeface="自由香港楷書 (4700字)" panose="02000603000000000000" pitchFamily="2" charset="-128"/>
              <a:ea typeface="自由香港楷書 (4700字)" panose="020006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51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雲, 文字, 舞蹈, 卡通 的圖片&#10;&#10;自動產生的描述">
            <a:extLst>
              <a:ext uri="{FF2B5EF4-FFF2-40B4-BE49-F238E27FC236}">
                <a16:creationId xmlns:a16="http://schemas.microsoft.com/office/drawing/2014/main" xmlns="" id="{F3F8C200-F27B-858C-7AB6-40F62A598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6" name="Date Placeholder 4">
            <a:extLst>
              <a:ext uri="{FF2B5EF4-FFF2-40B4-BE49-F238E27FC236}">
                <a16:creationId xmlns:a16="http://schemas.microsoft.com/office/drawing/2014/main" xmlns="" id="{52D1A14D-6DA5-4E77-8638-7CE8A72B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1246D0-5331-4C18-888C-A98DB9E1DE3F}" type="datetime1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4/25/2024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xmlns="" id="{8BDA5040-0983-45D9-B231-3FD27BE4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xmlns="" id="{9C8F7B15-9F74-430B-BB33-09DD1CF7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7D96FC-5A82-4FDC-A8BF-FC62A38B7CC6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D3BE4A0E-B2D4-B64E-667A-77BCB3602A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181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卡通, 動畫, 動畫卡通, 美工圖案 的圖片&#10;&#10;自動產生的描述">
            <a:extLst>
              <a:ext uri="{FF2B5EF4-FFF2-40B4-BE49-F238E27FC236}">
                <a16:creationId xmlns:a16="http://schemas.microsoft.com/office/drawing/2014/main" xmlns="" id="{0FC6F569-062E-5CC2-4C4C-DDA5995D1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r="1" b="3272"/>
          <a:stretch/>
        </p:blipFill>
        <p:spPr>
          <a:xfrm>
            <a:off x="652371" y="914400"/>
            <a:ext cx="10891929" cy="5029200"/>
          </a:xfrm>
          <a:prstGeom prst="rect">
            <a:avLst/>
          </a:prstGeom>
          <a:noFill/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52D1A14D-6DA5-4E77-8638-7CE8A72B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11246D0-5331-4C18-888C-A98DB9E1DE3F}" type="datetime1">
              <a:rPr lang="en-US" smtClean="0"/>
              <a:pPr>
                <a:spcAft>
                  <a:spcPts val="600"/>
                </a:spcAft>
              </a:pPr>
              <a:t>4/25/2024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8BDA5040-0983-45D9-B231-3FD27BE4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9C8F7B15-9F74-430B-BB33-09DD1CF7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47D96FC-5A82-4FDC-A8BF-FC62A38B7CC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4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地圖 的圖片&#10;&#10;自動產生的描述">
            <a:extLst>
              <a:ext uri="{FF2B5EF4-FFF2-40B4-BE49-F238E27FC236}">
                <a16:creationId xmlns:a16="http://schemas.microsoft.com/office/drawing/2014/main" xmlns="" id="{4BFE59C0-F61F-3426-0914-956EDA6E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AC565621-6196-2C85-AE92-CA811EFD4956}"/>
              </a:ext>
            </a:extLst>
          </p:cNvPr>
          <p:cNvSpPr txBox="1"/>
          <p:nvPr/>
        </p:nvSpPr>
        <p:spPr>
          <a:xfrm>
            <a:off x="330926" y="1166949"/>
            <a:ext cx="118610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dirty="0"/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31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既是這樣，我們對這一切還有甚麼話說呢？　神若這樣為我們，誰能敵對我們呢？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32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他連自己的兒子都捨得，為我們眾人把他交出來，難道不也把萬有和他一同白白地賜給我們嗎？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33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誰能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神揀選的人呢？有　神稱我們為義了。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34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誰能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定我們的罪呢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？有基督耶穌死了，而且復活了，現今在　神的右邊，也替我們祈求。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35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誰能使我們與基督的愛隔絕呢？是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患難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嗎？是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嗎？是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迫害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嗎？是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飢餓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嗎？是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赤身露體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嗎？是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危險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嗎？是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刀劍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嗎？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D715C5F3-D789-284D-5B63-D88805B10C51}"/>
              </a:ext>
            </a:extLst>
          </p:cNvPr>
          <p:cNvSpPr txBox="1"/>
          <p:nvPr/>
        </p:nvSpPr>
        <p:spPr>
          <a:xfrm>
            <a:off x="330926" y="395560"/>
            <a:ext cx="6156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羅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8:31-35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42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地圖 的圖片&#10;&#10;自動產生的描述">
            <a:extLst>
              <a:ext uri="{FF2B5EF4-FFF2-40B4-BE49-F238E27FC236}">
                <a16:creationId xmlns:a16="http://schemas.microsoft.com/office/drawing/2014/main" xmlns="" id="{4BFE59C0-F61F-3426-0914-956EDA6E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AC565621-6196-2C85-AE92-CA811EFD4956}"/>
              </a:ext>
            </a:extLst>
          </p:cNvPr>
          <p:cNvSpPr txBox="1"/>
          <p:nvPr/>
        </p:nvSpPr>
        <p:spPr>
          <a:xfrm>
            <a:off x="330926" y="1659285"/>
            <a:ext cx="118610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6938" indent="-896938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36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正如經上所記：“為你的緣故，我們終日面對死亡，人看我們像待宰的羊。”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37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但靠著愛我們的那一位，我們在這一切事上就得勝有餘了。</a:t>
            </a:r>
          </a:p>
          <a:p>
            <a:pPr marL="896938" indent="-896938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38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因為我深信：無論是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天使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的，是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的事，是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的事，是有能力的，</a:t>
            </a:r>
          </a:p>
          <a:p>
            <a:pPr marL="809625" indent="-809625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39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高天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的、是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深淵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的，或是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別的被造之物，都不能叫我們與　神的愛隔絕，這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是在我們的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主耶穌基督裡的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BA3200E9-478C-27AC-785F-26D463C2C940}"/>
              </a:ext>
            </a:extLst>
          </p:cNvPr>
          <p:cNvSpPr txBox="1"/>
          <p:nvPr/>
        </p:nvSpPr>
        <p:spPr>
          <a:xfrm>
            <a:off x="330926" y="395560"/>
            <a:ext cx="6156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羅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8:36-39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35512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232</Words>
  <Application>Microsoft Office PowerPoint</Application>
  <PresentationFormat>自訂</PresentationFormat>
  <Paragraphs>54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CitationVTI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Cyan Cheung</dc:creator>
  <cp:lastModifiedBy>Andrew</cp:lastModifiedBy>
  <cp:revision>14</cp:revision>
  <cp:lastPrinted>2024-03-26T02:00:35Z</cp:lastPrinted>
  <dcterms:created xsi:type="dcterms:W3CDTF">2023-07-18T01:11:00Z</dcterms:created>
  <dcterms:modified xsi:type="dcterms:W3CDTF">2024-04-25T02:27:50Z</dcterms:modified>
</cp:coreProperties>
</file>