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Open Sans" panose="020B0604020202020204" charset="0"/>
      <p:regular r:id="rId18"/>
    </p:embeddedFont>
    <p:embeddedFont>
      <p:font typeface="Canva Sans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scadia Code" panose="020B0609020000020004" pitchFamily="49" charset="0"/>
      <p:regular r:id="rId24"/>
      <p:bold r:id="rId25"/>
      <p:italic r:id="rId26"/>
      <p:boldItalic r:id="rId27"/>
    </p:embeddedFont>
    <p:embeddedFont>
      <p:font typeface="Open Sans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8" d="100"/>
          <a:sy n="38" d="100"/>
        </p:scale>
        <p:origin x="-976" y="-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18412" y="4284949"/>
            <a:ext cx="9240594" cy="207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05"/>
              </a:lnSpc>
            </a:pPr>
            <a:r>
              <a:rPr lang="en-US" sz="15000" b="1" dirty="0">
                <a:solidFill>
                  <a:srgbClr val="4B2B1A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斷 捨 離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7419" y="2733642"/>
            <a:ext cx="594201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B2B1A"/>
                </a:solidFill>
                <a:latin typeface="Open Sans"/>
                <a:ea typeface="Open Sans"/>
              </a:rPr>
              <a:t>馬太福音13章44至52節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0839" r="23271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  <a:ea typeface="Open Sans Bold"/>
              </a:rPr>
              <a:t>利末記11:9-12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16011" y="2252116"/>
            <a:ext cx="7543289" cy="728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00"/>
              </a:lnSpc>
            </a:pPr>
            <a:r>
              <a:rPr lang="en-US" sz="3200" b="1" spc="3" dirty="0">
                <a:solidFill>
                  <a:srgbClr val="785038"/>
                </a:solidFill>
                <a:ea typeface="Open Sans Bold"/>
              </a:rPr>
              <a:t>水中所有的活物你們可以吃的，就是這些：凡是在水中，有翅有鱗的，不論是在海裡或是河裡的，你們都可以吃。在水中游動或生存在水中的活物，無論是在海裡或是河裡，若是沒有翅和鱗的，你們都要當作可憎之物。 </a:t>
            </a:r>
            <a:r>
              <a:rPr lang="en-US" sz="3200" b="1" spc="3" dirty="0" err="1">
                <a:solidFill>
                  <a:srgbClr val="785038"/>
                </a:solidFill>
                <a:ea typeface="Open Sans Bold"/>
              </a:rPr>
              <a:t>牠們是你們憎惡之物；牠們的肉，你們不可吃；牠們的屍體，你們要憎惡。所有在水裡沒有翅和鱗的活物，你們都要當作可憎之物</a:t>
            </a:r>
            <a:r>
              <a:rPr lang="en-US" sz="3200" b="1" spc="3" dirty="0">
                <a:solidFill>
                  <a:srgbClr val="785038"/>
                </a:solidFill>
                <a:ea typeface="Open Sans Bold"/>
              </a:rPr>
              <a:t>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9052" r="29052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13:49-50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560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世界的末了也要這樣。天使要出來，從義人中把惡人分別出來，丟在火爐裏；在那裏必要哀哭切齒了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8456" t="9127" r="33553" b="4905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13:51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331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耶穌說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這一切的話你們都明白了嗎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？」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他們說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我們明白了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。」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173" r="22173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13:51-52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7398061" cy="6785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耶穌說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這一切的話你們都明白了嗎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？」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他們說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我們明白了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。」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他說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凡文士受教作天國的門徒，</a:t>
            </a:r>
            <a:r>
              <a:rPr lang="en-US" sz="4500" b="1" spc="4" dirty="0" err="1" smtClean="0">
                <a:solidFill>
                  <a:srgbClr val="785038"/>
                </a:solidFill>
                <a:ea typeface="Open Sans Bold"/>
              </a:rPr>
              <a:t>就像一個家主從他庫裏拿出新舊的東西來</a:t>
            </a:r>
            <a:r>
              <a:rPr lang="zh-TW" alt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  <a:r>
              <a:rPr lang="en-US" sz="4500" b="1" spc="4" dirty="0" smtClean="0">
                <a:solidFill>
                  <a:srgbClr val="785038"/>
                </a:solidFill>
                <a:ea typeface="Open Sans Bold"/>
              </a:rPr>
              <a:t>」</a:t>
            </a:r>
            <a:endParaRPr lang="en-US" sz="4500" b="1" spc="4" dirty="0">
              <a:solidFill>
                <a:srgbClr val="785038"/>
              </a:solidFill>
              <a:ea typeface="Open Sa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173" r="22173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2156866"/>
            <a:ext cx="7169461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耶穌說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這一切的話你們都明白了嗎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？」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他們說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我們明白了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。」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他說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凡文士受教作天國的門徒，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就像一個家主從他庫裏拿出新舊的東西來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。」</a:t>
            </a:r>
          </a:p>
          <a:p>
            <a:pPr algn="ctr">
              <a:lnSpc>
                <a:spcPts val="9000"/>
              </a:lnSpc>
            </a:pPr>
            <a:endParaRPr lang="en-US" sz="4500" spc="4" dirty="0">
              <a:solidFill>
                <a:srgbClr val="D9D9D9"/>
              </a:solidFill>
              <a:ea typeface="Open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410363" y="3501405"/>
            <a:ext cx="8449718" cy="1922906"/>
            <a:chOff x="0" y="0"/>
            <a:chExt cx="2225440" cy="5064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5440" cy="506444"/>
            </a:xfrm>
            <a:custGeom>
              <a:avLst/>
              <a:gdLst/>
              <a:ahLst/>
              <a:cxnLst/>
              <a:rect l="l" t="t" r="r" b="b"/>
              <a:pathLst>
                <a:path w="2225440" h="506444">
                  <a:moveTo>
                    <a:pt x="46728" y="0"/>
                  </a:moveTo>
                  <a:lnTo>
                    <a:pt x="2178712" y="0"/>
                  </a:lnTo>
                  <a:cubicBezTo>
                    <a:pt x="2191105" y="0"/>
                    <a:pt x="2202991" y="4923"/>
                    <a:pt x="2211754" y="13686"/>
                  </a:cubicBezTo>
                  <a:cubicBezTo>
                    <a:pt x="2220517" y="22449"/>
                    <a:pt x="2225440" y="34335"/>
                    <a:pt x="2225440" y="46728"/>
                  </a:cubicBezTo>
                  <a:lnTo>
                    <a:pt x="2225440" y="459716"/>
                  </a:lnTo>
                  <a:cubicBezTo>
                    <a:pt x="2225440" y="485523"/>
                    <a:pt x="2204520" y="506444"/>
                    <a:pt x="2178712" y="506444"/>
                  </a:cubicBezTo>
                  <a:lnTo>
                    <a:pt x="46728" y="506444"/>
                  </a:lnTo>
                  <a:cubicBezTo>
                    <a:pt x="34335" y="506444"/>
                    <a:pt x="22449" y="501521"/>
                    <a:pt x="13686" y="492758"/>
                  </a:cubicBezTo>
                  <a:cubicBezTo>
                    <a:pt x="4923" y="483995"/>
                    <a:pt x="0" y="472109"/>
                    <a:pt x="0" y="459716"/>
                  </a:cubicBezTo>
                  <a:lnTo>
                    <a:pt x="0" y="46728"/>
                  </a:lnTo>
                  <a:cubicBezTo>
                    <a:pt x="0" y="34335"/>
                    <a:pt x="4923" y="22449"/>
                    <a:pt x="13686" y="13686"/>
                  </a:cubicBezTo>
                  <a:cubicBezTo>
                    <a:pt x="22449" y="4923"/>
                    <a:pt x="34335" y="0"/>
                    <a:pt x="46728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5440" cy="544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13:51-52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10363" y="3971686"/>
            <a:ext cx="84497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ea typeface="Open Sans Bold"/>
              </a:rPr>
              <a:t>每一個作天國門徒的經學家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105" r="8105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8" y="2114371"/>
            <a:ext cx="7245661" cy="6785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耶穌說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這一切的話你們都明白了嗎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？」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他們說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：「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我們明白了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。」</a:t>
            </a: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他說</a:t>
            </a:r>
            <a:r>
              <a:rPr lang="en-US" sz="4500" b="1" spc="4" dirty="0">
                <a:solidFill>
                  <a:srgbClr val="D9D9D9"/>
                </a:solidFill>
                <a:ea typeface="Open Sans Bold"/>
              </a:rPr>
              <a:t>：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凡文士受教作天國的門徒，就像一個家主從他庫裏拿出新舊的東西來</a:t>
            </a:r>
            <a:r>
              <a:rPr lang="en-US" sz="4500" b="1" spc="4" dirty="0" smtClean="0">
                <a:solidFill>
                  <a:srgbClr val="785038"/>
                </a:solidFill>
                <a:ea typeface="Open Sans Bold"/>
              </a:rPr>
              <a:t>。」</a:t>
            </a:r>
            <a:endParaRPr lang="en-US" sz="4500" spc="4" dirty="0">
              <a:solidFill>
                <a:srgbClr val="785038"/>
              </a:solidFill>
              <a:ea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444">
                <a:solidFill>
                  <a:srgbClr val="4B2B1A"/>
                </a:solidFill>
                <a:latin typeface="Open Sans Bold"/>
              </a:rPr>
              <a:t>MATT 13:51-52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18412" y="4284949"/>
            <a:ext cx="9240594" cy="207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05"/>
              </a:lnSpc>
            </a:pPr>
            <a:r>
              <a:rPr lang="en-US" sz="15000" b="1" dirty="0">
                <a:solidFill>
                  <a:srgbClr val="4B2B1A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斷 捨 離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7419" y="2733642"/>
            <a:ext cx="5942017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B2B1A"/>
                </a:solidFill>
                <a:latin typeface="Open Sans"/>
                <a:ea typeface="Open Sans"/>
              </a:rPr>
              <a:t>馬太福音13章44至52節</a:t>
            </a:r>
          </a:p>
        </p:txBody>
      </p:sp>
    </p:spTree>
    <p:extLst>
      <p:ext uri="{BB962C8B-B14F-4D97-AF65-F5344CB8AC3E}">
        <p14:creationId xmlns:p14="http://schemas.microsoft.com/office/powerpoint/2010/main" val="390853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765" y="0"/>
            <a:ext cx="16136471" cy="10287000"/>
          </a:xfrm>
          <a:custGeom>
            <a:avLst/>
            <a:gdLst/>
            <a:ahLst/>
            <a:cxnLst/>
            <a:rect l="l" t="t" r="r" b="b"/>
            <a:pathLst>
              <a:path w="16136471" h="10287000">
                <a:moveTo>
                  <a:pt x="0" y="0"/>
                </a:moveTo>
                <a:lnTo>
                  <a:pt x="16136470" y="0"/>
                </a:lnTo>
                <a:lnTo>
                  <a:pt x="161364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99" b="-24433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431" r="29709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444" dirty="0">
                <a:solidFill>
                  <a:srgbClr val="4B2B1A"/>
                </a:solidFill>
                <a:latin typeface="Open Sans Bold"/>
              </a:rPr>
              <a:t>MATT </a:t>
            </a:r>
            <a:r>
              <a:rPr lang="en-US" sz="4500" dirty="0">
                <a:solidFill>
                  <a:srgbClr val="4B2B1A"/>
                </a:solidFill>
                <a:latin typeface="Open Sans Bold"/>
              </a:rPr>
              <a:t>13:44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67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天國好像寶貝藏在地裏，人遇見了就把它藏起來，歡歡喜喜地去變賣一切所有的，買這塊地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</a:p>
          <a:p>
            <a:pPr algn="just">
              <a:lnSpc>
                <a:spcPts val="9000"/>
              </a:lnSpc>
            </a:pPr>
            <a:endParaRPr lang="en-US" sz="4500" spc="4" dirty="0">
              <a:solidFill>
                <a:srgbClr val="785038"/>
              </a:solidFill>
              <a:ea typeface="Open Sans Bold"/>
            </a:endParaRPr>
          </a:p>
          <a:p>
            <a:pPr algn="just">
              <a:lnSpc>
                <a:spcPts val="9000"/>
              </a:lnSpc>
            </a:pPr>
            <a:endParaRPr lang="en-US" sz="4500" spc="4" dirty="0">
              <a:solidFill>
                <a:srgbClr val="785038"/>
              </a:solidFill>
              <a:ea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258" r="29883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13:44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674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D9D9D9"/>
                </a:solidFill>
                <a:ea typeface="Open Sans Bold"/>
              </a:rPr>
              <a:t>天國好像寶貝藏在地裏，人遇見了就把它藏起來，</a:t>
            </a: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歡歡喜喜地去變賣一切所有的，買這塊地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</a:p>
          <a:p>
            <a:pPr algn="just">
              <a:lnSpc>
                <a:spcPts val="9000"/>
              </a:lnSpc>
            </a:pPr>
            <a:endParaRPr lang="en-US" sz="4500" spc="4" dirty="0">
              <a:solidFill>
                <a:srgbClr val="785038"/>
              </a:solidFill>
              <a:ea typeface="Open Sans Bold"/>
            </a:endParaRPr>
          </a:p>
          <a:p>
            <a:pPr algn="just">
              <a:lnSpc>
                <a:spcPts val="9000"/>
              </a:lnSpc>
            </a:pPr>
            <a:endParaRPr lang="en-US" sz="4500" spc="4" dirty="0">
              <a:solidFill>
                <a:srgbClr val="785038"/>
              </a:solidFill>
              <a:ea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9052" r="29052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13:45-46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天國又好像買賣人尋找好珠子，遇見一顆重價的珠子，就去變賣他一切所有的，買了這顆珠子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10" b="-15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289" b="-728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98245" y="2422525"/>
            <a:ext cx="16061055" cy="525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000000"/>
                </a:solidFill>
                <a:latin typeface="Canva Sans Bold"/>
              </a:rPr>
              <a:t>βα</a:t>
            </a:r>
            <a:r>
              <a:rPr lang="en-US" sz="9999" b="1" dirty="0" err="1">
                <a:solidFill>
                  <a:srgbClr val="000000"/>
                </a:solidFill>
                <a:latin typeface="Canva Sans Bold"/>
              </a:rPr>
              <a:t>σιλεί</a:t>
            </a:r>
            <a:r>
              <a:rPr lang="en-US" sz="9999" b="1" dirty="0">
                <a:solidFill>
                  <a:srgbClr val="000000"/>
                </a:solidFill>
                <a:latin typeface="Canva Sans Bold"/>
              </a:rPr>
              <a:t>α τῶν οὐρανῶν</a:t>
            </a:r>
          </a:p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000000"/>
                </a:solidFill>
                <a:latin typeface="Canva Sans Bold"/>
              </a:rPr>
              <a:t>Kingdom of heaven</a:t>
            </a:r>
          </a:p>
          <a:p>
            <a:pPr algn="ctr">
              <a:lnSpc>
                <a:spcPts val="13999"/>
              </a:lnSpc>
            </a:pPr>
            <a:r>
              <a:rPr lang="en-US" sz="9999" b="1" dirty="0">
                <a:solidFill>
                  <a:srgbClr val="000000"/>
                </a:solidFill>
                <a:ea typeface="Canva Sans Bold"/>
              </a:rPr>
              <a:t>天 </a:t>
            </a:r>
            <a:r>
              <a:rPr lang="en-US" sz="9999" b="1" dirty="0" smtClean="0">
                <a:solidFill>
                  <a:srgbClr val="000000"/>
                </a:solidFill>
                <a:ea typeface="Canva Sans Bold"/>
              </a:rPr>
              <a:t> 國</a:t>
            </a:r>
            <a:endParaRPr lang="en-US" sz="9999" b="1" dirty="0">
              <a:solidFill>
                <a:srgbClr val="000000"/>
              </a:solidFill>
              <a:ea typeface="Canva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9307" cy="10287000"/>
            <a:chOff x="0" y="0"/>
            <a:chExt cx="1149241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070" r="22070"/>
            <a:stretch>
              <a:fillRect/>
            </a:stretch>
          </p:blipFill>
          <p:spPr>
            <a:xfrm>
              <a:off x="0" y="0"/>
              <a:ext cx="11492410" cy="13716000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10432739" y="2033041"/>
            <a:ext cx="1421257" cy="0"/>
          </a:xfrm>
          <a:prstGeom prst="line">
            <a:avLst/>
          </a:prstGeom>
          <a:ln w="38100" cap="flat">
            <a:solidFill>
              <a:srgbClr val="78503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432739" y="863239"/>
            <a:ext cx="4955653" cy="7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4"/>
              </a:lnSpc>
            </a:pPr>
            <a:r>
              <a:rPr lang="en-US" sz="4500" dirty="0">
                <a:solidFill>
                  <a:srgbClr val="4B2B1A"/>
                </a:solidFill>
                <a:latin typeface="Open Sans Bold"/>
              </a:rPr>
              <a:t>MATT 13:47-48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32739" y="2156866"/>
            <a:ext cx="6826561" cy="560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00"/>
              </a:lnSpc>
            </a:pPr>
            <a:r>
              <a:rPr lang="en-US" sz="4500" b="1" spc="4" dirty="0" err="1">
                <a:solidFill>
                  <a:srgbClr val="785038"/>
                </a:solidFill>
                <a:ea typeface="Open Sans Bold"/>
              </a:rPr>
              <a:t>天國又好像網撒在海裏，聚攏各樣水族，網既滿了，人就拉上岸來，坐下，揀好的收在器具裏，將不好的丟棄了</a:t>
            </a:r>
            <a:r>
              <a:rPr lang="en-US" sz="4500" b="1" spc="4" dirty="0">
                <a:solidFill>
                  <a:srgbClr val="785038"/>
                </a:solidFill>
                <a:ea typeface="Open Sans Bold"/>
              </a:rPr>
              <a:t>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182</Words>
  <Application>Microsoft Office PowerPoint</Application>
  <PresentationFormat>自訂</PresentationFormat>
  <Paragraphs>28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Arial</vt:lpstr>
      <vt:lpstr>新細明體</vt:lpstr>
      <vt:lpstr>Open Sans</vt:lpstr>
      <vt:lpstr>Canva Sans Bold</vt:lpstr>
      <vt:lpstr>Calibri</vt:lpstr>
      <vt:lpstr>Cascadia Code</vt:lpstr>
      <vt:lpstr>Open Sans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斷捨離</dc:title>
  <cp:lastModifiedBy>Miranda</cp:lastModifiedBy>
  <cp:revision>3</cp:revision>
  <dcterms:created xsi:type="dcterms:W3CDTF">2006-08-16T00:00:00Z</dcterms:created>
  <dcterms:modified xsi:type="dcterms:W3CDTF">2024-04-12T01:42:41Z</dcterms:modified>
  <dc:identifier>DAGBOgHFrFg</dc:identifier>
</cp:coreProperties>
</file>