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6" r:id="rId7"/>
    <p:sldId id="262" r:id="rId8"/>
    <p:sldId id="263" r:id="rId9"/>
    <p:sldId id="297" r:id="rId10"/>
    <p:sldId id="265" r:id="rId11"/>
    <p:sldId id="266" r:id="rId12"/>
    <p:sldId id="298" r:id="rId13"/>
    <p:sldId id="267" r:id="rId14"/>
    <p:sldId id="269" r:id="rId15"/>
    <p:sldId id="270" r:id="rId16"/>
    <p:sldId id="299" r:id="rId17"/>
    <p:sldId id="300" r:id="rId18"/>
    <p:sldId id="273" r:id="rId19"/>
    <p:sldId id="274" r:id="rId20"/>
    <p:sldId id="301" r:id="rId21"/>
    <p:sldId id="30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3" r:id="rId35"/>
    <p:sldId id="304" r:id="rId36"/>
    <p:sldId id="305" r:id="rId37"/>
    <p:sldId id="292" r:id="rId38"/>
    <p:sldId id="293" r:id="rId39"/>
    <p:sldId id="294" r:id="rId40"/>
    <p:sldId id="295" r:id="rId41"/>
  </p:sldIdLst>
  <p:sldSz cx="18288000" cy="10287000"/>
  <p:notesSz cx="6858000" cy="9144000"/>
  <p:embeddedFontLst>
    <p:embeddedFont>
      <p:font typeface="Canva Sans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Playfair Display" panose="020B0604020202020204" charset="0"/>
      <p:regular r:id="rId47"/>
    </p:embeddedFont>
    <p:embeddedFont>
      <p:font typeface="Playfair Display Italics" panose="020B0604020202020204" charset="0"/>
      <p:regular r:id="rId48"/>
    </p:embeddedFont>
    <p:embeddedFont>
      <p:font typeface="Canva Sans Bold" panose="020B0604020202020204" charset="0"/>
      <p:regular r:id="rId49"/>
    </p:embeddedFont>
    <p:embeddedFont>
      <p:font typeface="TT Interphases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2" d="100"/>
          <a:sy n="22" d="100"/>
        </p:scale>
        <p:origin x="-1436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5983" y="952500"/>
            <a:ext cx="17084395" cy="17084395"/>
          </a:xfrm>
          <a:custGeom>
            <a:avLst/>
            <a:gdLst/>
            <a:ahLst/>
            <a:cxnLst/>
            <a:rect l="l" t="t" r="r" b="b"/>
            <a:pathLst>
              <a:path w="17084395" h="17084395">
                <a:moveTo>
                  <a:pt x="0" y="0"/>
                </a:moveTo>
                <a:lnTo>
                  <a:pt x="17084395" y="0"/>
                </a:lnTo>
                <a:lnTo>
                  <a:pt x="17084395" y="17084396"/>
                </a:lnTo>
                <a:lnTo>
                  <a:pt x="0" y="17084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5350" y="4864439"/>
            <a:ext cx="18565425" cy="334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0"/>
              </a:lnSpc>
            </a:pPr>
            <a:r>
              <a:rPr lang="en-US" sz="25000" b="1" spc="-750" dirty="0" err="1">
                <a:solidFill>
                  <a:srgbClr val="000000"/>
                </a:solidFill>
                <a:ea typeface="Playfair Display Italics"/>
              </a:rPr>
              <a:t>別讓祂枉死</a:t>
            </a:r>
            <a:endParaRPr lang="en-US" sz="25000" b="1" spc="-750" dirty="0">
              <a:solidFill>
                <a:srgbClr val="000000"/>
              </a:solidFill>
              <a:ea typeface="Playfair Display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0" y="3010876"/>
            <a:ext cx="7254182" cy="1018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30"/>
              </a:lnSpc>
              <a:spcBef>
                <a:spcPct val="0"/>
              </a:spcBef>
            </a:pPr>
            <a:r>
              <a:rPr lang="en-US" sz="6000" b="1" spc="-60" dirty="0">
                <a:solidFill>
                  <a:srgbClr val="000000"/>
                </a:solidFill>
                <a:latin typeface="TT Interphases"/>
                <a:ea typeface="TT Interphases"/>
              </a:rPr>
              <a:t>以賽亞書53章1至12節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2160072"/>
            <a:ext cx="1662429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b="1" spc="5" dirty="0">
                <a:solidFill>
                  <a:srgbClr val="000000"/>
                </a:solidFill>
                <a:ea typeface="TT Interphases"/>
              </a:rPr>
              <a:t>他在耶和華面前生長如嫩芽，像根出於乾地。他無佳形美容；我們看見他的時候，也無美貌使我們羨慕他。他被藐視，被人厭棄；多受痛苦，常經憂患。他被藐視，好像被人掩面不看的一樣；我們也不尊重他。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9" b="-10231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2160072"/>
            <a:ext cx="1662429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他在耶和華面前生長如嫩芽，像根出於乾地。他無佳形美容；我們看見他的時候，也無美貌使我們羨慕他。</a:t>
            </a: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他被藐視，被人厭棄；多受痛苦，常經憂患。他被藐視，好像被人掩面不看的一樣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；我們也不尊重他。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賽53:2-3</a:t>
            </a:r>
          </a:p>
        </p:txBody>
      </p:sp>
    </p:spTree>
    <p:extLst>
      <p:ext uri="{BB962C8B-B14F-4D97-AF65-F5344CB8AC3E}">
        <p14:creationId xmlns:p14="http://schemas.microsoft.com/office/powerpoint/2010/main" val="6931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2146836"/>
            <a:ext cx="16229553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1"/>
              </a:lnSpc>
            </a:pPr>
            <a:r>
              <a:rPr lang="en-US" sz="5754" b="1" spc="5" dirty="0">
                <a:solidFill>
                  <a:srgbClr val="EDEBE6"/>
                </a:solidFill>
                <a:ea typeface="TT Interphases"/>
              </a:rPr>
              <a:t>他在耶和華面前生長如嫩芽，像根出於乾地。他無佳形美容；我們看見他的時候，</a:t>
            </a:r>
            <a:r>
              <a:rPr lang="en-US" sz="5754" spc="5" dirty="0">
                <a:solidFill>
                  <a:srgbClr val="EDEBE6"/>
                </a:solidFill>
                <a:ea typeface="TT Interphases"/>
              </a:rPr>
              <a:t>也無美貌使我們羨慕他。他被藐視，被人厭棄；</a:t>
            </a:r>
            <a:r>
              <a:rPr lang="en-US" sz="5754" b="1" spc="5" dirty="0">
                <a:solidFill>
                  <a:srgbClr val="FF914D"/>
                </a:solidFill>
                <a:ea typeface="TT Interphases"/>
              </a:rPr>
              <a:t>多受痛苦，常經憂患</a:t>
            </a:r>
            <a:r>
              <a:rPr lang="en-US" sz="5754" spc="5" dirty="0">
                <a:solidFill>
                  <a:schemeClr val="bg1">
                    <a:lumMod val="95000"/>
                  </a:schemeClr>
                </a:solidFill>
                <a:ea typeface="TT Interphases"/>
              </a:rPr>
              <a:t>。他被藐視，</a:t>
            </a:r>
            <a:r>
              <a:rPr lang="en-US" sz="5754" spc="5" dirty="0">
                <a:solidFill>
                  <a:srgbClr val="EDEBE6"/>
                </a:solidFill>
                <a:ea typeface="TT Interphases"/>
              </a:rPr>
              <a:t>好像被人掩面不看的一樣；我們也不尊重他。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賽53:2-3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32613" y="1851478"/>
            <a:ext cx="17367518" cy="2333104"/>
            <a:chOff x="0" y="0"/>
            <a:chExt cx="4574161" cy="614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74161" cy="614480"/>
            </a:xfrm>
            <a:custGeom>
              <a:avLst/>
              <a:gdLst/>
              <a:ahLst/>
              <a:cxnLst/>
              <a:rect l="l" t="t" r="r" b="b"/>
              <a:pathLst>
                <a:path w="4574161" h="614480">
                  <a:moveTo>
                    <a:pt x="22734" y="0"/>
                  </a:moveTo>
                  <a:lnTo>
                    <a:pt x="4551427" y="0"/>
                  </a:lnTo>
                  <a:cubicBezTo>
                    <a:pt x="4557456" y="0"/>
                    <a:pt x="4563239" y="2395"/>
                    <a:pt x="4567502" y="6659"/>
                  </a:cubicBezTo>
                  <a:cubicBezTo>
                    <a:pt x="4571766" y="10922"/>
                    <a:pt x="4574161" y="16705"/>
                    <a:pt x="4574161" y="22734"/>
                  </a:cubicBezTo>
                  <a:lnTo>
                    <a:pt x="4574161" y="591746"/>
                  </a:lnTo>
                  <a:cubicBezTo>
                    <a:pt x="4574161" y="597775"/>
                    <a:pt x="4571766" y="603558"/>
                    <a:pt x="4567502" y="607821"/>
                  </a:cubicBezTo>
                  <a:cubicBezTo>
                    <a:pt x="4563239" y="612085"/>
                    <a:pt x="4557456" y="614480"/>
                    <a:pt x="4551427" y="614480"/>
                  </a:cubicBezTo>
                  <a:lnTo>
                    <a:pt x="22734" y="614480"/>
                  </a:lnTo>
                  <a:cubicBezTo>
                    <a:pt x="16705" y="614480"/>
                    <a:pt x="10922" y="612085"/>
                    <a:pt x="6659" y="607821"/>
                  </a:cubicBezTo>
                  <a:cubicBezTo>
                    <a:pt x="2395" y="603558"/>
                    <a:pt x="0" y="597775"/>
                    <a:pt x="0" y="591746"/>
                  </a:cubicBezTo>
                  <a:lnTo>
                    <a:pt x="0" y="22734"/>
                  </a:lnTo>
                  <a:cubicBezTo>
                    <a:pt x="0" y="16705"/>
                    <a:pt x="2395" y="10922"/>
                    <a:pt x="6659" y="6659"/>
                  </a:cubicBezTo>
                  <a:cubicBezTo>
                    <a:pt x="10922" y="2395"/>
                    <a:pt x="16705" y="0"/>
                    <a:pt x="22734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4574161" cy="728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>
                  <a:solidFill>
                    <a:srgbClr val="000000"/>
                  </a:solidFill>
                  <a:latin typeface="Canva Sans Bold"/>
                </a:rPr>
                <a:t>A man of suffering and was known as sickness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4208915"/>
            <a:ext cx="1622955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10000" b="1" spc="6" dirty="0" err="1">
                <a:solidFill>
                  <a:srgbClr val="C00000"/>
                </a:solidFill>
                <a:ea typeface="TT Interphases"/>
              </a:rPr>
              <a:t>我們也不尊重他</a:t>
            </a:r>
            <a:r>
              <a:rPr lang="en-US" sz="10000" b="1" spc="6" dirty="0">
                <a:solidFill>
                  <a:srgbClr val="C00000"/>
                </a:solidFill>
                <a:ea typeface="TT Interphases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952500"/>
            <a:ext cx="16852890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b="1" spc="5" dirty="0">
                <a:solidFill>
                  <a:srgbClr val="000000"/>
                </a:solidFill>
                <a:ea typeface="TT Interphases"/>
              </a:rPr>
              <a:t>他誠然擔當我們的憂患，背負我們的痛苦；我們卻以為他受責罰，被上帝擊打苦待了。哪知他為我們的過犯受害，為我們的罪孽壓傷。因他受的刑罰，我們得平安；因他受的鞭傷，我們得醫治。我們都如羊走迷；各人偏行己路；耶和華使我們眾人的罪孽都歸在他身上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賽53:4-6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952500"/>
            <a:ext cx="16852890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他誠然擔當我們的憂患，背負我們的痛苦；我們卻以為他受責罰，被上帝擊打苦待了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。哪知他為我們的過犯受害，為我們的罪孽壓傷。因他受的刑罰，我們得平安；因他受的鞭傷，我們得醫治。我們都如羊走迷；各人偏行己路；耶和華使我們眾人的罪孽都歸在他身上。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賽53:4-6</a:t>
            </a:r>
          </a:p>
        </p:txBody>
      </p:sp>
    </p:spTree>
    <p:extLst>
      <p:ext uri="{BB962C8B-B14F-4D97-AF65-F5344CB8AC3E}">
        <p14:creationId xmlns:p14="http://schemas.microsoft.com/office/powerpoint/2010/main" val="1376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952500"/>
            <a:ext cx="16852890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spc="5" dirty="0">
                <a:ea typeface="TT Interphases"/>
              </a:rPr>
              <a:t>他誠然擔當我們的憂患，背負我們的痛苦；我們卻以為他受責罰，被上帝擊打苦待了。</a:t>
            </a: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哪知他為我們的過犯受害，為我們的罪孽壓傷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。因他受的刑罰，我們得平安；因他受的鞭傷，我們得醫治。我們都如羊走迷；各人偏行己路；耶和華使我們眾人的罪孽都歸在他身上。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賽53:4-6</a:t>
            </a:r>
          </a:p>
        </p:txBody>
      </p:sp>
    </p:spTree>
    <p:extLst>
      <p:ext uri="{BB962C8B-B14F-4D97-AF65-F5344CB8AC3E}">
        <p14:creationId xmlns:p14="http://schemas.microsoft.com/office/powerpoint/2010/main" val="27212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91036" y="2117720"/>
            <a:ext cx="11505927" cy="6051560"/>
          </a:xfrm>
          <a:custGeom>
            <a:avLst/>
            <a:gdLst/>
            <a:ahLst/>
            <a:cxnLst/>
            <a:rect l="l" t="t" r="r" b="b"/>
            <a:pathLst>
              <a:path w="11505927" h="6051560">
                <a:moveTo>
                  <a:pt x="0" y="0"/>
                </a:moveTo>
                <a:lnTo>
                  <a:pt x="11505928" y="0"/>
                </a:lnTo>
                <a:lnTo>
                  <a:pt x="11505928" y="6051560"/>
                </a:lnTo>
                <a:lnTo>
                  <a:pt x="0" y="6051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1866900"/>
            <a:ext cx="16229553" cy="5033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b="1" spc="5" dirty="0">
                <a:solidFill>
                  <a:srgbClr val="000000"/>
                </a:solidFill>
                <a:ea typeface="TT Interphases"/>
              </a:rPr>
              <a:t>哪知他為我們的過犯受害，為我們的罪孽壓傷。因他受的刑罰，我們得平安；因他受的鞭傷，我們得醫治。我們都如羊走迷；各人偏行己路；耶和華使我們眾人的罪孽都歸在他身上。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賽53:5-6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5" r="-166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1866900"/>
            <a:ext cx="16229553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哪知他為</a:t>
            </a: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我們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的過犯受害，為</a:t>
            </a: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我們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的罪孽壓傷。因他受的刑罰，</a:t>
            </a: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我們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得平安；因他受的鞭傷，</a:t>
            </a: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我們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得醫治。</a:t>
            </a: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我們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都如羊走迷；各人偏行己路；耶和華使</a:t>
            </a: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我們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眾人的罪孽都歸在他身上。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賽53:5-6</a:t>
            </a:r>
          </a:p>
        </p:txBody>
      </p:sp>
    </p:spTree>
    <p:extLst>
      <p:ext uri="{BB962C8B-B14F-4D97-AF65-F5344CB8AC3E}">
        <p14:creationId xmlns:p14="http://schemas.microsoft.com/office/powerpoint/2010/main" val="12101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1866900"/>
            <a:ext cx="16229553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spc="5" dirty="0">
                <a:solidFill>
                  <a:schemeClr val="bg1">
                    <a:lumMod val="95000"/>
                  </a:schemeClr>
                </a:solidFill>
                <a:ea typeface="TT Interphases"/>
              </a:rPr>
              <a:t>哪知他為我們的過犯受害，為我們的罪孽壓傷。因他受的刑罰，我們得平安；因他受的鞭傷，我們得醫治。</a:t>
            </a:r>
            <a:r>
              <a:rPr lang="en-US" sz="5600" b="1" spc="5" dirty="0">
                <a:ea typeface="TT Interphases"/>
              </a:rPr>
              <a:t>我們都如羊走迷；各人偏行己路；耶和華使我們眾人的罪孽都歸在他身上。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賽53:5-6</a:t>
            </a:r>
          </a:p>
        </p:txBody>
      </p:sp>
    </p:spTree>
    <p:extLst>
      <p:ext uri="{BB962C8B-B14F-4D97-AF65-F5344CB8AC3E}">
        <p14:creationId xmlns:p14="http://schemas.microsoft.com/office/powerpoint/2010/main" val="18533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3242211"/>
            <a:ext cx="16229553" cy="374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600" b="1" spc="5" dirty="0" err="1">
                <a:solidFill>
                  <a:srgbClr val="000000"/>
                </a:solidFill>
                <a:ea typeface="TT Interphases"/>
              </a:rPr>
              <a:t>他被欺壓，在受苦的時候卻不開口；他像羊羔被牽到宰殺之地，又像羊在剪毛的人手下無聲，他也是這樣不開口</a:t>
            </a:r>
            <a:r>
              <a:rPr lang="en-US" sz="5600" b="1" spc="5" dirty="0">
                <a:solidFill>
                  <a:srgbClr val="000000"/>
                </a:solidFill>
                <a:ea typeface="TT Interphases"/>
              </a:rPr>
              <a:t>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3242211"/>
            <a:ext cx="16229553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31"/>
              </a:lnSpc>
            </a:pPr>
            <a:r>
              <a:rPr lang="en-US" sz="5754" spc="5" dirty="0" err="1">
                <a:solidFill>
                  <a:srgbClr val="000000"/>
                </a:solidFill>
                <a:ea typeface="TT Interphases"/>
              </a:rPr>
              <a:t>因受欺壓和審判，</a:t>
            </a:r>
            <a:r>
              <a:rPr lang="en-US" sz="5754" b="1" spc="5" dirty="0" err="1">
                <a:solidFill>
                  <a:srgbClr val="FF914D"/>
                </a:solidFill>
                <a:ea typeface="TT Interphases"/>
              </a:rPr>
              <a:t>他被奪去</a:t>
            </a:r>
            <a:r>
              <a:rPr lang="en-US" sz="5754" b="1" spc="5" dirty="0" err="1">
                <a:solidFill>
                  <a:srgbClr val="EDEBE6"/>
                </a:solidFill>
                <a:ea typeface="TT Interphases"/>
              </a:rPr>
              <a:t>，至於他同世的人，誰想他受鞭打、從活人之地被剪除，是因我百姓的罪過呢</a:t>
            </a:r>
            <a:r>
              <a:rPr lang="en-US" sz="5754" b="1" spc="5" dirty="0">
                <a:solidFill>
                  <a:srgbClr val="EDEBE6"/>
                </a:solidFill>
                <a:ea typeface="TT Interphases"/>
              </a:rPr>
              <a:t>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賽53:8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82712" y="4390061"/>
            <a:ext cx="15132275" cy="2723065"/>
            <a:chOff x="-166237" y="-144202"/>
            <a:chExt cx="3985455" cy="717186"/>
          </a:xfrm>
        </p:grpSpPr>
        <p:sp>
          <p:nvSpPr>
            <p:cNvPr id="5" name="Freeform 5"/>
            <p:cNvSpPr/>
            <p:nvPr/>
          </p:nvSpPr>
          <p:spPr>
            <a:xfrm>
              <a:off x="-122757" y="-106319"/>
              <a:ext cx="3941975" cy="583836"/>
            </a:xfrm>
            <a:custGeom>
              <a:avLst/>
              <a:gdLst/>
              <a:ahLst/>
              <a:cxnLst/>
              <a:rect l="l" t="t" r="r" b="b"/>
              <a:pathLst>
                <a:path w="3941975" h="583836">
                  <a:moveTo>
                    <a:pt x="26380" y="0"/>
                  </a:moveTo>
                  <a:lnTo>
                    <a:pt x="3915595" y="0"/>
                  </a:lnTo>
                  <a:cubicBezTo>
                    <a:pt x="3922592" y="0"/>
                    <a:pt x="3929301" y="2779"/>
                    <a:pt x="3934249" y="7727"/>
                  </a:cubicBezTo>
                  <a:cubicBezTo>
                    <a:pt x="3939196" y="12674"/>
                    <a:pt x="3941975" y="19384"/>
                    <a:pt x="3941975" y="26380"/>
                  </a:cubicBezTo>
                  <a:lnTo>
                    <a:pt x="3941975" y="557456"/>
                  </a:lnTo>
                  <a:cubicBezTo>
                    <a:pt x="3941975" y="572025"/>
                    <a:pt x="3930164" y="583836"/>
                    <a:pt x="3915595" y="583836"/>
                  </a:cubicBezTo>
                  <a:lnTo>
                    <a:pt x="26380" y="583836"/>
                  </a:lnTo>
                  <a:cubicBezTo>
                    <a:pt x="19384" y="583836"/>
                    <a:pt x="12674" y="581057"/>
                    <a:pt x="7727" y="576109"/>
                  </a:cubicBezTo>
                  <a:cubicBezTo>
                    <a:pt x="2779" y="571162"/>
                    <a:pt x="0" y="564452"/>
                    <a:pt x="0" y="557456"/>
                  </a:cubicBezTo>
                  <a:lnTo>
                    <a:pt x="0" y="26380"/>
                  </a:lnTo>
                  <a:cubicBezTo>
                    <a:pt x="0" y="19384"/>
                    <a:pt x="2779" y="12674"/>
                    <a:pt x="7727" y="7727"/>
                  </a:cubicBezTo>
                  <a:cubicBezTo>
                    <a:pt x="12674" y="2779"/>
                    <a:pt x="19384" y="0"/>
                    <a:pt x="2638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166237" y="-144202"/>
              <a:ext cx="3941975" cy="717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 dirty="0" err="1">
                  <a:solidFill>
                    <a:srgbClr val="000000"/>
                  </a:solidFill>
                  <a:latin typeface="Canva Sans Bold"/>
                  <a:ea typeface="Canva Sans Bold"/>
                </a:rPr>
                <a:t>他的世代</a:t>
              </a:r>
              <a:r>
                <a:rPr lang="en-US" sz="6999" b="1" dirty="0">
                  <a:solidFill>
                    <a:srgbClr val="000000"/>
                  </a:solidFill>
                  <a:latin typeface="Canva Sans Bold"/>
                  <a:ea typeface="Canva Sans Bold"/>
                </a:rPr>
                <a:t> (generation) </a:t>
              </a:r>
              <a:r>
                <a:rPr lang="en-US" sz="6999" b="1" dirty="0" err="1">
                  <a:solidFill>
                    <a:srgbClr val="000000"/>
                  </a:solidFill>
                  <a:latin typeface="Canva Sans Bold"/>
                  <a:ea typeface="Canva Sans Bold"/>
                </a:rPr>
                <a:t>被奪去</a:t>
              </a:r>
              <a:endParaRPr lang="en-US" sz="6999" b="1" dirty="0">
                <a:solidFill>
                  <a:srgbClr val="000000"/>
                </a:solidFill>
                <a:latin typeface="Canva Sans Bold"/>
                <a:ea typeface="Canva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3242211"/>
            <a:ext cx="16229553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31"/>
              </a:lnSpc>
            </a:pPr>
            <a:r>
              <a:rPr lang="en-US" sz="5754" spc="5" dirty="0" err="1">
                <a:solidFill>
                  <a:srgbClr val="000000"/>
                </a:solidFill>
                <a:ea typeface="TT Interphases"/>
              </a:rPr>
              <a:t>因受欺壓和審判，</a:t>
            </a:r>
            <a:r>
              <a:rPr lang="en-US" sz="5754" b="1" spc="5" dirty="0" err="1">
                <a:solidFill>
                  <a:srgbClr val="FF914D"/>
                </a:solidFill>
                <a:ea typeface="TT Interphases"/>
              </a:rPr>
              <a:t>他被奪去</a:t>
            </a:r>
            <a:r>
              <a:rPr lang="en-US" sz="5754" b="1" spc="5" dirty="0" err="1">
                <a:solidFill>
                  <a:srgbClr val="EDEBE6"/>
                </a:solidFill>
                <a:ea typeface="TT Interphases"/>
              </a:rPr>
              <a:t>，至於他同世的人，誰想他受鞭打、從活人之地被剪除，是因我百姓的罪過呢</a:t>
            </a:r>
            <a:r>
              <a:rPr lang="en-US" sz="5754" b="1" spc="5" dirty="0">
                <a:solidFill>
                  <a:srgbClr val="EDEBE6"/>
                </a:solidFill>
                <a:ea typeface="TT Interphases"/>
              </a:rPr>
              <a:t>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賽53:8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10002" y="4374903"/>
            <a:ext cx="14967187" cy="2723065"/>
            <a:chOff x="-3460" y="-98008"/>
            <a:chExt cx="3941975" cy="717186"/>
          </a:xfrm>
        </p:grpSpPr>
        <p:sp>
          <p:nvSpPr>
            <p:cNvPr id="5" name="Freeform 5"/>
            <p:cNvSpPr/>
            <p:nvPr/>
          </p:nvSpPr>
          <p:spPr>
            <a:xfrm>
              <a:off x="-3460" y="-31333"/>
              <a:ext cx="3941975" cy="583836"/>
            </a:xfrm>
            <a:custGeom>
              <a:avLst/>
              <a:gdLst/>
              <a:ahLst/>
              <a:cxnLst/>
              <a:rect l="l" t="t" r="r" b="b"/>
              <a:pathLst>
                <a:path w="3941975" h="583836">
                  <a:moveTo>
                    <a:pt x="26380" y="0"/>
                  </a:moveTo>
                  <a:lnTo>
                    <a:pt x="3915595" y="0"/>
                  </a:lnTo>
                  <a:cubicBezTo>
                    <a:pt x="3922592" y="0"/>
                    <a:pt x="3929301" y="2779"/>
                    <a:pt x="3934249" y="7727"/>
                  </a:cubicBezTo>
                  <a:cubicBezTo>
                    <a:pt x="3939196" y="12674"/>
                    <a:pt x="3941975" y="19384"/>
                    <a:pt x="3941975" y="26380"/>
                  </a:cubicBezTo>
                  <a:lnTo>
                    <a:pt x="3941975" y="557456"/>
                  </a:lnTo>
                  <a:cubicBezTo>
                    <a:pt x="3941975" y="572025"/>
                    <a:pt x="3930164" y="583836"/>
                    <a:pt x="3915595" y="583836"/>
                  </a:cubicBezTo>
                  <a:lnTo>
                    <a:pt x="26380" y="583836"/>
                  </a:lnTo>
                  <a:cubicBezTo>
                    <a:pt x="19384" y="583836"/>
                    <a:pt x="12674" y="581057"/>
                    <a:pt x="7727" y="576109"/>
                  </a:cubicBezTo>
                  <a:cubicBezTo>
                    <a:pt x="2779" y="571162"/>
                    <a:pt x="0" y="564452"/>
                    <a:pt x="0" y="557456"/>
                  </a:cubicBezTo>
                  <a:lnTo>
                    <a:pt x="0" y="26380"/>
                  </a:lnTo>
                  <a:cubicBezTo>
                    <a:pt x="0" y="19384"/>
                    <a:pt x="2779" y="12674"/>
                    <a:pt x="7727" y="7727"/>
                  </a:cubicBezTo>
                  <a:cubicBezTo>
                    <a:pt x="12674" y="2779"/>
                    <a:pt x="19384" y="0"/>
                    <a:pt x="2638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3460" y="-98008"/>
              <a:ext cx="3941975" cy="717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 dirty="0" err="1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他的</a:t>
              </a:r>
              <a:r>
                <a:rPr lang="en-US" sz="6999" b="1" dirty="0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 </a:t>
              </a:r>
              <a:r>
                <a:rPr lang="zh-TW" altLang="en-US" sz="6999" b="1" dirty="0" smtClean="0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「</a:t>
              </a:r>
              <a:r>
                <a:rPr lang="en-US" sz="6999" b="1" dirty="0" err="1" smtClean="0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生命</a:t>
              </a:r>
              <a:r>
                <a:rPr lang="zh-TW" altLang="en-US" sz="6999" b="1" dirty="0" smtClean="0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」</a:t>
              </a:r>
              <a:r>
                <a:rPr lang="en-US" sz="6999" b="1" dirty="0" smtClean="0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 </a:t>
              </a:r>
              <a:r>
                <a:rPr lang="en-US" sz="6999" b="1" dirty="0" err="1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被奪去</a:t>
              </a:r>
              <a:endParaRPr lang="en-US" sz="6999" b="1" dirty="0">
                <a:solidFill>
                  <a:srgbClr val="000000"/>
                </a:solidFill>
                <a:latin typeface="Canva Sans Bold" panose="020B0604020202020204" charset="0"/>
                <a:ea typeface="Canva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3242211"/>
            <a:ext cx="16229553" cy="374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600" b="1" spc="5" dirty="0" err="1">
                <a:solidFill>
                  <a:srgbClr val="000000"/>
                </a:solidFill>
                <a:ea typeface="TT Interphases"/>
              </a:rPr>
              <a:t>沒有人奪去我的生命，是我自願捨棄的。我有權柄捨棄生命，也有權柄再把它取回來。這命令，我已經從我父領受了</a:t>
            </a:r>
            <a:r>
              <a:rPr lang="en-US" sz="5600" b="1" spc="5" dirty="0">
                <a:solidFill>
                  <a:srgbClr val="000000"/>
                </a:solidFill>
                <a:ea typeface="TT Interphases"/>
              </a:rPr>
              <a:t>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約10:8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3242211"/>
            <a:ext cx="16229553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600" spc="5" dirty="0" err="1">
                <a:solidFill>
                  <a:srgbClr val="000000"/>
                </a:solidFill>
                <a:ea typeface="TT Interphases"/>
              </a:rPr>
              <a:t>因受欺壓和審判，他被奪去，</a:t>
            </a:r>
            <a:r>
              <a:rPr lang="en-US" sz="5600" b="1" spc="5" dirty="0" err="1">
                <a:solidFill>
                  <a:srgbClr val="FF914D"/>
                </a:solidFill>
                <a:ea typeface="TT Interphases"/>
              </a:rPr>
              <a:t>至於他同世的人，誰想他受鞭打、從活人之地被剪除，是因我百姓的罪過呢</a:t>
            </a:r>
            <a:r>
              <a:rPr lang="en-US" sz="5600" b="1" spc="5" dirty="0">
                <a:solidFill>
                  <a:srgbClr val="FF914D"/>
                </a:solidFill>
                <a:ea typeface="TT Interphases"/>
              </a:rPr>
              <a:t>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3242211"/>
            <a:ext cx="16229553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600" b="1" spc="5" dirty="0" err="1">
                <a:solidFill>
                  <a:srgbClr val="EDEBE6"/>
                </a:solidFill>
                <a:ea typeface="TT Interphases"/>
              </a:rPr>
              <a:t>因受欺壓和審判，他被奪去，至於他同世的人</a:t>
            </a:r>
            <a:r>
              <a:rPr lang="en-US" sz="5600" b="1" spc="5" dirty="0" err="1">
                <a:solidFill>
                  <a:srgbClr val="FF914D"/>
                </a:solidFill>
                <a:ea typeface="TT Interphases"/>
              </a:rPr>
              <a:t>，</a:t>
            </a:r>
            <a:r>
              <a:rPr lang="en-US" sz="5600" spc="5" dirty="0" err="1">
                <a:solidFill>
                  <a:srgbClr val="FFFFFF"/>
                </a:solidFill>
                <a:ea typeface="TT Interphases"/>
              </a:rPr>
              <a:t>誰</a:t>
            </a:r>
            <a:r>
              <a:rPr lang="en-US" sz="5600" b="1" spc="5" dirty="0" err="1">
                <a:solidFill>
                  <a:srgbClr val="FF914D"/>
                </a:solidFill>
                <a:ea typeface="TT Interphases"/>
              </a:rPr>
              <a:t>想</a:t>
            </a:r>
            <a:r>
              <a:rPr lang="en-US" sz="5600" spc="5" dirty="0" err="1">
                <a:solidFill>
                  <a:srgbClr val="FFFFFF"/>
                </a:solidFill>
                <a:ea typeface="TT Interphases"/>
              </a:rPr>
              <a:t>他受鞭打、從活人之地被剪除，是因我百姓的罪過呢</a:t>
            </a:r>
            <a:r>
              <a:rPr lang="en-US" sz="5600" spc="5" dirty="0">
                <a:solidFill>
                  <a:srgbClr val="FFFFFF"/>
                </a:solidFill>
                <a:ea typeface="TT Interphases"/>
              </a:rPr>
              <a:t>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賽53:8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57200" y="1613741"/>
            <a:ext cx="15510979" cy="2867955"/>
            <a:chOff x="0" y="-58123"/>
            <a:chExt cx="4085196" cy="755347"/>
          </a:xfrm>
        </p:grpSpPr>
        <p:sp>
          <p:nvSpPr>
            <p:cNvPr id="5" name="Freeform 5"/>
            <p:cNvSpPr/>
            <p:nvPr/>
          </p:nvSpPr>
          <p:spPr>
            <a:xfrm>
              <a:off x="0" y="42222"/>
              <a:ext cx="4085196" cy="621997"/>
            </a:xfrm>
            <a:custGeom>
              <a:avLst/>
              <a:gdLst/>
              <a:ahLst/>
              <a:cxnLst/>
              <a:rect l="l" t="t" r="r" b="b"/>
              <a:pathLst>
                <a:path w="4085196" h="621997">
                  <a:moveTo>
                    <a:pt x="25455" y="0"/>
                  </a:moveTo>
                  <a:lnTo>
                    <a:pt x="4059741" y="0"/>
                  </a:lnTo>
                  <a:cubicBezTo>
                    <a:pt x="4073800" y="0"/>
                    <a:pt x="4085196" y="11397"/>
                    <a:pt x="4085196" y="25455"/>
                  </a:cubicBezTo>
                  <a:lnTo>
                    <a:pt x="4085196" y="596541"/>
                  </a:lnTo>
                  <a:cubicBezTo>
                    <a:pt x="4085196" y="610600"/>
                    <a:pt x="4073800" y="621997"/>
                    <a:pt x="4059741" y="621997"/>
                  </a:cubicBezTo>
                  <a:lnTo>
                    <a:pt x="25455" y="621997"/>
                  </a:lnTo>
                  <a:cubicBezTo>
                    <a:pt x="11397" y="621997"/>
                    <a:pt x="0" y="610600"/>
                    <a:pt x="0" y="596541"/>
                  </a:cubicBezTo>
                  <a:lnTo>
                    <a:pt x="0" y="25455"/>
                  </a:lnTo>
                  <a:cubicBezTo>
                    <a:pt x="0" y="11397"/>
                    <a:pt x="11397" y="0"/>
                    <a:pt x="25455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8123"/>
              <a:ext cx="4085196" cy="755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 dirty="0" err="1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思想、默念、談論</a:t>
              </a:r>
              <a:endParaRPr lang="en-US" sz="6999" b="1" dirty="0">
                <a:solidFill>
                  <a:srgbClr val="000000"/>
                </a:solidFill>
                <a:latin typeface="Canva Sans Bold" panose="020B0604020202020204" charset="0"/>
                <a:ea typeface="Canva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賽53:8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88509" y="1790700"/>
            <a:ext cx="15510979" cy="2867956"/>
            <a:chOff x="0" y="-86522"/>
            <a:chExt cx="4085196" cy="7553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85196" cy="621997"/>
            </a:xfrm>
            <a:custGeom>
              <a:avLst/>
              <a:gdLst/>
              <a:ahLst/>
              <a:cxnLst/>
              <a:rect l="l" t="t" r="r" b="b"/>
              <a:pathLst>
                <a:path w="4085196" h="621997">
                  <a:moveTo>
                    <a:pt x="25455" y="0"/>
                  </a:moveTo>
                  <a:lnTo>
                    <a:pt x="4059741" y="0"/>
                  </a:lnTo>
                  <a:cubicBezTo>
                    <a:pt x="4073800" y="0"/>
                    <a:pt x="4085196" y="11397"/>
                    <a:pt x="4085196" y="25455"/>
                  </a:cubicBezTo>
                  <a:lnTo>
                    <a:pt x="4085196" y="596541"/>
                  </a:lnTo>
                  <a:cubicBezTo>
                    <a:pt x="4085196" y="610600"/>
                    <a:pt x="4073800" y="621997"/>
                    <a:pt x="4059741" y="621997"/>
                  </a:cubicBezTo>
                  <a:lnTo>
                    <a:pt x="25455" y="621997"/>
                  </a:lnTo>
                  <a:cubicBezTo>
                    <a:pt x="11397" y="621997"/>
                    <a:pt x="0" y="610600"/>
                    <a:pt x="0" y="596541"/>
                  </a:cubicBezTo>
                  <a:lnTo>
                    <a:pt x="0" y="25455"/>
                  </a:lnTo>
                  <a:cubicBezTo>
                    <a:pt x="0" y="11397"/>
                    <a:pt x="11397" y="0"/>
                    <a:pt x="25455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6522"/>
              <a:ext cx="4085196" cy="755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 dirty="0" err="1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思想、默念、談論</a:t>
              </a:r>
              <a:endParaRPr lang="en-US" sz="6999" b="1" dirty="0">
                <a:solidFill>
                  <a:srgbClr val="000000"/>
                </a:solidFill>
                <a:latin typeface="Canva Sans Bold" panose="020B0604020202020204" charset="0"/>
                <a:ea typeface="Canva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3789899"/>
            <a:ext cx="16229553" cy="244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600" b="1" spc="5" dirty="0" err="1">
                <a:solidFill>
                  <a:srgbClr val="FF914D"/>
                </a:solidFill>
                <a:ea typeface="TT Interphases"/>
              </a:rPr>
              <a:t>他雖然未行強暴，口中也沒有詭詐</a:t>
            </a:r>
            <a:r>
              <a:rPr lang="en-US" sz="5600" spc="5" dirty="0" err="1">
                <a:solidFill>
                  <a:srgbClr val="000000"/>
                </a:solidFill>
                <a:ea typeface="TT Interphases"/>
              </a:rPr>
              <a:t>，人還使他與惡人同埋；誰知死的時候與財主同葬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ewworldumc.churchwebsitepress.org/wp-content/uploads/sites/125/2023/03/Palm-Sunday-865x4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771"/>
            <a:ext cx="18377732" cy="103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3789899"/>
            <a:ext cx="16229553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600" spc="5" dirty="0" err="1">
                <a:solidFill>
                  <a:srgbClr val="000000"/>
                </a:solidFill>
                <a:ea typeface="TT Interphases"/>
              </a:rPr>
              <a:t>他雖然未行強暴，口中也沒有詭詐，</a:t>
            </a:r>
            <a:r>
              <a:rPr lang="en-US" sz="5600" b="1" spc="5" dirty="0" err="1">
                <a:solidFill>
                  <a:srgbClr val="FF914D"/>
                </a:solidFill>
                <a:ea typeface="TT Interphases"/>
              </a:rPr>
              <a:t>人還使他與惡人同埋；誰知死的時候與財主同葬</a:t>
            </a:r>
            <a:r>
              <a:rPr lang="en-US" sz="5600" b="1" spc="5" dirty="0">
                <a:solidFill>
                  <a:srgbClr val="FF914D"/>
                </a:solidFill>
                <a:ea typeface="TT Interphases"/>
              </a:rPr>
              <a:t>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3242211"/>
            <a:ext cx="16229553" cy="374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600" b="1" spc="5" dirty="0" err="1">
                <a:solidFill>
                  <a:srgbClr val="FF914D"/>
                </a:solidFill>
                <a:ea typeface="TT Interphases"/>
              </a:rPr>
              <a:t>耶和華卻定意將他壓傷</a:t>
            </a:r>
            <a:r>
              <a:rPr lang="en-US" sz="5600" spc="5" dirty="0" err="1">
                <a:solidFill>
                  <a:srgbClr val="000000"/>
                </a:solidFill>
                <a:ea typeface="TT Interphases"/>
              </a:rPr>
              <a:t>，使他受痛苦。耶和華以他為贖罪祭。他必看見後裔，並且延長年日。耶和華所喜悅的事必在他手中亨通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3242211"/>
            <a:ext cx="16229553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600" b="1" spc="5" dirty="0" err="1">
                <a:solidFill>
                  <a:srgbClr val="FF914D"/>
                </a:solidFill>
                <a:ea typeface="TT Interphases"/>
              </a:rPr>
              <a:t>耶和華卻定意將他壓傷</a:t>
            </a:r>
            <a:r>
              <a:rPr lang="en-US" sz="5600" b="1" spc="5" dirty="0" err="1">
                <a:solidFill>
                  <a:srgbClr val="EDEBE6"/>
                </a:solidFill>
                <a:ea typeface="TT Interphases"/>
              </a:rPr>
              <a:t>，使他受痛苦。耶和華以他為贖罪祭。他必看見後裔，並且延長年日。耶和華所喜悅的事必在他手中亨通</a:t>
            </a:r>
            <a:r>
              <a:rPr lang="en-US" sz="5600" b="1" spc="5" dirty="0">
                <a:solidFill>
                  <a:srgbClr val="EDEBE6"/>
                </a:solidFill>
                <a:ea typeface="TT Interphases"/>
              </a:rPr>
              <a:t>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賽53:10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684422"/>
            <a:ext cx="15510979" cy="2867956"/>
            <a:chOff x="0" y="-66675"/>
            <a:chExt cx="4085196" cy="7553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5196" cy="621997"/>
            </a:xfrm>
            <a:custGeom>
              <a:avLst/>
              <a:gdLst/>
              <a:ahLst/>
              <a:cxnLst/>
              <a:rect l="l" t="t" r="r" b="b"/>
              <a:pathLst>
                <a:path w="4085196" h="621997">
                  <a:moveTo>
                    <a:pt x="25455" y="0"/>
                  </a:moveTo>
                  <a:lnTo>
                    <a:pt x="4059741" y="0"/>
                  </a:lnTo>
                  <a:cubicBezTo>
                    <a:pt x="4073800" y="0"/>
                    <a:pt x="4085196" y="11397"/>
                    <a:pt x="4085196" y="25455"/>
                  </a:cubicBezTo>
                  <a:lnTo>
                    <a:pt x="4085196" y="596541"/>
                  </a:lnTo>
                  <a:cubicBezTo>
                    <a:pt x="4085196" y="610600"/>
                    <a:pt x="4073800" y="621997"/>
                    <a:pt x="4059741" y="621997"/>
                  </a:cubicBezTo>
                  <a:lnTo>
                    <a:pt x="25455" y="621997"/>
                  </a:lnTo>
                  <a:cubicBezTo>
                    <a:pt x="11397" y="621997"/>
                    <a:pt x="0" y="610600"/>
                    <a:pt x="0" y="596541"/>
                  </a:cubicBezTo>
                  <a:lnTo>
                    <a:pt x="0" y="25455"/>
                  </a:lnTo>
                  <a:cubicBezTo>
                    <a:pt x="0" y="11397"/>
                    <a:pt x="11397" y="0"/>
                    <a:pt x="25455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4085196" cy="755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 dirty="0" err="1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耶和華卻喜悅將他壓傷</a:t>
              </a:r>
              <a:endParaRPr lang="en-US" sz="6999" b="1" dirty="0">
                <a:solidFill>
                  <a:srgbClr val="000000"/>
                </a:solidFill>
                <a:latin typeface="Canva Sans Bold" panose="020B0604020202020204" charset="0"/>
                <a:ea typeface="Canva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1051461"/>
            <a:ext cx="16229553" cy="6802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spc="5" dirty="0">
                <a:solidFill>
                  <a:srgbClr val="000000"/>
                </a:solidFill>
                <a:ea typeface="TT Interphases"/>
              </a:rPr>
              <a:t>他必看見後裔，並且延長年日。耶和華所喜悅的事必在他手中亨通。他必看見自己勞苦的功效，便心滿意足。有許多人因認識我的義僕得稱為義；並且他要擔當他們的罪孽。所以，我要使他與位大的同分，與強盛的均分擄物。因為他將命傾倒，以致於死；他也被列在罪犯之中。他卻擔當多人的罪，又為罪犯代求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賽53:10下-12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1051461"/>
            <a:ext cx="16229553" cy="69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spc="5" dirty="0">
                <a:solidFill>
                  <a:srgbClr val="C00000"/>
                </a:solidFill>
                <a:ea typeface="TT Interphases"/>
              </a:rPr>
              <a:t>他必看見後裔，並且延長年日</a:t>
            </a:r>
            <a:r>
              <a:rPr lang="en-US" sz="5000" spc="5" dirty="0">
                <a:solidFill>
                  <a:srgbClr val="000000"/>
                </a:solidFill>
                <a:ea typeface="TT Interphases"/>
              </a:rPr>
              <a:t>。耶和華所喜悅的事必在他手中亨通。他必看見自己勞苦的功效，便心滿意足。有許多人因認識我的義僕得稱為義；並且他要擔當他們的罪孽。所以，我要使他與位大的同分，與強盛的均分擄物。因為他將命傾倒，以致於死；他也被列在罪犯之中。他卻擔當多人的罪，又為罪犯代求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賽53:10下-12</a:t>
            </a:r>
          </a:p>
        </p:txBody>
      </p:sp>
    </p:spTree>
    <p:extLst>
      <p:ext uri="{BB962C8B-B14F-4D97-AF65-F5344CB8AC3E}">
        <p14:creationId xmlns:p14="http://schemas.microsoft.com/office/powerpoint/2010/main" val="11001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1051461"/>
            <a:ext cx="16229553" cy="69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spc="5" dirty="0">
                <a:solidFill>
                  <a:srgbClr val="000000"/>
                </a:solidFill>
                <a:ea typeface="TT Interphases"/>
              </a:rPr>
              <a:t>他必看見後裔，並且延長年日。耶和華所喜悅的事必在他手中亨通。他必看見自己勞苦的功效，便心滿意足。有許多人因認識我的義僕得稱為義；並且他要擔當他們的罪孽。所以，</a:t>
            </a:r>
            <a:r>
              <a:rPr lang="en-US" sz="5000" b="1" spc="5" dirty="0">
                <a:solidFill>
                  <a:srgbClr val="C00000"/>
                </a:solidFill>
                <a:ea typeface="TT Interphases"/>
              </a:rPr>
              <a:t>我要使他與位大的同分，與強盛的均分擄物</a:t>
            </a:r>
            <a:r>
              <a:rPr lang="en-US" sz="5000" spc="5" dirty="0">
                <a:solidFill>
                  <a:srgbClr val="000000"/>
                </a:solidFill>
                <a:ea typeface="TT Interphases"/>
              </a:rPr>
              <a:t>。因為他將命傾倒，以致於死；他也被列在罪犯之中。他卻擔當多人的罪，又為罪犯代求。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賽53:10下-12</a:t>
            </a:r>
          </a:p>
        </p:txBody>
      </p:sp>
    </p:spTree>
    <p:extLst>
      <p:ext uri="{BB962C8B-B14F-4D97-AF65-F5344CB8AC3E}">
        <p14:creationId xmlns:p14="http://schemas.microsoft.com/office/powerpoint/2010/main" val="2939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1051461"/>
            <a:ext cx="16229553" cy="69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spc="5" dirty="0">
                <a:solidFill>
                  <a:srgbClr val="000000"/>
                </a:solidFill>
                <a:ea typeface="TT Interphases"/>
              </a:rPr>
              <a:t>他必看見後裔，並且延長年日。耶和華所喜悅的事必在他手中亨通。他必看見自己勞苦的功效，便心滿意足。</a:t>
            </a:r>
            <a:r>
              <a:rPr lang="en-US" sz="5000" b="1" spc="5" dirty="0">
                <a:solidFill>
                  <a:srgbClr val="C00000"/>
                </a:solidFill>
                <a:ea typeface="TT Interphases"/>
              </a:rPr>
              <a:t>有許多人因認識我的義僕得稱為義；並且他要擔當他們的罪孽</a:t>
            </a:r>
            <a:r>
              <a:rPr lang="en-US" sz="5000" spc="5" dirty="0">
                <a:ea typeface="TT Interphases"/>
              </a:rPr>
              <a:t>。</a:t>
            </a:r>
            <a:r>
              <a:rPr lang="en-US" sz="5000" spc="5" dirty="0">
                <a:solidFill>
                  <a:srgbClr val="000000"/>
                </a:solidFill>
                <a:ea typeface="TT Interphases"/>
              </a:rPr>
              <a:t>所以，我要使他與位大的同分，與強盛的均分擄物。因為他將命傾倒，以致於死；他也被列在罪犯之中。他卻擔當多人的罪，又為罪犯代求。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賽53:10下-12</a:t>
            </a:r>
          </a:p>
        </p:txBody>
      </p:sp>
    </p:spTree>
    <p:extLst>
      <p:ext uri="{BB962C8B-B14F-4D97-AF65-F5344CB8AC3E}">
        <p14:creationId xmlns:p14="http://schemas.microsoft.com/office/powerpoint/2010/main" val="32615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33412" y="0"/>
            <a:ext cx="11221175" cy="11559402"/>
          </a:xfrm>
          <a:custGeom>
            <a:avLst/>
            <a:gdLst/>
            <a:ahLst/>
            <a:cxnLst/>
            <a:rect l="l" t="t" r="r" b="b"/>
            <a:pathLst>
              <a:path w="11221175" h="11559402">
                <a:moveTo>
                  <a:pt x="0" y="0"/>
                </a:moveTo>
                <a:lnTo>
                  <a:pt x="11221176" y="0"/>
                </a:lnTo>
                <a:lnTo>
                  <a:pt x="11221176" y="11559402"/>
                </a:lnTo>
                <a:lnTo>
                  <a:pt x="0" y="1155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2694524"/>
            <a:ext cx="16229553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b="1" spc="5" dirty="0">
                <a:solidFill>
                  <a:srgbClr val="EDEBE6"/>
                </a:solidFill>
                <a:ea typeface="TT Interphases"/>
              </a:rPr>
              <a:t>哪知他為我們的過犯受害，為我們的</a:t>
            </a:r>
            <a:r>
              <a:rPr lang="en-US" sz="5600" b="1" spc="5" dirty="0">
                <a:solidFill>
                  <a:srgbClr val="000000"/>
                </a:solidFill>
                <a:ea typeface="TT Interphases"/>
              </a:rPr>
              <a:t>罪孽</a:t>
            </a:r>
            <a:r>
              <a:rPr lang="en-US" sz="5600" b="1" spc="5" dirty="0">
                <a:solidFill>
                  <a:srgbClr val="EDEBE6"/>
                </a:solidFill>
                <a:ea typeface="TT Interphases"/>
              </a:rPr>
              <a:t>壓傷。因他受的刑罰，我們得平安；因他受的鞭傷，我們得醫治。我們都如羊走迷；各人偏行己路；耶和華使我們眾人的罪孽都歸在他身上。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賽53:5-6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82710" y="3709522"/>
            <a:ext cx="15510979" cy="2867956"/>
            <a:chOff x="0" y="-66675"/>
            <a:chExt cx="4085196" cy="7553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85196" cy="621997"/>
            </a:xfrm>
            <a:custGeom>
              <a:avLst/>
              <a:gdLst/>
              <a:ahLst/>
              <a:cxnLst/>
              <a:rect l="l" t="t" r="r" b="b"/>
              <a:pathLst>
                <a:path w="4085196" h="621997">
                  <a:moveTo>
                    <a:pt x="25455" y="0"/>
                  </a:moveTo>
                  <a:lnTo>
                    <a:pt x="4059741" y="0"/>
                  </a:lnTo>
                  <a:cubicBezTo>
                    <a:pt x="4073800" y="0"/>
                    <a:pt x="4085196" y="11397"/>
                    <a:pt x="4085196" y="25455"/>
                  </a:cubicBezTo>
                  <a:lnTo>
                    <a:pt x="4085196" y="596541"/>
                  </a:lnTo>
                  <a:cubicBezTo>
                    <a:pt x="4085196" y="610600"/>
                    <a:pt x="4073800" y="621997"/>
                    <a:pt x="4059741" y="621997"/>
                  </a:cubicBezTo>
                  <a:lnTo>
                    <a:pt x="25455" y="621997"/>
                  </a:lnTo>
                  <a:cubicBezTo>
                    <a:pt x="11397" y="621997"/>
                    <a:pt x="0" y="610600"/>
                    <a:pt x="0" y="596541"/>
                  </a:cubicBezTo>
                  <a:lnTo>
                    <a:pt x="0" y="25455"/>
                  </a:lnTo>
                  <a:cubicBezTo>
                    <a:pt x="0" y="11397"/>
                    <a:pt x="11397" y="0"/>
                    <a:pt x="25455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4085196" cy="755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b="1" dirty="0" err="1">
                  <a:solidFill>
                    <a:srgbClr val="000000"/>
                  </a:solidFill>
                  <a:latin typeface="Canva Sans Bold" panose="020B0604020202020204" charset="0"/>
                  <a:ea typeface="Canva Sans Bold"/>
                </a:rPr>
                <a:t>懲罰、刑罰</a:t>
              </a:r>
              <a:endParaRPr lang="en-US" sz="6999" b="1" dirty="0">
                <a:solidFill>
                  <a:srgbClr val="000000"/>
                </a:solidFill>
                <a:latin typeface="Canva Sans Bold" panose="020B0604020202020204" charset="0"/>
                <a:ea typeface="Canva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4638676"/>
            <a:ext cx="14122767" cy="79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500" b="1" spc="-51" dirty="0" err="1">
                <a:solidFill>
                  <a:srgbClr val="000000"/>
                </a:solidFill>
                <a:latin typeface="Canva Sans" panose="020B0604020202020204" charset="0"/>
                <a:ea typeface="Playfair Display"/>
              </a:rPr>
              <a:t>你們行事為人應當和基督的福音相配</a:t>
            </a:r>
            <a:r>
              <a:rPr lang="en-US" sz="6500" b="1" spc="-51" dirty="0">
                <a:solidFill>
                  <a:srgbClr val="000000"/>
                </a:solidFill>
                <a:latin typeface="Canva Sans" panose="020B0604020202020204" charset="0"/>
                <a:ea typeface="Playfair Display"/>
              </a:rPr>
              <a:t>。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5928484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4168215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8243094" y="7016375"/>
            <a:ext cx="180181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</a:rPr>
              <a:t>腓1:27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1082376"/>
            <a:ext cx="16229553" cy="724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6000" spc="6" dirty="0">
                <a:solidFill>
                  <a:srgbClr val="000000"/>
                </a:solidFill>
                <a:latin typeface="TT Interphases"/>
                <a:ea typeface="TT Interphases"/>
              </a:rPr>
              <a:t>賽42:1-4</a:t>
            </a:r>
          </a:p>
          <a:p>
            <a:pPr algn="ctr">
              <a:lnSpc>
                <a:spcPts val="12000"/>
              </a:lnSpc>
            </a:pPr>
            <a:r>
              <a:rPr lang="en-US" sz="6000" spc="6" dirty="0">
                <a:solidFill>
                  <a:srgbClr val="000000"/>
                </a:solidFill>
                <a:latin typeface="TT Interphases"/>
                <a:ea typeface="TT Interphases"/>
              </a:rPr>
              <a:t>賽49:1-6</a:t>
            </a:r>
          </a:p>
          <a:p>
            <a:pPr algn="ctr">
              <a:lnSpc>
                <a:spcPts val="12000"/>
              </a:lnSpc>
            </a:pPr>
            <a:r>
              <a:rPr lang="en-US" sz="6000" spc="6" dirty="0">
                <a:solidFill>
                  <a:srgbClr val="000000"/>
                </a:solidFill>
                <a:latin typeface="TT Interphases"/>
                <a:ea typeface="TT Interphases"/>
              </a:rPr>
              <a:t>賽50:4-9</a:t>
            </a:r>
          </a:p>
          <a:p>
            <a:pPr algn="ctr">
              <a:lnSpc>
                <a:spcPts val="12000"/>
              </a:lnSpc>
            </a:pPr>
            <a:r>
              <a:rPr lang="en-US" sz="6000" b="1" spc="6" dirty="0">
                <a:solidFill>
                  <a:srgbClr val="3365D0"/>
                </a:solidFill>
                <a:latin typeface="TT Interphases"/>
                <a:ea typeface="TT Interphases"/>
              </a:rPr>
              <a:t>賽52:13-53:12</a:t>
            </a:r>
          </a:p>
          <a:p>
            <a:pPr algn="ctr">
              <a:lnSpc>
                <a:spcPts val="8631"/>
              </a:lnSpc>
            </a:pPr>
            <a:endParaRPr lang="en-US" sz="6000" spc="6" dirty="0">
              <a:solidFill>
                <a:srgbClr val="3365D0"/>
              </a:solidFill>
              <a:latin typeface="TT Interphases"/>
              <a:ea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7800" y="8326056"/>
            <a:ext cx="890363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spc="-50" dirty="0" err="1">
                <a:solidFill>
                  <a:srgbClr val="000000"/>
                </a:solidFill>
                <a:ea typeface="TT Interphases"/>
              </a:rPr>
              <a:t>僕人之歌</a:t>
            </a:r>
            <a:endParaRPr lang="en-US" sz="6000" b="1" spc="-50" dirty="0">
              <a:solidFill>
                <a:srgbClr val="000000"/>
              </a:solidFill>
              <a:ea typeface="TT Interphas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716102"/>
            <a:ext cx="17084395" cy="17084395"/>
          </a:xfrm>
          <a:custGeom>
            <a:avLst/>
            <a:gdLst/>
            <a:ahLst/>
            <a:cxnLst/>
            <a:rect l="l" t="t" r="r" b="b"/>
            <a:pathLst>
              <a:path w="17084395" h="17084395">
                <a:moveTo>
                  <a:pt x="0" y="0"/>
                </a:moveTo>
                <a:lnTo>
                  <a:pt x="17084395" y="0"/>
                </a:lnTo>
                <a:lnTo>
                  <a:pt x="17084395" y="17084396"/>
                </a:lnTo>
                <a:lnTo>
                  <a:pt x="0" y="17084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5350" y="4864439"/>
            <a:ext cx="18565425" cy="334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0"/>
              </a:lnSpc>
            </a:pPr>
            <a:r>
              <a:rPr lang="en-US" sz="25000" b="1" spc="-750" dirty="0" err="1">
                <a:solidFill>
                  <a:srgbClr val="000000"/>
                </a:solidFill>
                <a:ea typeface="Playfair Display Italics"/>
              </a:rPr>
              <a:t>別讓祂枉死</a:t>
            </a:r>
            <a:endParaRPr lang="en-US" sz="25000" b="1" spc="-750" dirty="0">
              <a:solidFill>
                <a:srgbClr val="000000"/>
              </a:solidFill>
              <a:ea typeface="Playfair Display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0" y="3010876"/>
            <a:ext cx="7254182" cy="1018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30"/>
              </a:lnSpc>
              <a:spcBef>
                <a:spcPct val="0"/>
              </a:spcBef>
            </a:pPr>
            <a:r>
              <a:rPr lang="en-US" sz="6021" spc="-60">
                <a:solidFill>
                  <a:srgbClr val="000000"/>
                </a:solidFill>
                <a:latin typeface="TT Interphases"/>
                <a:ea typeface="TT Interphases"/>
              </a:rPr>
              <a:t>以賽亞書53章1至12節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9222" y="1409700"/>
            <a:ext cx="16229553" cy="6500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b="1" spc="5" dirty="0">
                <a:solidFill>
                  <a:srgbClr val="000000"/>
                </a:solidFill>
                <a:ea typeface="TT Interphases"/>
              </a:rPr>
              <a:t>我的僕人行事必有智慧，必被高舉上升，且成為至高。許多人因他驚奇；他的面貌比別人憔悴；他的形容比世人枯槁。這樣，他必洗淨許多國民；君王要向他閉口。因所未曾傳與他們的，他們必看見；未曾聽見的，他們要明白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 dirty="0">
                <a:solidFill>
                  <a:srgbClr val="000000"/>
                </a:solidFill>
                <a:latin typeface="TT Interphases"/>
                <a:ea typeface="TT Interphases"/>
              </a:rPr>
              <a:t>賽52:13-15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9222" y="1409700"/>
            <a:ext cx="16229553" cy="6500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我的僕人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行事必有智慧，必被高舉上升，</a:t>
            </a:r>
            <a:r>
              <a:rPr lang="en-US" sz="5600" b="1" spc="5" dirty="0">
                <a:solidFill>
                  <a:srgbClr val="C00000"/>
                </a:solidFill>
                <a:ea typeface="TT Interphases"/>
              </a:rPr>
              <a:t>且成為至高。許多人因他驚奇</a:t>
            </a:r>
            <a:r>
              <a:rPr lang="en-US" sz="5600" spc="5" dirty="0">
                <a:solidFill>
                  <a:srgbClr val="000000"/>
                </a:solidFill>
                <a:ea typeface="TT Interphases"/>
              </a:rPr>
              <a:t>；他的面貌比別人憔悴；他的形容比世人枯槁。這樣，他必洗淨許多國民；君王要向他閉口。因所未曾傳與他們的，他們必看見；未曾聽見的，他們要明白。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賽52:13-15</a:t>
            </a:r>
          </a:p>
        </p:txBody>
      </p:sp>
    </p:spTree>
    <p:extLst>
      <p:ext uri="{BB962C8B-B14F-4D97-AF65-F5344CB8AC3E}">
        <p14:creationId xmlns:p14="http://schemas.microsoft.com/office/powerpoint/2010/main" val="38007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2146836"/>
            <a:ext cx="16229553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1"/>
              </a:lnSpc>
            </a:pPr>
            <a:r>
              <a:rPr lang="en-US" sz="5754" spc="5" dirty="0">
                <a:solidFill>
                  <a:srgbClr val="EDEBE6"/>
                </a:solidFill>
                <a:ea typeface="TT Interphases"/>
              </a:rPr>
              <a:t>我的僕人行事必有智慧，必被高舉上升，且成為至高。許多人因他驚奇；他的面貌比別人憔悴；他的形容比世人枯槁。這樣，</a:t>
            </a:r>
            <a:r>
              <a:rPr lang="en-US" sz="5754" b="1" spc="5" dirty="0">
                <a:solidFill>
                  <a:srgbClr val="C00000"/>
                </a:solidFill>
                <a:ea typeface="TT Interphases"/>
              </a:rPr>
              <a:t>他必洗淨許多國民</a:t>
            </a:r>
            <a:r>
              <a:rPr lang="en-US" sz="5754" spc="5" dirty="0">
                <a:solidFill>
                  <a:srgbClr val="EDEBE6"/>
                </a:solidFill>
                <a:ea typeface="TT Interphases"/>
              </a:rPr>
              <a:t>；君王要向他閉口。因所未曾傳與他們的，他們必看見；未曾聽見的，他們要明白。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82710" y="3600450"/>
            <a:ext cx="7287948" cy="3086100"/>
            <a:chOff x="0" y="0"/>
            <a:chExt cx="191945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9460" cy="812800"/>
            </a:xfrm>
            <a:custGeom>
              <a:avLst/>
              <a:gdLst/>
              <a:ahLst/>
              <a:cxnLst/>
              <a:rect l="l" t="t" r="r" b="b"/>
              <a:pathLst>
                <a:path w="1919460" h="812800">
                  <a:moveTo>
                    <a:pt x="54177" y="0"/>
                  </a:moveTo>
                  <a:lnTo>
                    <a:pt x="1865283" y="0"/>
                  </a:lnTo>
                  <a:cubicBezTo>
                    <a:pt x="1895204" y="0"/>
                    <a:pt x="1919460" y="24256"/>
                    <a:pt x="1919460" y="54177"/>
                  </a:cubicBezTo>
                  <a:lnTo>
                    <a:pt x="1919460" y="758623"/>
                  </a:lnTo>
                  <a:cubicBezTo>
                    <a:pt x="1919460" y="788544"/>
                    <a:pt x="1895204" y="812800"/>
                    <a:pt x="1865283" y="812800"/>
                  </a:cubicBezTo>
                  <a:lnTo>
                    <a:pt x="54177" y="812800"/>
                  </a:lnTo>
                  <a:cubicBezTo>
                    <a:pt x="24256" y="812800"/>
                    <a:pt x="0" y="788544"/>
                    <a:pt x="0" y="758623"/>
                  </a:cubicBezTo>
                  <a:lnTo>
                    <a:pt x="0" y="54177"/>
                  </a:lnTo>
                  <a:cubicBezTo>
                    <a:pt x="0" y="24256"/>
                    <a:pt x="24256" y="0"/>
                    <a:pt x="54177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33350"/>
              <a:ext cx="191945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 b="1" dirty="0" err="1">
                  <a:solidFill>
                    <a:srgbClr val="000000"/>
                  </a:solidFill>
                  <a:ea typeface="Canva Sans Bold"/>
                </a:rPr>
                <a:t>許多國民</a:t>
              </a:r>
              <a:endParaRPr lang="en-US" sz="6999" b="1" dirty="0">
                <a:solidFill>
                  <a:srgbClr val="000000"/>
                </a:solidFill>
                <a:ea typeface="Canva Sans Bold"/>
              </a:endParaRPr>
            </a:p>
            <a:p>
              <a:pPr algn="ctr"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>
                  <a:solidFill>
                    <a:srgbClr val="000000"/>
                  </a:solidFill>
                  <a:latin typeface="Canva Sans Bold"/>
                </a:rPr>
                <a:t>Many nations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賽52:13-15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10" y="4337586"/>
            <a:ext cx="16229553" cy="103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1"/>
              </a:lnSpc>
            </a:pPr>
            <a:r>
              <a:rPr lang="en-US" sz="5600" b="1" spc="5" dirty="0" err="1">
                <a:solidFill>
                  <a:srgbClr val="000000"/>
                </a:solidFill>
                <a:ea typeface="TT Interphases"/>
              </a:rPr>
              <a:t>我們所傳的有誰信呢？耶和華的膀臂向誰顯露呢</a:t>
            </a:r>
            <a:r>
              <a:rPr lang="en-US" sz="5600" b="1" spc="5" dirty="0">
                <a:solidFill>
                  <a:srgbClr val="000000"/>
                </a:solidFill>
                <a:ea typeface="TT Interphases"/>
              </a:rPr>
              <a:t>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>
                <a:solidFill>
                  <a:srgbClr val="000000"/>
                </a:solidFill>
                <a:latin typeface="TT Interphases"/>
                <a:ea typeface="TT Interphases"/>
              </a:rPr>
              <a:t>賽53:1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D8D1">
                <a:alpha val="100000"/>
              </a:srgbClr>
            </a:gs>
            <a:gs pos="100000">
              <a:srgbClr val="EAEAE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9222" y="1409700"/>
            <a:ext cx="16229553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spc="5" dirty="0" err="1">
                <a:ea typeface="TT Interphases"/>
              </a:rPr>
              <a:t>我的僕人行事必有智慧，必被高舉上升，且成為至高。許多人因他驚奇</a:t>
            </a:r>
            <a:r>
              <a:rPr lang="en-US" sz="5600" spc="5" dirty="0" err="1">
                <a:solidFill>
                  <a:srgbClr val="000000"/>
                </a:solidFill>
                <a:ea typeface="TT Interphases"/>
              </a:rPr>
              <a:t>；</a:t>
            </a:r>
            <a:r>
              <a:rPr lang="en-US" sz="5600" b="1" spc="5" dirty="0" err="1">
                <a:solidFill>
                  <a:srgbClr val="C00000"/>
                </a:solidFill>
                <a:ea typeface="TT Interphases"/>
              </a:rPr>
              <a:t>他的面貌比別人憔悴；他的形容比世人枯槁</a:t>
            </a:r>
            <a:r>
              <a:rPr lang="en-US" sz="5600" spc="5" dirty="0" smtClean="0">
                <a:solidFill>
                  <a:srgbClr val="000000"/>
                </a:solidFill>
                <a:ea typeface="TT Interphases"/>
              </a:rPr>
              <a:t>。</a:t>
            </a:r>
            <a:endParaRPr lang="en-US" sz="5600" spc="5" dirty="0">
              <a:solidFill>
                <a:srgbClr val="000000"/>
              </a:solidFill>
              <a:ea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92180" y="8394700"/>
            <a:ext cx="8903639" cy="82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-50" dirty="0">
                <a:solidFill>
                  <a:srgbClr val="000000"/>
                </a:solidFill>
                <a:latin typeface="TT Interphases"/>
                <a:ea typeface="TT Interphases"/>
              </a:rPr>
              <a:t>賽</a:t>
            </a:r>
            <a:r>
              <a:rPr lang="en-US" sz="5000" spc="-50" dirty="0" smtClean="0">
                <a:solidFill>
                  <a:srgbClr val="000000"/>
                </a:solidFill>
                <a:latin typeface="TT Interphases"/>
                <a:ea typeface="TT Interphases"/>
              </a:rPr>
              <a:t>52:13-14</a:t>
            </a:r>
            <a:endParaRPr lang="en-US" sz="5000" spc="-50" dirty="0">
              <a:solidFill>
                <a:srgbClr val="000000"/>
              </a:solidFill>
              <a:latin typeface="TT Interphases"/>
              <a:ea typeface="TT Interphases"/>
            </a:endParaRPr>
          </a:p>
        </p:txBody>
      </p:sp>
    </p:spTree>
    <p:extLst>
      <p:ext uri="{BB962C8B-B14F-4D97-AF65-F5344CB8AC3E}">
        <p14:creationId xmlns:p14="http://schemas.microsoft.com/office/powerpoint/2010/main" val="22621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685</Words>
  <Application>Microsoft Office PowerPoint</Application>
  <PresentationFormat>自訂</PresentationFormat>
  <Paragraphs>80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9" baseType="lpstr">
      <vt:lpstr>Arial</vt:lpstr>
      <vt:lpstr>新細明體</vt:lpstr>
      <vt:lpstr>Canva Sans</vt:lpstr>
      <vt:lpstr>Calibri</vt:lpstr>
      <vt:lpstr>Playfair Display</vt:lpstr>
      <vt:lpstr>Playfair Display Italics</vt:lpstr>
      <vt:lpstr>Canva Sans Bold</vt:lpstr>
      <vt:lpstr>TT Interphases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別讓祂枉死</dc:title>
  <cp:lastModifiedBy>Miranda</cp:lastModifiedBy>
  <cp:revision>12</cp:revision>
  <dcterms:created xsi:type="dcterms:W3CDTF">2006-08-16T00:00:00Z</dcterms:created>
  <dcterms:modified xsi:type="dcterms:W3CDTF">2024-03-22T01:43:58Z</dcterms:modified>
  <dc:identifier>DAF9UGhoGnA</dc:identifier>
</cp:coreProperties>
</file>