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7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8000" cy="10287000"/>
  <p:notesSz cx="6858000" cy="9144000"/>
  <p:embeddedFontLst>
    <p:embeddedFont>
      <p:font typeface="Canva Sans" panose="020B0604020202020204" charset="0"/>
      <p:regular r:id="rId33"/>
    </p:embeddedFont>
    <p:embeddedFont>
      <p:font typeface="Canva Sans Bold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Shrikhand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8" d="100"/>
          <a:sy n="38" d="100"/>
        </p:scale>
        <p:origin x="-976" y="-1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0.png"/><Relationship Id="rId9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5.png"/><Relationship Id="rId5" Type="http://schemas.openxmlformats.org/officeDocument/2006/relationships/image" Target="../media/image15.png"/><Relationship Id="rId10" Type="http://schemas.openxmlformats.org/officeDocument/2006/relationships/image" Target="../media/image31.svg"/><Relationship Id="rId4" Type="http://schemas.openxmlformats.org/officeDocument/2006/relationships/image" Target="../media/image3.svg"/><Relationship Id="rId9" Type="http://schemas.openxmlformats.org/officeDocument/2006/relationships/image" Target="../media/image17.png"/><Relationship Id="rId1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0.pn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331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3884781" y="4515725"/>
            <a:ext cx="10289752" cy="18516686"/>
            <a:chOff x="0" y="0"/>
            <a:chExt cx="13719669" cy="24688915"/>
          </a:xfrm>
        </p:grpSpPr>
        <p:sp>
          <p:nvSpPr>
            <p:cNvPr id="4" name="AutoShape 4"/>
            <p:cNvSpPr/>
            <p:nvPr/>
          </p:nvSpPr>
          <p:spPr>
            <a:xfrm>
              <a:off x="310810" y="0"/>
              <a:ext cx="13408859" cy="24544023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5335427" y="5633819"/>
              <a:ext cx="24390522" cy="13719669"/>
            </a:xfrm>
            <a:custGeom>
              <a:avLst/>
              <a:gdLst/>
              <a:ahLst/>
              <a:cxnLst/>
              <a:rect l="l" t="t" r="r" b="b"/>
              <a:pathLst>
                <a:path w="24390522" h="13719669">
                  <a:moveTo>
                    <a:pt x="0" y="0"/>
                  </a:moveTo>
                  <a:lnTo>
                    <a:pt x="24390522" y="0"/>
                  </a:lnTo>
                  <a:lnTo>
                    <a:pt x="24390522" y="13719669"/>
                  </a:lnTo>
                  <a:lnTo>
                    <a:pt x="0" y="13719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2362139" y="2849856"/>
            <a:ext cx="13335036" cy="2269403"/>
            <a:chOff x="38309" y="244362"/>
            <a:chExt cx="17780048" cy="3025870"/>
          </a:xfrm>
        </p:grpSpPr>
        <p:grpSp>
          <p:nvGrpSpPr>
            <p:cNvPr id="7" name="Group 7"/>
            <p:cNvGrpSpPr/>
            <p:nvPr/>
          </p:nvGrpSpPr>
          <p:grpSpPr>
            <a:xfrm rot="-94728">
              <a:off x="38309" y="244362"/>
              <a:ext cx="17780048" cy="3025870"/>
              <a:chOff x="0" y="0"/>
              <a:chExt cx="4258718" cy="72476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258718" cy="724763"/>
              </a:xfrm>
              <a:custGeom>
                <a:avLst/>
                <a:gdLst/>
                <a:ahLst/>
                <a:cxnLst/>
                <a:rect l="l" t="t" r="r" b="b"/>
                <a:pathLst>
                  <a:path w="4258718" h="724763">
                    <a:moveTo>
                      <a:pt x="0" y="0"/>
                    </a:moveTo>
                    <a:lnTo>
                      <a:pt x="4258718" y="0"/>
                    </a:lnTo>
                    <a:lnTo>
                      <a:pt x="4258718" y="724763"/>
                    </a:lnTo>
                    <a:lnTo>
                      <a:pt x="0" y="724763"/>
                    </a:lnTo>
                    <a:close/>
                  </a:path>
                </a:pathLst>
              </a:custGeom>
              <a:solidFill>
                <a:srgbClr val="97A571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 rot="21505272">
              <a:off x="285333" y="530955"/>
              <a:ext cx="17286167" cy="2462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399"/>
                </a:lnSpc>
                <a:spcBef>
                  <a:spcPct val="0"/>
                </a:spcBef>
              </a:pPr>
              <a:r>
                <a:rPr lang="en-US" sz="11999" b="1" dirty="0" err="1">
                  <a:solidFill>
                    <a:srgbClr val="FDFCF5"/>
                  </a:solidFill>
                  <a:latin typeface="Shrikhand" panose="020B0604020202020204" charset="0"/>
                  <a:ea typeface="Shrikhand"/>
                  <a:cs typeface="Shrikhand" panose="020B0604020202020204" charset="0"/>
                </a:rPr>
                <a:t>死亡又如何</a:t>
              </a:r>
              <a:r>
                <a:rPr lang="en-US" sz="11999" b="1" dirty="0">
                  <a:solidFill>
                    <a:srgbClr val="FDFCF5"/>
                  </a:solidFill>
                  <a:latin typeface="Shrikhand" panose="020B0604020202020204" charset="0"/>
                  <a:ea typeface="Shrikhand"/>
                  <a:cs typeface="Shrikhand" panose="020B0604020202020204" charset="0"/>
                </a:rPr>
                <a:t>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301988" y="4874720"/>
            <a:ext cx="1359020" cy="1460721"/>
            <a:chOff x="0" y="-9525"/>
            <a:chExt cx="1812026" cy="194762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22225"/>
              <a:ext cx="1812026" cy="1812026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0" y="22225"/>
              <a:ext cx="1812026" cy="1812026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-9525"/>
              <a:ext cx="1812026" cy="1947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999"/>
                </a:lnSpc>
                <a:spcBef>
                  <a:spcPct val="0"/>
                </a:spcBef>
              </a:pPr>
              <a:r>
                <a:rPr lang="en-US" sz="9999" b="1" dirty="0">
                  <a:solidFill>
                    <a:srgbClr val="404040"/>
                  </a:solidFill>
                  <a:latin typeface="Lazydog"/>
                </a:rPr>
                <a:t>E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163027" y="4874720"/>
            <a:ext cx="1359020" cy="1460721"/>
            <a:chOff x="0" y="-9525"/>
            <a:chExt cx="1812026" cy="194762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3162"/>
              <a:ext cx="1812026" cy="1812026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0" y="113162"/>
              <a:ext cx="1812026" cy="1812026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0" y="-9525"/>
              <a:ext cx="1812026" cy="1947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999"/>
                </a:lnSpc>
                <a:spcBef>
                  <a:spcPct val="0"/>
                </a:spcBef>
              </a:pPr>
              <a:r>
                <a:rPr lang="en-US" sz="9999" b="1" dirty="0" smtClean="0">
                  <a:solidFill>
                    <a:srgbClr val="404040"/>
                  </a:solidFill>
                  <a:latin typeface="Lazydog"/>
                </a:rPr>
                <a:t>S</a:t>
              </a:r>
              <a:endParaRPr lang="en-US" sz="9999" b="1" dirty="0">
                <a:solidFill>
                  <a:srgbClr val="404040"/>
                </a:solidFill>
                <a:latin typeface="Lazydog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029657" y="5136356"/>
            <a:ext cx="1359020" cy="1460721"/>
            <a:chOff x="0" y="-9525"/>
            <a:chExt cx="1812026" cy="1947628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22225"/>
              <a:ext cx="1812026" cy="1812026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0" y="22225"/>
              <a:ext cx="1812026" cy="1812026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ABBA3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0" y="-9525"/>
              <a:ext cx="1812026" cy="1947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999"/>
                </a:lnSpc>
                <a:spcBef>
                  <a:spcPct val="0"/>
                </a:spcBef>
              </a:pPr>
              <a:r>
                <a:rPr lang="en-US" sz="9999" b="1" dirty="0" smtClean="0">
                  <a:solidFill>
                    <a:srgbClr val="404040"/>
                  </a:solidFill>
                  <a:latin typeface="Lazydog"/>
                </a:rPr>
                <a:t>T</a:t>
              </a:r>
              <a:endParaRPr lang="en-US" sz="9999" b="1" dirty="0">
                <a:solidFill>
                  <a:srgbClr val="404040"/>
                </a:solidFill>
                <a:latin typeface="Lazydog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962544" y="4854536"/>
            <a:ext cx="1359020" cy="1475008"/>
            <a:chOff x="0" y="0"/>
            <a:chExt cx="1812026" cy="1966677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812026" cy="1812026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grpSp>
          <p:nvGrpSpPr>
            <p:cNvPr id="31" name="Group 31"/>
            <p:cNvGrpSpPr/>
            <p:nvPr/>
          </p:nvGrpSpPr>
          <p:grpSpPr>
            <a:xfrm>
              <a:off x="0" y="0"/>
              <a:ext cx="1812026" cy="1812026"/>
              <a:chOff x="0" y="0"/>
              <a:chExt cx="6350000" cy="635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0" y="19049"/>
              <a:ext cx="1812026" cy="1947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999"/>
                </a:lnSpc>
                <a:spcBef>
                  <a:spcPct val="0"/>
                </a:spcBef>
              </a:pPr>
              <a:r>
                <a:rPr lang="en-US" sz="9999" b="1" dirty="0" smtClean="0">
                  <a:solidFill>
                    <a:srgbClr val="404040"/>
                  </a:solidFill>
                  <a:latin typeface="Lazydog"/>
                </a:rPr>
                <a:t>E</a:t>
              </a:r>
              <a:endParaRPr lang="en-US" sz="9999" b="1" dirty="0">
                <a:solidFill>
                  <a:srgbClr val="404040"/>
                </a:solidFill>
                <a:latin typeface="Lazydog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883176" y="5136356"/>
            <a:ext cx="1359020" cy="1460721"/>
            <a:chOff x="0" y="-9525"/>
            <a:chExt cx="1812026" cy="1947628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22225"/>
              <a:ext cx="1812026" cy="1812026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0" y="22225"/>
              <a:ext cx="1812026" cy="1812026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ABBA3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0" y="-9525"/>
              <a:ext cx="1812026" cy="1947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999"/>
                </a:lnSpc>
                <a:spcBef>
                  <a:spcPct val="0"/>
                </a:spcBef>
              </a:pPr>
              <a:r>
                <a:rPr lang="en-US" sz="9999" b="1" dirty="0" smtClean="0">
                  <a:solidFill>
                    <a:srgbClr val="404040"/>
                  </a:solidFill>
                  <a:latin typeface="Lazydog"/>
                </a:rPr>
                <a:t>R</a:t>
              </a:r>
              <a:endParaRPr lang="en-US" sz="9999" b="1" dirty="0">
                <a:solidFill>
                  <a:srgbClr val="404040"/>
                </a:solidFill>
                <a:latin typeface="Lazydog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232507" y="5206899"/>
            <a:ext cx="1359020" cy="1460721"/>
            <a:chOff x="0" y="-9525"/>
            <a:chExt cx="1812026" cy="1947628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113162"/>
              <a:ext cx="1812026" cy="1812026"/>
              <a:chOff x="0" y="0"/>
              <a:chExt cx="6350000" cy="63500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grpSp>
          <p:nvGrpSpPr>
            <p:cNvPr id="43" name="Group 43"/>
            <p:cNvGrpSpPr/>
            <p:nvPr/>
          </p:nvGrpSpPr>
          <p:grpSpPr>
            <a:xfrm>
              <a:off x="0" y="113162"/>
              <a:ext cx="1812026" cy="1812026"/>
              <a:chOff x="0" y="0"/>
              <a:chExt cx="6350000" cy="6350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ABBA3"/>
              </a:solidFill>
            </p:spPr>
          </p:sp>
        </p:grpSp>
        <p:sp>
          <p:nvSpPr>
            <p:cNvPr id="45" name="TextBox 45"/>
            <p:cNvSpPr txBox="1"/>
            <p:nvPr/>
          </p:nvSpPr>
          <p:spPr>
            <a:xfrm>
              <a:off x="0" y="-9525"/>
              <a:ext cx="1812026" cy="1947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999"/>
                </a:lnSpc>
                <a:spcBef>
                  <a:spcPct val="0"/>
                </a:spcBef>
              </a:pPr>
              <a:r>
                <a:rPr lang="en-US" sz="9999" b="1" dirty="0" smtClean="0">
                  <a:solidFill>
                    <a:srgbClr val="404040"/>
                  </a:solidFill>
                  <a:latin typeface="Lazydog"/>
                </a:rPr>
                <a:t>A</a:t>
              </a:r>
              <a:endParaRPr lang="en-US" sz="9999" b="1" dirty="0">
                <a:solidFill>
                  <a:srgbClr val="404040"/>
                </a:solidFill>
                <a:latin typeface="Lazydog"/>
              </a:endParaRP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5912017" y="7376218"/>
            <a:ext cx="6910589" cy="927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3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404040"/>
                </a:solidFill>
                <a:latin typeface="Telegraf Bold"/>
                <a:ea typeface="Telegraf Bold"/>
              </a:rPr>
              <a:t>約翰福音11:17-27</a:t>
            </a:r>
          </a:p>
        </p:txBody>
      </p:sp>
      <p:sp>
        <p:nvSpPr>
          <p:cNvPr id="47" name="Freeform 47"/>
          <p:cNvSpPr/>
          <p:nvPr/>
        </p:nvSpPr>
        <p:spPr>
          <a:xfrm rot="305650">
            <a:off x="7723455" y="2229600"/>
            <a:ext cx="2612405" cy="873968"/>
          </a:xfrm>
          <a:custGeom>
            <a:avLst/>
            <a:gdLst/>
            <a:ahLst/>
            <a:cxnLst/>
            <a:rect l="l" t="t" r="r" b="b"/>
            <a:pathLst>
              <a:path w="2612405" h="873968">
                <a:moveTo>
                  <a:pt x="0" y="0"/>
                </a:moveTo>
                <a:lnTo>
                  <a:pt x="2612404" y="0"/>
                </a:lnTo>
                <a:lnTo>
                  <a:pt x="2612404" y="873968"/>
                </a:lnTo>
                <a:lnTo>
                  <a:pt x="0" y="8739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約11:18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452351"/>
            <a:ext cx="12168053" cy="44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9"/>
              </a:lnSpc>
            </a:pPr>
            <a:r>
              <a:rPr lang="en-US" sz="4499" b="1" dirty="0" err="1">
                <a:solidFill>
                  <a:srgbClr val="97A571"/>
                </a:solidFill>
                <a:ea typeface="Telegraf"/>
              </a:rPr>
              <a:t>耶穌到了，就知道拉撒路在墳墓裏已經四天了。</a:t>
            </a:r>
            <a:r>
              <a:rPr lang="en-US" sz="4499" b="1" dirty="0" err="1">
                <a:solidFill>
                  <a:srgbClr val="FDFCF5"/>
                </a:solidFill>
                <a:ea typeface="Telegraf"/>
              </a:rPr>
              <a:t>伯大尼離耶路撒冷不遠，約有六里路</a:t>
            </a:r>
            <a:r>
              <a:rPr lang="en-US" sz="4499" b="1" dirty="0">
                <a:solidFill>
                  <a:srgbClr val="FDFCF5"/>
                </a:solidFill>
                <a:ea typeface="Telegraf"/>
              </a:rPr>
              <a:t>。</a:t>
            </a:r>
          </a:p>
          <a:p>
            <a:pPr>
              <a:lnSpc>
                <a:spcPts val="8999"/>
              </a:lnSpc>
            </a:pPr>
            <a:endParaRPr lang="en-US" sz="4499" dirty="0">
              <a:solidFill>
                <a:srgbClr val="FDFCF5"/>
              </a:solidFill>
              <a:ea typeface="Telegraf"/>
            </a:endParaRPr>
          </a:p>
          <a:p>
            <a:pPr marL="0" lvl="0" indent="0">
              <a:lnSpc>
                <a:spcPts val="8999"/>
              </a:lnSpc>
            </a:pPr>
            <a:endParaRPr lang="en-US" sz="4499" dirty="0">
              <a:solidFill>
                <a:srgbClr val="FDFCF5"/>
              </a:solidFill>
              <a:ea typeface="Telegra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52" r="-2752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約11:45-53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225749" y="2632764"/>
            <a:ext cx="12304416" cy="6155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999"/>
              </a:lnSpc>
            </a:pPr>
            <a:r>
              <a:rPr lang="en-US" sz="2999" b="1" dirty="0">
                <a:solidFill>
                  <a:srgbClr val="FFC000"/>
                </a:solidFill>
                <a:ea typeface="Telegraf Bold"/>
              </a:rPr>
              <a:t>那些來看馬利亞的猶太人見了耶穌所做的事，就多有信他的；但其中也有去見法利賽人的，將耶穌所做的事告訴他們。祭司長和法利賽人聚集公會，說：「</a:t>
            </a:r>
            <a:r>
              <a:rPr lang="en-US" sz="2999" b="1" dirty="0" err="1">
                <a:solidFill>
                  <a:srgbClr val="FFC000"/>
                </a:solidFill>
                <a:ea typeface="Telegraf Bold"/>
              </a:rPr>
              <a:t>這人行好些神蹟，我們怎麼辦呢？若這樣由著他，人人都要信他，羅馬人也要來奪我們的地土和我們的百姓</a:t>
            </a:r>
            <a:r>
              <a:rPr lang="en-US" sz="2999" b="1" dirty="0">
                <a:solidFill>
                  <a:srgbClr val="FFC000"/>
                </a:solidFill>
                <a:ea typeface="Telegraf Bold"/>
              </a:rPr>
              <a:t>。」</a:t>
            </a:r>
            <a:r>
              <a:rPr lang="en-US" sz="2999" b="1" dirty="0" err="1">
                <a:solidFill>
                  <a:srgbClr val="FFC000"/>
                </a:solidFill>
                <a:ea typeface="Telegraf"/>
              </a:rPr>
              <a:t>內中有一個人</a:t>
            </a:r>
            <a:r>
              <a:rPr lang="en-US" sz="2999" b="1" dirty="0" err="1">
                <a:solidFill>
                  <a:srgbClr val="FFFFFF"/>
                </a:solidFill>
                <a:ea typeface="Telegraf"/>
              </a:rPr>
              <a:t>，名叫該亞法，本年作大祭司，對他們說</a:t>
            </a:r>
            <a:r>
              <a:rPr lang="en-US" sz="2999" b="1" dirty="0">
                <a:solidFill>
                  <a:srgbClr val="FFFFFF"/>
                </a:solidFill>
                <a:ea typeface="Telegraf"/>
              </a:rPr>
              <a:t>：「</a:t>
            </a:r>
            <a:r>
              <a:rPr lang="en-US" sz="2999" b="1" dirty="0" err="1">
                <a:solidFill>
                  <a:srgbClr val="FFFFFF"/>
                </a:solidFill>
                <a:ea typeface="Telegraf"/>
              </a:rPr>
              <a:t>你們不知道甚麼。獨不想一個人替百姓死，免得通國滅亡，就是你們的益處</a:t>
            </a:r>
            <a:r>
              <a:rPr lang="en-US" sz="2999" b="1" dirty="0">
                <a:solidFill>
                  <a:srgbClr val="FFFFFF"/>
                </a:solidFill>
                <a:ea typeface="Telegraf"/>
              </a:rPr>
              <a:t>。」他這話不是出於自己，是因他本年作大祭司，所以預言耶穌將要替這一國死；也不但替這一國死，並要將上帝四散的子民都聚集歸一。</a:t>
            </a:r>
            <a:r>
              <a:rPr lang="en-US" sz="2999" b="1" dirty="0">
                <a:solidFill>
                  <a:srgbClr val="FFC000"/>
                </a:solidFill>
                <a:ea typeface="Telegraf Bold"/>
              </a:rPr>
              <a:t>從那日起，他們就商議要殺耶穌。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約11:19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452351"/>
            <a:ext cx="12168053" cy="3333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9"/>
              </a:lnSpc>
            </a:pP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有好些猶太人來看馬大和馬利亞</a:t>
            </a:r>
            <a:r>
              <a:rPr lang="en-US" sz="4499" b="1" dirty="0">
                <a:solidFill>
                  <a:srgbClr val="FFFFFF"/>
                </a:solidFill>
                <a:ea typeface="Telegraf"/>
              </a:rPr>
              <a:t>，</a:t>
            </a:r>
          </a:p>
          <a:p>
            <a:pPr>
              <a:lnSpc>
                <a:spcPts val="8999"/>
              </a:lnSpc>
            </a:pP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要為她們的兄弟安慰她們</a:t>
            </a:r>
            <a:r>
              <a:rPr lang="en-US" sz="4499" b="1" dirty="0">
                <a:solidFill>
                  <a:srgbClr val="FFFFFF"/>
                </a:solidFill>
                <a:ea typeface="Telegraf"/>
              </a:rPr>
              <a:t>。</a:t>
            </a:r>
          </a:p>
          <a:p>
            <a:pPr marL="0" lvl="0" indent="0">
              <a:lnSpc>
                <a:spcPts val="8999"/>
              </a:lnSpc>
            </a:pPr>
            <a:endParaRPr lang="en-US" sz="4499" dirty="0">
              <a:solidFill>
                <a:srgbClr val="FFFFFF"/>
              </a:solidFill>
              <a:ea typeface="Telegra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約11:19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505929"/>
            <a:ext cx="12168053" cy="3333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9"/>
              </a:lnSpc>
            </a:pP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有好些猶太人來看馬大和馬利亞</a:t>
            </a:r>
            <a:r>
              <a:rPr lang="en-US" sz="4499" b="1" dirty="0">
                <a:solidFill>
                  <a:srgbClr val="FFFFFF"/>
                </a:solidFill>
                <a:ea typeface="Telegraf"/>
              </a:rPr>
              <a:t>，</a:t>
            </a:r>
          </a:p>
          <a:p>
            <a:pPr>
              <a:lnSpc>
                <a:spcPts val="8999"/>
              </a:lnSpc>
            </a:pP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要為她們的兄弟安慰她們</a:t>
            </a:r>
            <a:r>
              <a:rPr lang="en-US" sz="4499" b="1" dirty="0">
                <a:solidFill>
                  <a:srgbClr val="FFFFFF"/>
                </a:solidFill>
                <a:ea typeface="Telegraf"/>
              </a:rPr>
              <a:t>。</a:t>
            </a:r>
          </a:p>
          <a:p>
            <a:pPr marL="0" lvl="0" indent="0">
              <a:lnSpc>
                <a:spcPts val="8999"/>
              </a:lnSpc>
            </a:pPr>
            <a:endParaRPr lang="en-US" sz="4499" dirty="0">
              <a:solidFill>
                <a:srgbClr val="FFFFFF"/>
              </a:solidFill>
              <a:ea typeface="Telegraf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4680925" y="6138976"/>
            <a:ext cx="10453137" cy="2898575"/>
            <a:chOff x="0" y="0"/>
            <a:chExt cx="2753090" cy="76341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53090" cy="763411"/>
            </a:xfrm>
            <a:custGeom>
              <a:avLst/>
              <a:gdLst/>
              <a:ahLst/>
              <a:cxnLst/>
              <a:rect l="l" t="t" r="r" b="b"/>
              <a:pathLst>
                <a:path w="2753090" h="763411">
                  <a:moveTo>
                    <a:pt x="37772" y="0"/>
                  </a:moveTo>
                  <a:lnTo>
                    <a:pt x="2715317" y="0"/>
                  </a:lnTo>
                  <a:cubicBezTo>
                    <a:pt x="2725335" y="0"/>
                    <a:pt x="2734943" y="3980"/>
                    <a:pt x="2742026" y="11063"/>
                  </a:cubicBezTo>
                  <a:cubicBezTo>
                    <a:pt x="2749110" y="18147"/>
                    <a:pt x="2753090" y="27754"/>
                    <a:pt x="2753090" y="37772"/>
                  </a:cubicBezTo>
                  <a:lnTo>
                    <a:pt x="2753090" y="725639"/>
                  </a:lnTo>
                  <a:cubicBezTo>
                    <a:pt x="2753090" y="735656"/>
                    <a:pt x="2749110" y="745264"/>
                    <a:pt x="2742026" y="752348"/>
                  </a:cubicBezTo>
                  <a:cubicBezTo>
                    <a:pt x="2734943" y="759431"/>
                    <a:pt x="2725335" y="763411"/>
                    <a:pt x="2715317" y="763411"/>
                  </a:cubicBezTo>
                  <a:lnTo>
                    <a:pt x="37772" y="763411"/>
                  </a:lnTo>
                  <a:cubicBezTo>
                    <a:pt x="27754" y="763411"/>
                    <a:pt x="18147" y="759431"/>
                    <a:pt x="11063" y="752348"/>
                  </a:cubicBezTo>
                  <a:cubicBezTo>
                    <a:pt x="3980" y="745264"/>
                    <a:pt x="0" y="735656"/>
                    <a:pt x="0" y="725639"/>
                  </a:cubicBezTo>
                  <a:lnTo>
                    <a:pt x="0" y="37772"/>
                  </a:lnTo>
                  <a:cubicBezTo>
                    <a:pt x="0" y="27754"/>
                    <a:pt x="3980" y="18147"/>
                    <a:pt x="11063" y="11063"/>
                  </a:cubicBezTo>
                  <a:cubicBezTo>
                    <a:pt x="18147" y="3980"/>
                    <a:pt x="27754" y="0"/>
                    <a:pt x="37772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14300"/>
              <a:ext cx="2753090" cy="87771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just">
                <a:lnSpc>
                  <a:spcPts val="5999"/>
                </a:lnSpc>
              </a:pPr>
              <a:r>
                <a:rPr lang="en-US" sz="3999">
                  <a:solidFill>
                    <a:srgbClr val="000000"/>
                  </a:solidFill>
                  <a:latin typeface="Canva Sans"/>
                </a:rPr>
                <a:t>and </a:t>
              </a:r>
              <a:r>
                <a:rPr lang="en-US" sz="3999">
                  <a:solidFill>
                    <a:srgbClr val="000000"/>
                  </a:solidFill>
                  <a:latin typeface="Canva Sans Bold"/>
                </a:rPr>
                <a:t>many</a:t>
              </a:r>
              <a:r>
                <a:rPr lang="en-US" sz="3999">
                  <a:solidFill>
                    <a:srgbClr val="000000"/>
                  </a:solidFill>
                  <a:latin typeface="Canva Sans"/>
                </a:rPr>
                <a:t> of the Jews had come to Martha and Mary to console them about their brother. (NRSV)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約11:20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452351"/>
            <a:ext cx="12168053" cy="2200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9"/>
              </a:lnSpc>
            </a:pP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馬大聽見耶穌來了，就出去迎接他</a:t>
            </a:r>
            <a:r>
              <a:rPr lang="en-US" sz="4499" b="1" dirty="0">
                <a:solidFill>
                  <a:srgbClr val="FFFFFF"/>
                </a:solidFill>
                <a:ea typeface="Telegraf"/>
              </a:rPr>
              <a:t>；</a:t>
            </a:r>
          </a:p>
          <a:p>
            <a:pPr marL="0" lvl="0" indent="0">
              <a:lnSpc>
                <a:spcPts val="8999"/>
              </a:lnSpc>
            </a:pP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馬利亞卻仍然坐在家裏</a:t>
            </a:r>
            <a:r>
              <a:rPr lang="en-US" sz="4499" b="1" dirty="0">
                <a:solidFill>
                  <a:srgbClr val="FFFFFF"/>
                </a:solidFill>
                <a:ea typeface="Telegraf"/>
              </a:rPr>
              <a:t>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約11:21-22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452351"/>
            <a:ext cx="12168053" cy="3333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999"/>
              </a:lnSpc>
            </a:pP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馬大對耶穌說</a:t>
            </a:r>
            <a:r>
              <a:rPr lang="en-US" sz="4499" b="1" dirty="0">
                <a:solidFill>
                  <a:srgbClr val="FFFFFF"/>
                </a:solidFill>
                <a:ea typeface="Telegraf"/>
              </a:rPr>
              <a:t>：「</a:t>
            </a: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主啊，如果你早在這裡，我的兄弟就不會死了！就是現在，我也知道無論你向神求甚麼，神必賜給你</a:t>
            </a:r>
            <a:r>
              <a:rPr lang="en-US" sz="4499" b="1" dirty="0">
                <a:solidFill>
                  <a:srgbClr val="FFFFFF"/>
                </a:solidFill>
                <a:ea typeface="Telegraf"/>
              </a:rPr>
              <a:t>。」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5659935" y="-4243215"/>
            <a:ext cx="10614313" cy="19100743"/>
            <a:chOff x="0" y="0"/>
            <a:chExt cx="14152417" cy="25467657"/>
          </a:xfrm>
        </p:grpSpPr>
        <p:sp>
          <p:nvSpPr>
            <p:cNvPr id="3" name="AutoShape 3"/>
            <p:cNvSpPr/>
            <p:nvPr/>
          </p:nvSpPr>
          <p:spPr>
            <a:xfrm>
              <a:off x="320614" y="0"/>
              <a:ext cx="13831803" cy="25318195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4" name="Freeform 4"/>
            <p:cNvSpPr/>
            <p:nvPr/>
          </p:nvSpPr>
          <p:spPr>
            <a:xfrm rot="5400000">
              <a:off x="-5503718" y="5811522"/>
              <a:ext cx="25159853" cy="14152417"/>
            </a:xfrm>
            <a:custGeom>
              <a:avLst/>
              <a:gdLst/>
              <a:ahLst/>
              <a:cxnLst/>
              <a:rect l="l" t="t" r="r" b="b"/>
              <a:pathLst>
                <a:path w="25159853" h="14152417">
                  <a:moveTo>
                    <a:pt x="0" y="0"/>
                  </a:moveTo>
                  <a:lnTo>
                    <a:pt x="25159853" y="0"/>
                  </a:lnTo>
                  <a:lnTo>
                    <a:pt x="25159853" y="14152417"/>
                  </a:lnTo>
                  <a:lnTo>
                    <a:pt x="0" y="141524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-5400000">
            <a:off x="3258340" y="-553603"/>
            <a:ext cx="12102111" cy="17288730"/>
          </a:xfrm>
          <a:custGeom>
            <a:avLst/>
            <a:gdLst/>
            <a:ahLst/>
            <a:cxnLst/>
            <a:rect l="l" t="t" r="r" b="b"/>
            <a:pathLst>
              <a:path w="12102111" h="17288730">
                <a:moveTo>
                  <a:pt x="0" y="0"/>
                </a:moveTo>
                <a:lnTo>
                  <a:pt x="12102111" y="0"/>
                </a:lnTo>
                <a:lnTo>
                  <a:pt x="12102111" y="17288730"/>
                </a:lnTo>
                <a:lnTo>
                  <a:pt x="0" y="172887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03529"/>
              </p:ext>
            </p:extLst>
          </p:nvPr>
        </p:nvGraphicFramePr>
        <p:xfrm>
          <a:off x="1028700" y="2561468"/>
          <a:ext cx="15403120" cy="6885640"/>
        </p:xfrm>
        <a:graphic>
          <a:graphicData uri="http://schemas.openxmlformats.org/drawingml/2006/table">
            <a:tbl>
              <a:tblPr/>
              <a:tblGrid>
                <a:gridCol w="2702803"/>
                <a:gridCol w="4233439"/>
                <a:gridCol w="4233439"/>
                <a:gridCol w="4233439"/>
              </a:tblGrid>
              <a:tr h="1141941"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 dirty="0" smtClean="0">
                          <a:solidFill>
                            <a:srgbClr val="404040"/>
                          </a:solidFill>
                          <a:ea typeface="Lazydog Bold"/>
                        </a:rPr>
                        <a:t>日</a:t>
                      </a:r>
                      <a:r>
                        <a:rPr lang="zh-TW" altLang="en-US" sz="3499" b="1" dirty="0" smtClean="0">
                          <a:solidFill>
                            <a:srgbClr val="404040"/>
                          </a:solidFill>
                          <a:ea typeface="Lazydog Bold"/>
                        </a:rPr>
                        <a:t>數</a:t>
                      </a:r>
                      <a:endParaRPr lang="en-US" sz="1100" b="1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A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 dirty="0" err="1">
                          <a:solidFill>
                            <a:srgbClr val="404040"/>
                          </a:solidFill>
                          <a:ea typeface="Lazydog Bold"/>
                        </a:rPr>
                        <a:t>現實</a:t>
                      </a:r>
                      <a:endParaRPr lang="en-US" sz="1100" b="1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A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 dirty="0" err="1">
                          <a:solidFill>
                            <a:srgbClr val="404040"/>
                          </a:solidFill>
                          <a:ea typeface="Lazydog Bold"/>
                        </a:rPr>
                        <a:t>假設</a:t>
                      </a:r>
                      <a:endParaRPr lang="en-US" sz="1100" b="1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A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 dirty="0" err="1">
                          <a:solidFill>
                            <a:srgbClr val="404040"/>
                          </a:solidFill>
                          <a:ea typeface="Lazydog Bold"/>
                        </a:rPr>
                        <a:t>拉撒路死亡時序</a:t>
                      </a:r>
                      <a:endParaRPr lang="en-US" sz="1100" b="1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A6A"/>
                    </a:solidFill>
                  </a:tcPr>
                </a:tc>
              </a:tr>
              <a:tr h="1141941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404040"/>
                          </a:solidFill>
                          <a:latin typeface="Telegraf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938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404040"/>
                          </a:solidFill>
                          <a:latin typeface="Telegraf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404040"/>
                          </a:solidFill>
                          <a:ea typeface="Telegraf"/>
                        </a:rPr>
                        <a:t>耶穌留在所居之地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941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404040"/>
                          </a:solidFill>
                          <a:latin typeface="Telegraf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938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404040"/>
                          </a:solidFill>
                          <a:latin typeface="Telegraf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404040"/>
                          </a:solidFill>
                          <a:ea typeface="Telegraf"/>
                        </a:rPr>
                        <a:t>耶穌起行往伯大尼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941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404040"/>
                          </a:solidFill>
                          <a:latin typeface="Telegraf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dirty="0">
                          <a:solidFill>
                            <a:srgbClr val="FF0000"/>
                          </a:solidFill>
                          <a:latin typeface="Open Sauce"/>
                          <a:ea typeface="Open Sauce"/>
                        </a:rPr>
                        <a:t>拉撒路死了4天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Freeform 7"/>
          <p:cNvSpPr/>
          <p:nvPr/>
        </p:nvSpPr>
        <p:spPr>
          <a:xfrm rot="117448">
            <a:off x="7649437" y="1533740"/>
            <a:ext cx="2612405" cy="873968"/>
          </a:xfrm>
          <a:custGeom>
            <a:avLst/>
            <a:gdLst/>
            <a:ahLst/>
            <a:cxnLst/>
            <a:rect l="l" t="t" r="r" b="b"/>
            <a:pathLst>
              <a:path w="2612405" h="873968">
                <a:moveTo>
                  <a:pt x="0" y="0"/>
                </a:moveTo>
                <a:lnTo>
                  <a:pt x="2612405" y="0"/>
                </a:lnTo>
                <a:lnTo>
                  <a:pt x="2612405" y="873968"/>
                </a:lnTo>
                <a:lnTo>
                  <a:pt x="0" y="8739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89776">
            <a:off x="-339708" y="610605"/>
            <a:ext cx="8646442" cy="1114073"/>
            <a:chOff x="0" y="0"/>
            <a:chExt cx="11528589" cy="1485430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11528589" cy="1485430"/>
            </a:xfrm>
            <a:prstGeom prst="rect">
              <a:avLst/>
            </a:prstGeom>
            <a:solidFill>
              <a:srgbClr val="F25C3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91366" y="72790"/>
              <a:ext cx="9945857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 b="1" dirty="0" err="1">
                  <a:solidFill>
                    <a:srgbClr val="FDFCF5"/>
                  </a:solidFill>
                  <a:ea typeface="Lazydog"/>
                </a:rPr>
                <a:t>案件重演</a:t>
              </a:r>
              <a:endParaRPr lang="en-US" sz="6500" b="1" dirty="0">
                <a:solidFill>
                  <a:srgbClr val="FDFCF5"/>
                </a:solidFill>
                <a:ea typeface="Lazydog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rot="-8624413">
            <a:off x="16042565" y="93665"/>
            <a:ext cx="1949024" cy="907182"/>
          </a:xfrm>
          <a:custGeom>
            <a:avLst/>
            <a:gdLst/>
            <a:ahLst/>
            <a:cxnLst/>
            <a:rect l="l" t="t" r="r" b="b"/>
            <a:pathLst>
              <a:path w="1949024" h="907182">
                <a:moveTo>
                  <a:pt x="0" y="0"/>
                </a:moveTo>
                <a:lnTo>
                  <a:pt x="1949024" y="0"/>
                </a:lnTo>
                <a:lnTo>
                  <a:pt x="1949024" y="907182"/>
                </a:lnTo>
                <a:lnTo>
                  <a:pt x="0" y="9071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724400" y="3968693"/>
            <a:ext cx="2606969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dirty="0" err="1">
                <a:ea typeface="Telegraf"/>
              </a:rPr>
              <a:t>使者報信</a:t>
            </a:r>
            <a:endParaRPr lang="en-US" sz="3500" dirty="0">
              <a:ea typeface="Telegraf"/>
            </a:endParaRP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 rot="1798248">
            <a:off x="383852" y="9547399"/>
            <a:ext cx="831735" cy="720282"/>
            <a:chOff x="0" y="0"/>
            <a:chExt cx="6350000" cy="54991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25C37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3925188" y="6058941"/>
            <a:ext cx="3696229" cy="844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000000"/>
                </a:solidFill>
                <a:ea typeface="Telegraf"/>
              </a:rPr>
              <a:t>耶穌留在所居之地</a:t>
            </a:r>
            <a:endParaRPr lang="en-US" sz="3499" dirty="0">
              <a:solidFill>
                <a:srgbClr val="000000"/>
              </a:solidFill>
              <a:ea typeface="Telegraf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730259" y="3743733"/>
            <a:ext cx="2972920" cy="844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000000"/>
                </a:solidFill>
                <a:ea typeface="Telegraf"/>
              </a:rPr>
              <a:t>使者報信</a:t>
            </a:r>
            <a:endParaRPr lang="en-US" sz="3499" dirty="0">
              <a:solidFill>
                <a:srgbClr val="000000"/>
              </a:solidFill>
              <a:ea typeface="Telegraf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655223" y="3760019"/>
            <a:ext cx="3605458" cy="844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000000"/>
                </a:solidFill>
                <a:ea typeface="Telegraf"/>
              </a:rPr>
              <a:t>拉撒路死了</a:t>
            </a:r>
            <a:endParaRPr lang="en-US" sz="3499" dirty="0">
              <a:solidFill>
                <a:srgbClr val="000000"/>
              </a:solidFill>
              <a:ea typeface="Telegraf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590784" y="8259772"/>
            <a:ext cx="4044489" cy="78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FF0000"/>
                </a:solidFill>
                <a:ea typeface="Telegraf"/>
              </a:rPr>
              <a:t>耶穌到達伯大尼</a:t>
            </a:r>
            <a:endParaRPr lang="en-US" sz="3499" dirty="0">
              <a:solidFill>
                <a:srgbClr val="FF0000"/>
              </a:solidFill>
              <a:ea typeface="Telegraf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837490" y="4829175"/>
            <a:ext cx="4758459" cy="844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000000"/>
                </a:solidFill>
                <a:ea typeface="Telegraf"/>
              </a:rPr>
              <a:t>耶穌起行往伯大尼</a:t>
            </a:r>
            <a:endParaRPr lang="en-US" sz="3499" dirty="0">
              <a:solidFill>
                <a:srgbClr val="000000"/>
              </a:solidFill>
              <a:ea typeface="Telegraf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077200" y="6045859"/>
            <a:ext cx="4044489" cy="78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3499" dirty="0" err="1" smtClean="0">
                <a:solidFill>
                  <a:srgbClr val="0070C0"/>
                </a:solidFill>
                <a:ea typeface="Telegraf"/>
              </a:rPr>
              <a:t>耶穌到達伯大尼</a:t>
            </a:r>
            <a:endParaRPr lang="en-US" sz="3499" dirty="0">
              <a:solidFill>
                <a:srgbClr val="0070C0"/>
              </a:solidFill>
              <a:ea typeface="Telegraf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534673" y="4829175"/>
            <a:ext cx="3428336" cy="844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Telegraf"/>
                <a:ea typeface="Telegraf"/>
              </a:rPr>
              <a:t>拉撒路死了1天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446112" y="6036509"/>
            <a:ext cx="3605458" cy="78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3499" dirty="0">
                <a:solidFill>
                  <a:srgbClr val="0070C0"/>
                </a:solidFill>
                <a:latin typeface="Telegraf"/>
                <a:ea typeface="Telegraf"/>
              </a:rPr>
              <a:t>拉撒路死了2天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446112" y="7169020"/>
            <a:ext cx="3605458" cy="844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Telegraf"/>
                <a:ea typeface="Telegraf"/>
              </a:rPr>
              <a:t>拉撒路死了3天</a:t>
            </a:r>
          </a:p>
        </p:txBody>
      </p:sp>
    </p:spTree>
    <p:extLst>
      <p:ext uri="{BB962C8B-B14F-4D97-AF65-F5344CB8AC3E}">
        <p14:creationId xmlns:p14="http://schemas.microsoft.com/office/powerpoint/2010/main" val="3672085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約11:21-22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452351"/>
            <a:ext cx="12168053" cy="3333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999"/>
              </a:lnSpc>
            </a:pP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馬大對耶穌說</a:t>
            </a:r>
            <a:r>
              <a:rPr lang="en-US" sz="4499" b="1" dirty="0">
                <a:solidFill>
                  <a:srgbClr val="FFFFFF"/>
                </a:solidFill>
                <a:ea typeface="Telegraf"/>
              </a:rPr>
              <a:t>：「</a:t>
            </a: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主啊，</a:t>
            </a:r>
            <a:r>
              <a:rPr lang="en-US" sz="4499" b="1" dirty="0" err="1">
                <a:solidFill>
                  <a:srgbClr val="97A571"/>
                </a:solidFill>
                <a:ea typeface="Telegraf"/>
              </a:rPr>
              <a:t>如果你早在這裡，我的兄弟就不會死了！</a:t>
            </a: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就是現在，我也知道無論你向神求甚麼，神必賜給你</a:t>
            </a:r>
            <a:r>
              <a:rPr lang="en-US" sz="4499" b="1" dirty="0">
                <a:solidFill>
                  <a:srgbClr val="FFFFFF"/>
                </a:solidFill>
                <a:ea typeface="Telegraf"/>
              </a:rPr>
              <a:t>。」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約11:23-24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452351"/>
            <a:ext cx="9744288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999"/>
              </a:lnSpc>
            </a:pP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耶穌對她說</a:t>
            </a:r>
            <a:r>
              <a:rPr lang="en-US" sz="4499" b="1" dirty="0">
                <a:solidFill>
                  <a:srgbClr val="FFFFFF"/>
                </a:solidFill>
                <a:ea typeface="Telegraf"/>
              </a:rPr>
              <a:t>：「</a:t>
            </a: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你的兄弟必會復活</a:t>
            </a:r>
            <a:r>
              <a:rPr lang="en-US" sz="4499" b="1" dirty="0" smtClean="0">
                <a:solidFill>
                  <a:srgbClr val="FFFFFF"/>
                </a:solidFill>
                <a:ea typeface="Telegraf"/>
              </a:rPr>
              <a:t>。」</a:t>
            </a:r>
          </a:p>
          <a:p>
            <a:pPr marL="0" lvl="0" indent="0">
              <a:lnSpc>
                <a:spcPts val="8999"/>
              </a:lnSpc>
            </a:pPr>
            <a:r>
              <a:rPr lang="en-US" sz="4499" b="1" dirty="0" err="1" smtClean="0">
                <a:solidFill>
                  <a:srgbClr val="FFFFFF"/>
                </a:solidFill>
                <a:ea typeface="Telegraf"/>
              </a:rPr>
              <a:t>馬大說</a:t>
            </a:r>
            <a:r>
              <a:rPr lang="en-US" sz="4499" b="1" dirty="0">
                <a:solidFill>
                  <a:srgbClr val="FFFFFF"/>
                </a:solidFill>
                <a:ea typeface="Telegraf"/>
              </a:rPr>
              <a:t>：「</a:t>
            </a: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我知道在末日復活的時候，他必會復活</a:t>
            </a:r>
            <a:r>
              <a:rPr lang="en-US" sz="4499" b="1" dirty="0">
                <a:solidFill>
                  <a:srgbClr val="FFFFFF"/>
                </a:solidFill>
                <a:ea typeface="Telegraf"/>
              </a:rPr>
              <a:t>。」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約11:25-26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452351"/>
            <a:ext cx="12168053" cy="4480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9"/>
              </a:lnSpc>
            </a:pPr>
            <a:r>
              <a:rPr lang="en-US" sz="5000" b="1" dirty="0" err="1">
                <a:solidFill>
                  <a:srgbClr val="FDFCF5"/>
                </a:solidFill>
                <a:ea typeface="Telegraf"/>
              </a:rPr>
              <a:t>耶穌對她說</a:t>
            </a:r>
            <a:r>
              <a:rPr lang="en-US" sz="5000" b="1" dirty="0">
                <a:solidFill>
                  <a:srgbClr val="FDFCF5"/>
                </a:solidFill>
                <a:ea typeface="Telegraf"/>
              </a:rPr>
              <a:t>：「</a:t>
            </a:r>
            <a:r>
              <a:rPr lang="en-US" sz="5000" b="1" dirty="0" err="1">
                <a:solidFill>
                  <a:srgbClr val="FDFCF5"/>
                </a:solidFill>
                <a:ea typeface="Telegraf"/>
              </a:rPr>
              <a:t>復活在我，生命也在我。信我的人雖然死了，也必復活；凡活著信我的人必永遠不死。你信這話嗎</a:t>
            </a:r>
            <a:r>
              <a:rPr lang="en-US" sz="5000" b="1" dirty="0">
                <a:solidFill>
                  <a:srgbClr val="FDFCF5"/>
                </a:solidFill>
                <a:ea typeface="Telegraf"/>
              </a:rPr>
              <a:t>？」</a:t>
            </a:r>
          </a:p>
          <a:p>
            <a:pPr marL="0" lvl="0" indent="0">
              <a:lnSpc>
                <a:spcPts val="8999"/>
              </a:lnSpc>
            </a:pPr>
            <a:endParaRPr lang="en-US" sz="4499" dirty="0">
              <a:solidFill>
                <a:srgbClr val="FDFCF5"/>
              </a:solidFill>
              <a:ea typeface="Telegra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約11:38-39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452351"/>
            <a:ext cx="12168053" cy="44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999"/>
              </a:lnSpc>
            </a:pP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耶穌又心裏悲歎，來到墳墓前；那墳墓是個洞，有一塊石頭擋著。耶穌說</a:t>
            </a:r>
            <a:r>
              <a:rPr lang="en-US" sz="4499" b="1" dirty="0">
                <a:solidFill>
                  <a:srgbClr val="FFFFFF"/>
                </a:solidFill>
                <a:ea typeface="Telegraf"/>
              </a:rPr>
              <a:t>：「</a:t>
            </a: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你們把石頭挪開</a:t>
            </a:r>
            <a:r>
              <a:rPr lang="en-US" sz="4499" b="1" dirty="0">
                <a:solidFill>
                  <a:srgbClr val="FFFFFF"/>
                </a:solidFill>
                <a:ea typeface="Telegraf"/>
              </a:rPr>
              <a:t>。」</a:t>
            </a: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那死人的姊姊馬大對他說</a:t>
            </a:r>
            <a:r>
              <a:rPr lang="en-US" sz="4499" b="1" dirty="0">
                <a:solidFill>
                  <a:srgbClr val="FFFFFF"/>
                </a:solidFill>
                <a:ea typeface="Telegraf"/>
              </a:rPr>
              <a:t>：「</a:t>
            </a: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主啊，他現在必是臭了，因為他死了已經四天了</a:t>
            </a:r>
            <a:r>
              <a:rPr lang="en-US" sz="4499" b="1" dirty="0">
                <a:solidFill>
                  <a:srgbClr val="FFFFFF"/>
                </a:solidFill>
                <a:ea typeface="Telegraf"/>
              </a:rPr>
              <a:t>。」</a:t>
            </a:r>
            <a:r>
              <a:rPr lang="en-US" sz="4499" b="1" dirty="0">
                <a:solidFill>
                  <a:srgbClr val="FFFFFF"/>
                </a:solidFill>
                <a:latin typeface="Telegraf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約11:25-26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452351"/>
            <a:ext cx="12168053" cy="44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9"/>
              </a:lnSpc>
            </a:pPr>
            <a:r>
              <a:rPr lang="en-US" sz="4499" b="1" dirty="0" err="1">
                <a:solidFill>
                  <a:srgbClr val="FDFCF5"/>
                </a:solidFill>
                <a:ea typeface="Telegraf"/>
              </a:rPr>
              <a:t>耶穌對她說</a:t>
            </a:r>
            <a:r>
              <a:rPr lang="en-US" sz="4499" b="1" dirty="0">
                <a:solidFill>
                  <a:srgbClr val="FDFCF5"/>
                </a:solidFill>
                <a:ea typeface="Telegraf"/>
              </a:rPr>
              <a:t>：「</a:t>
            </a:r>
            <a:r>
              <a:rPr lang="en-US" sz="4499" b="1" dirty="0" err="1">
                <a:solidFill>
                  <a:srgbClr val="FDFCF5"/>
                </a:solidFill>
                <a:ea typeface="Telegraf"/>
              </a:rPr>
              <a:t>復活在我，生命也在我。信我的人雖然死了，也必復活；凡活著信我的人必永遠不死。你信這話嗎</a:t>
            </a:r>
            <a:r>
              <a:rPr lang="en-US" sz="4499" b="1" dirty="0">
                <a:solidFill>
                  <a:srgbClr val="FDFCF5"/>
                </a:solidFill>
                <a:ea typeface="Telegraf"/>
              </a:rPr>
              <a:t>？」</a:t>
            </a:r>
          </a:p>
          <a:p>
            <a:pPr marL="0" lvl="0" indent="0">
              <a:lnSpc>
                <a:spcPts val="8999"/>
              </a:lnSpc>
            </a:pPr>
            <a:endParaRPr lang="en-US" sz="4499" dirty="0">
              <a:solidFill>
                <a:srgbClr val="FDFCF5"/>
              </a:solidFill>
              <a:ea typeface="Telegra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約11:25-26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452351"/>
            <a:ext cx="12168053" cy="44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9"/>
              </a:lnSpc>
            </a:pPr>
            <a:r>
              <a:rPr lang="en-US" sz="4499" dirty="0" err="1">
                <a:solidFill>
                  <a:srgbClr val="97A571"/>
                </a:solidFill>
                <a:ea typeface="Telegraf"/>
              </a:rPr>
              <a:t>耶穌對她說</a:t>
            </a:r>
            <a:r>
              <a:rPr lang="en-US" sz="4499" dirty="0">
                <a:solidFill>
                  <a:srgbClr val="97A571"/>
                </a:solidFill>
                <a:ea typeface="Telegraf"/>
              </a:rPr>
              <a:t>：「</a:t>
            </a:r>
            <a:r>
              <a:rPr lang="en-US" sz="5000" b="1" dirty="0" err="1">
                <a:solidFill>
                  <a:srgbClr val="FDFCF5"/>
                </a:solidFill>
                <a:ea typeface="Telegraf"/>
              </a:rPr>
              <a:t>復活在我，生命也在我。</a:t>
            </a:r>
            <a:r>
              <a:rPr lang="en-US" sz="4499" dirty="0" err="1">
                <a:solidFill>
                  <a:srgbClr val="97A571"/>
                </a:solidFill>
                <a:ea typeface="Telegraf"/>
              </a:rPr>
              <a:t>信我的人雖然死了，也必復活；凡活著信我的人必永遠不死。你信這話嗎</a:t>
            </a:r>
            <a:r>
              <a:rPr lang="en-US" sz="4499" dirty="0">
                <a:solidFill>
                  <a:srgbClr val="97A571"/>
                </a:solidFill>
                <a:ea typeface="Telegraf"/>
              </a:rPr>
              <a:t>？」</a:t>
            </a:r>
          </a:p>
          <a:p>
            <a:pPr marL="0" lvl="0" indent="0">
              <a:lnSpc>
                <a:spcPts val="8999"/>
              </a:lnSpc>
            </a:pPr>
            <a:endParaRPr lang="en-US" sz="4499" dirty="0">
              <a:solidFill>
                <a:srgbClr val="97A571"/>
              </a:solidFill>
              <a:ea typeface="Telegraf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4493400" y="5235151"/>
            <a:ext cx="10453137" cy="2898575"/>
            <a:chOff x="0" y="0"/>
            <a:chExt cx="2753090" cy="76341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53090" cy="763411"/>
            </a:xfrm>
            <a:custGeom>
              <a:avLst/>
              <a:gdLst/>
              <a:ahLst/>
              <a:cxnLst/>
              <a:rect l="l" t="t" r="r" b="b"/>
              <a:pathLst>
                <a:path w="2753090" h="763411">
                  <a:moveTo>
                    <a:pt x="37772" y="0"/>
                  </a:moveTo>
                  <a:lnTo>
                    <a:pt x="2715317" y="0"/>
                  </a:lnTo>
                  <a:cubicBezTo>
                    <a:pt x="2725335" y="0"/>
                    <a:pt x="2734943" y="3980"/>
                    <a:pt x="2742026" y="11063"/>
                  </a:cubicBezTo>
                  <a:cubicBezTo>
                    <a:pt x="2749110" y="18147"/>
                    <a:pt x="2753090" y="27754"/>
                    <a:pt x="2753090" y="37772"/>
                  </a:cubicBezTo>
                  <a:lnTo>
                    <a:pt x="2753090" y="725639"/>
                  </a:lnTo>
                  <a:cubicBezTo>
                    <a:pt x="2753090" y="735656"/>
                    <a:pt x="2749110" y="745264"/>
                    <a:pt x="2742026" y="752348"/>
                  </a:cubicBezTo>
                  <a:cubicBezTo>
                    <a:pt x="2734943" y="759431"/>
                    <a:pt x="2725335" y="763411"/>
                    <a:pt x="2715317" y="763411"/>
                  </a:cubicBezTo>
                  <a:lnTo>
                    <a:pt x="37772" y="763411"/>
                  </a:lnTo>
                  <a:cubicBezTo>
                    <a:pt x="27754" y="763411"/>
                    <a:pt x="18147" y="759431"/>
                    <a:pt x="11063" y="752348"/>
                  </a:cubicBezTo>
                  <a:cubicBezTo>
                    <a:pt x="3980" y="745264"/>
                    <a:pt x="0" y="735656"/>
                    <a:pt x="0" y="725639"/>
                  </a:cubicBezTo>
                  <a:lnTo>
                    <a:pt x="0" y="37772"/>
                  </a:lnTo>
                  <a:cubicBezTo>
                    <a:pt x="0" y="27754"/>
                    <a:pt x="3980" y="18147"/>
                    <a:pt x="11063" y="11063"/>
                  </a:cubicBezTo>
                  <a:cubicBezTo>
                    <a:pt x="18147" y="3980"/>
                    <a:pt x="27754" y="0"/>
                    <a:pt x="37772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23825"/>
              <a:ext cx="2753090" cy="88723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749"/>
                </a:lnSpc>
              </a:pPr>
              <a:r>
                <a:rPr lang="en-US" sz="4499">
                  <a:solidFill>
                    <a:srgbClr val="000000"/>
                  </a:solidFill>
                  <a:latin typeface="Canva Sans Bold"/>
                </a:rPr>
                <a:t>I am the resurrection and the life.</a:t>
              </a:r>
            </a:p>
            <a:p>
              <a:pPr algn="ctr">
                <a:lnSpc>
                  <a:spcPts val="5999"/>
                </a:lnSpc>
              </a:pPr>
              <a:r>
                <a:rPr lang="en-US" sz="3999">
                  <a:solidFill>
                    <a:srgbClr val="000000"/>
                  </a:solidFill>
                  <a:latin typeface="Canva Sans"/>
                </a:rPr>
                <a:t>(NRSV)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約壹5:12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452351"/>
            <a:ext cx="12168053" cy="2200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9"/>
              </a:lnSpc>
            </a:pPr>
            <a:r>
              <a:rPr lang="en-US" sz="4499" b="1" dirty="0" err="1">
                <a:solidFill>
                  <a:srgbClr val="FDFCF5"/>
                </a:solidFill>
                <a:ea typeface="Telegraf"/>
              </a:rPr>
              <a:t>人有了上帝的兒子就有生命</a:t>
            </a:r>
            <a:r>
              <a:rPr lang="en-US" sz="4499" b="1" dirty="0">
                <a:solidFill>
                  <a:srgbClr val="FDFCF5"/>
                </a:solidFill>
                <a:ea typeface="Telegraf"/>
              </a:rPr>
              <a:t>，</a:t>
            </a:r>
          </a:p>
          <a:p>
            <a:pPr marL="0" lvl="0" indent="0">
              <a:lnSpc>
                <a:spcPts val="8999"/>
              </a:lnSpc>
            </a:pPr>
            <a:r>
              <a:rPr lang="en-US" sz="4499" b="1" dirty="0" err="1">
                <a:solidFill>
                  <a:srgbClr val="FDFCF5"/>
                </a:solidFill>
                <a:ea typeface="Telegraf"/>
              </a:rPr>
              <a:t>沒有上帝的兒子就沒有生命</a:t>
            </a:r>
            <a:r>
              <a:rPr lang="en-US" sz="4499" b="1" dirty="0">
                <a:solidFill>
                  <a:srgbClr val="FDFCF5"/>
                </a:solidFill>
                <a:ea typeface="Telegraf"/>
              </a:rPr>
              <a:t>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約11:25-26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255789"/>
            <a:ext cx="12168053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9"/>
              </a:lnSpc>
            </a:pPr>
            <a:r>
              <a:rPr lang="en-US" sz="4499" b="1" dirty="0" err="1">
                <a:solidFill>
                  <a:srgbClr val="FDFCF5"/>
                </a:solidFill>
                <a:ea typeface="Telegraf"/>
              </a:rPr>
              <a:t>耶穌對她說</a:t>
            </a:r>
            <a:r>
              <a:rPr lang="en-US" sz="4499" b="1" dirty="0">
                <a:solidFill>
                  <a:srgbClr val="FDFCF5"/>
                </a:solidFill>
                <a:ea typeface="Telegraf"/>
              </a:rPr>
              <a:t>：「</a:t>
            </a: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復活在我，生命也在我。</a:t>
            </a:r>
            <a:r>
              <a:rPr lang="en-US" sz="4499" b="1" dirty="0" err="1">
                <a:solidFill>
                  <a:srgbClr val="FFC000"/>
                </a:solidFill>
                <a:ea typeface="Telegraf"/>
              </a:rPr>
              <a:t>信我的人雖然死了，也必復活</a:t>
            </a:r>
            <a:r>
              <a:rPr lang="en-US" sz="4499" b="1" dirty="0" err="1">
                <a:solidFill>
                  <a:srgbClr val="FDFCF5"/>
                </a:solidFill>
                <a:ea typeface="Telegraf"/>
              </a:rPr>
              <a:t>；凡活著信我的人必永遠不死。你信這話嗎</a:t>
            </a:r>
            <a:r>
              <a:rPr lang="en-US" sz="4499" b="1" dirty="0">
                <a:solidFill>
                  <a:srgbClr val="FDFCF5"/>
                </a:solidFill>
                <a:ea typeface="Telegraf"/>
              </a:rPr>
              <a:t>？」</a:t>
            </a:r>
          </a:p>
          <a:p>
            <a:pPr marL="0" lvl="0" indent="0">
              <a:lnSpc>
                <a:spcPts val="8999"/>
              </a:lnSpc>
            </a:pPr>
            <a:endParaRPr lang="en-US" sz="4499" dirty="0">
              <a:solidFill>
                <a:srgbClr val="FDFCF5"/>
              </a:solidFill>
              <a:ea typeface="Telegra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約11:25-26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452351"/>
            <a:ext cx="12168053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9"/>
              </a:lnSpc>
            </a:pPr>
            <a:r>
              <a:rPr lang="en-US" sz="4499" b="1" dirty="0" err="1">
                <a:solidFill>
                  <a:srgbClr val="FDFCF5"/>
                </a:solidFill>
                <a:ea typeface="Telegraf"/>
              </a:rPr>
              <a:t>耶穌對她說</a:t>
            </a:r>
            <a:r>
              <a:rPr lang="en-US" sz="4499" b="1" dirty="0">
                <a:solidFill>
                  <a:srgbClr val="FDFCF5"/>
                </a:solidFill>
                <a:ea typeface="Telegraf"/>
              </a:rPr>
              <a:t>：「</a:t>
            </a: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復活在我，生命也在我。</a:t>
            </a:r>
            <a:r>
              <a:rPr lang="en-US" sz="4499" b="1" dirty="0" err="1">
                <a:solidFill>
                  <a:srgbClr val="FDFCF5"/>
                </a:solidFill>
                <a:ea typeface="Telegraf"/>
              </a:rPr>
              <a:t>信我的人雖然死了，也必復活；</a:t>
            </a:r>
            <a:r>
              <a:rPr lang="en-US" sz="4499" b="1" dirty="0" err="1">
                <a:solidFill>
                  <a:srgbClr val="FFC000"/>
                </a:solidFill>
                <a:ea typeface="Telegraf"/>
              </a:rPr>
              <a:t>凡活著信我的人必永遠不死</a:t>
            </a:r>
            <a:r>
              <a:rPr lang="en-US" sz="4499" b="1" dirty="0" err="1">
                <a:solidFill>
                  <a:srgbClr val="FDFCF5"/>
                </a:solidFill>
                <a:ea typeface="Telegraf"/>
              </a:rPr>
              <a:t>。你信這話嗎</a:t>
            </a:r>
            <a:r>
              <a:rPr lang="en-US" sz="4499" b="1" dirty="0">
                <a:solidFill>
                  <a:srgbClr val="FDFCF5"/>
                </a:solidFill>
                <a:ea typeface="Telegraf"/>
              </a:rPr>
              <a:t>？」</a:t>
            </a:r>
          </a:p>
          <a:p>
            <a:pPr marL="0" lvl="0" indent="0">
              <a:lnSpc>
                <a:spcPts val="8999"/>
              </a:lnSpc>
            </a:pPr>
            <a:endParaRPr lang="en-US" sz="4499" dirty="0">
              <a:solidFill>
                <a:srgbClr val="FDFCF5"/>
              </a:solidFill>
              <a:ea typeface="Telegra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約11:25-26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452351"/>
            <a:ext cx="12168053" cy="3333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9"/>
              </a:lnSpc>
            </a:pPr>
            <a:r>
              <a:rPr lang="en-US" sz="4499" b="1" dirty="0" err="1">
                <a:solidFill>
                  <a:srgbClr val="FFFFFF"/>
                </a:solidFill>
                <a:latin typeface="Telegraf"/>
                <a:ea typeface="Telegraf"/>
              </a:rPr>
              <a:t>復活</a:t>
            </a:r>
            <a:r>
              <a:rPr lang="en-US" sz="4499" b="1" dirty="0">
                <a:solidFill>
                  <a:srgbClr val="FFFFFF"/>
                </a:solidFill>
                <a:latin typeface="Telegraf"/>
                <a:ea typeface="Telegraf"/>
              </a:rPr>
              <a:t> — </a:t>
            </a:r>
            <a:r>
              <a:rPr lang="en-US" sz="4499" b="1" dirty="0" err="1">
                <a:solidFill>
                  <a:srgbClr val="FDFCF5"/>
                </a:solidFill>
                <a:ea typeface="Telegraf"/>
              </a:rPr>
              <a:t>信我的人雖然死了，也必復活</a:t>
            </a:r>
            <a:r>
              <a:rPr lang="en-US" sz="4499" b="1" dirty="0">
                <a:solidFill>
                  <a:srgbClr val="FDFCF5"/>
                </a:solidFill>
                <a:ea typeface="Telegraf"/>
              </a:rPr>
              <a:t>；</a:t>
            </a:r>
          </a:p>
          <a:p>
            <a:pPr>
              <a:lnSpc>
                <a:spcPts val="8999"/>
              </a:lnSpc>
            </a:pPr>
            <a:r>
              <a:rPr lang="en-US" sz="4499" b="1" dirty="0" err="1">
                <a:solidFill>
                  <a:srgbClr val="FDFCF5"/>
                </a:solidFill>
                <a:latin typeface="Telegraf"/>
                <a:ea typeface="Telegraf"/>
              </a:rPr>
              <a:t>生命</a:t>
            </a:r>
            <a:r>
              <a:rPr lang="en-US" sz="4499" b="1" dirty="0">
                <a:solidFill>
                  <a:srgbClr val="FDFCF5"/>
                </a:solidFill>
                <a:latin typeface="Telegraf"/>
                <a:ea typeface="Telegraf"/>
              </a:rPr>
              <a:t> —</a:t>
            </a:r>
            <a:r>
              <a:rPr lang="en-US" sz="4499" b="1" dirty="0">
                <a:solidFill>
                  <a:srgbClr val="FFFFFF"/>
                </a:solidFill>
                <a:latin typeface="Telegraf"/>
                <a:ea typeface="Telegraf"/>
              </a:rPr>
              <a:t> </a:t>
            </a:r>
            <a:r>
              <a:rPr lang="en-US" sz="4499" b="1" dirty="0" err="1">
                <a:solidFill>
                  <a:srgbClr val="FFFFFF"/>
                </a:solidFill>
                <a:latin typeface="Telegraf"/>
                <a:ea typeface="Telegraf"/>
              </a:rPr>
              <a:t>凡活著信我的人必永遠不死</a:t>
            </a:r>
            <a:r>
              <a:rPr lang="en-US" sz="4499" b="1" dirty="0">
                <a:solidFill>
                  <a:srgbClr val="FFFFFF"/>
                </a:solidFill>
                <a:latin typeface="Telegraf"/>
                <a:ea typeface="Telegraf"/>
              </a:rPr>
              <a:t>。</a:t>
            </a:r>
          </a:p>
          <a:p>
            <a:pPr marL="0" lvl="0" indent="0">
              <a:lnSpc>
                <a:spcPts val="8999"/>
              </a:lnSpc>
            </a:pPr>
            <a:endParaRPr lang="en-US" sz="4499" dirty="0">
              <a:solidFill>
                <a:srgbClr val="FFFFFF"/>
              </a:solidFill>
              <a:latin typeface="Telegraf"/>
              <a:ea typeface="Telegra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89" r="-2389"/>
            </a:stretch>
          </a:blipFill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約11:25-26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452351"/>
            <a:ext cx="12168053" cy="44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9"/>
              </a:lnSpc>
            </a:pP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耶穌對她說</a:t>
            </a:r>
            <a:r>
              <a:rPr lang="en-US" sz="4499" b="1" dirty="0">
                <a:solidFill>
                  <a:srgbClr val="FFFFFF"/>
                </a:solidFill>
                <a:ea typeface="Telegraf"/>
              </a:rPr>
              <a:t>：「</a:t>
            </a: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復活在我，生命也在我。信我的人雖然死了，也必復活；凡活著信我的人必永遠不死。</a:t>
            </a:r>
            <a:r>
              <a:rPr lang="en-US" sz="4499" b="1" dirty="0" err="1">
                <a:solidFill>
                  <a:srgbClr val="FFDE59"/>
                </a:solidFill>
                <a:ea typeface="Telegraf"/>
              </a:rPr>
              <a:t>你信這話嗎</a:t>
            </a:r>
            <a:r>
              <a:rPr lang="en-US" sz="4499" b="1" dirty="0">
                <a:solidFill>
                  <a:srgbClr val="FFDE59"/>
                </a:solidFill>
                <a:ea typeface="Telegraf"/>
              </a:rPr>
              <a:t>？</a:t>
            </a:r>
            <a:r>
              <a:rPr lang="en-US" sz="4499" b="1" dirty="0">
                <a:solidFill>
                  <a:srgbClr val="FDFCF5"/>
                </a:solidFill>
                <a:ea typeface="Telegraf"/>
              </a:rPr>
              <a:t>」</a:t>
            </a:r>
          </a:p>
          <a:p>
            <a:pPr marL="0" lvl="0" indent="0">
              <a:lnSpc>
                <a:spcPts val="8999"/>
              </a:lnSpc>
            </a:pPr>
            <a:endParaRPr lang="en-US" sz="4499" dirty="0">
              <a:solidFill>
                <a:srgbClr val="FDFCF5"/>
              </a:solidFill>
              <a:ea typeface="Telegraf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約11:27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452351"/>
            <a:ext cx="12168053" cy="2200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999"/>
              </a:lnSpc>
            </a:pP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馬大說</a:t>
            </a:r>
            <a:r>
              <a:rPr lang="en-US" sz="4499" b="1" dirty="0">
                <a:solidFill>
                  <a:srgbClr val="FFFFFF"/>
                </a:solidFill>
                <a:ea typeface="Telegraf"/>
              </a:rPr>
              <a:t>：「</a:t>
            </a:r>
            <a:r>
              <a:rPr lang="en-US" sz="4499" b="1" dirty="0" err="1">
                <a:solidFill>
                  <a:srgbClr val="FFFFFF"/>
                </a:solidFill>
                <a:ea typeface="Telegraf"/>
              </a:rPr>
              <a:t>主啊，是的，我信你是基督，是上帝的兒子，就是那要臨到世界的</a:t>
            </a:r>
            <a:r>
              <a:rPr lang="en-US" sz="4499" b="1" dirty="0">
                <a:solidFill>
                  <a:srgbClr val="FFFFFF"/>
                </a:solidFill>
                <a:ea typeface="Telegraf"/>
              </a:rPr>
              <a:t>。」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約11:17-18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452351"/>
            <a:ext cx="12168053" cy="44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9"/>
              </a:lnSpc>
            </a:pPr>
            <a:r>
              <a:rPr lang="en-US" sz="4499" b="1" dirty="0" err="1">
                <a:solidFill>
                  <a:srgbClr val="FDFCF5"/>
                </a:solidFill>
                <a:ea typeface="Telegraf"/>
              </a:rPr>
              <a:t>耶穌到了，就知道拉撒路在墳墓裏已經四天了。伯大尼離耶路撒冷不遠，約有六里路</a:t>
            </a:r>
            <a:r>
              <a:rPr lang="en-US" sz="4499" b="1" dirty="0">
                <a:solidFill>
                  <a:srgbClr val="FDFCF5"/>
                </a:solidFill>
                <a:ea typeface="Telegraf"/>
              </a:rPr>
              <a:t>。</a:t>
            </a:r>
          </a:p>
          <a:p>
            <a:pPr>
              <a:lnSpc>
                <a:spcPts val="8999"/>
              </a:lnSpc>
            </a:pPr>
            <a:endParaRPr lang="en-US" sz="4499" dirty="0">
              <a:solidFill>
                <a:srgbClr val="FDFCF5"/>
              </a:solidFill>
              <a:ea typeface="Telegraf"/>
            </a:endParaRPr>
          </a:p>
          <a:p>
            <a:pPr marL="0" lvl="0" indent="0">
              <a:lnSpc>
                <a:spcPts val="8999"/>
              </a:lnSpc>
            </a:pPr>
            <a:endParaRPr lang="en-US" sz="4499" dirty="0">
              <a:solidFill>
                <a:srgbClr val="FDFCF5"/>
              </a:solidFill>
              <a:ea typeface="Telegra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3884781" y="4515725"/>
            <a:ext cx="10289752" cy="18516686"/>
            <a:chOff x="0" y="0"/>
            <a:chExt cx="13719669" cy="24688915"/>
          </a:xfrm>
        </p:grpSpPr>
        <p:sp>
          <p:nvSpPr>
            <p:cNvPr id="4" name="AutoShape 4"/>
            <p:cNvSpPr/>
            <p:nvPr/>
          </p:nvSpPr>
          <p:spPr>
            <a:xfrm>
              <a:off x="310810" y="0"/>
              <a:ext cx="13408859" cy="24544023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5335427" y="5633819"/>
              <a:ext cx="24390522" cy="13719669"/>
            </a:xfrm>
            <a:custGeom>
              <a:avLst/>
              <a:gdLst/>
              <a:ahLst/>
              <a:cxnLst/>
              <a:rect l="l" t="t" r="r" b="b"/>
              <a:pathLst>
                <a:path w="24390522" h="13719669">
                  <a:moveTo>
                    <a:pt x="0" y="0"/>
                  </a:moveTo>
                  <a:lnTo>
                    <a:pt x="24390522" y="0"/>
                  </a:lnTo>
                  <a:lnTo>
                    <a:pt x="24390522" y="13719669"/>
                  </a:lnTo>
                  <a:lnTo>
                    <a:pt x="0" y="13719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2333407" y="2666584"/>
            <a:ext cx="13392500" cy="2635947"/>
            <a:chOff x="0" y="0"/>
            <a:chExt cx="17856666" cy="3514595"/>
          </a:xfrm>
        </p:grpSpPr>
        <p:grpSp>
          <p:nvGrpSpPr>
            <p:cNvPr id="7" name="Group 7"/>
            <p:cNvGrpSpPr/>
            <p:nvPr/>
          </p:nvGrpSpPr>
          <p:grpSpPr>
            <a:xfrm rot="-94728">
              <a:off x="38309" y="244362"/>
              <a:ext cx="17780048" cy="3025870"/>
              <a:chOff x="0" y="0"/>
              <a:chExt cx="4258718" cy="72476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258718" cy="724763"/>
              </a:xfrm>
              <a:custGeom>
                <a:avLst/>
                <a:gdLst/>
                <a:ahLst/>
                <a:cxnLst/>
                <a:rect l="l" t="t" r="r" b="b"/>
                <a:pathLst>
                  <a:path w="4258718" h="724763">
                    <a:moveTo>
                      <a:pt x="0" y="0"/>
                    </a:moveTo>
                    <a:lnTo>
                      <a:pt x="4258718" y="0"/>
                    </a:lnTo>
                    <a:lnTo>
                      <a:pt x="4258718" y="724763"/>
                    </a:lnTo>
                    <a:lnTo>
                      <a:pt x="0" y="724763"/>
                    </a:lnTo>
                    <a:close/>
                  </a:path>
                </a:pathLst>
              </a:custGeom>
              <a:solidFill>
                <a:srgbClr val="97A571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 rot="-94728">
              <a:off x="285333" y="553972"/>
              <a:ext cx="17286167" cy="2416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399"/>
                </a:lnSpc>
                <a:spcBef>
                  <a:spcPct val="0"/>
                </a:spcBef>
              </a:pPr>
              <a:r>
                <a:rPr lang="en-US" sz="11999" dirty="0" err="1">
                  <a:solidFill>
                    <a:srgbClr val="FDFCF5"/>
                  </a:solidFill>
                  <a:latin typeface="Shrikhand"/>
                  <a:ea typeface="Shrikhand"/>
                </a:rPr>
                <a:t>死亡又如何</a:t>
              </a:r>
              <a:r>
                <a:rPr lang="en-US" sz="11999" dirty="0">
                  <a:solidFill>
                    <a:srgbClr val="FDFCF5"/>
                  </a:solidFill>
                  <a:latin typeface="Shrikhand"/>
                  <a:ea typeface="Shrikhand"/>
                </a:rPr>
                <a:t>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301988" y="4874720"/>
            <a:ext cx="1359020" cy="1460721"/>
            <a:chOff x="0" y="-9525"/>
            <a:chExt cx="1812026" cy="194762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22225"/>
              <a:ext cx="1812026" cy="1812026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0" y="22225"/>
              <a:ext cx="1812026" cy="1812026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-9525"/>
              <a:ext cx="1812026" cy="1947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999"/>
                </a:lnSpc>
                <a:spcBef>
                  <a:spcPct val="0"/>
                </a:spcBef>
              </a:pPr>
              <a:r>
                <a:rPr lang="en-US" sz="9999" b="1" dirty="0">
                  <a:solidFill>
                    <a:srgbClr val="404040"/>
                  </a:solidFill>
                  <a:latin typeface="Lazydog"/>
                </a:rPr>
                <a:t>E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163027" y="4874720"/>
            <a:ext cx="1359020" cy="1460721"/>
            <a:chOff x="0" y="-9525"/>
            <a:chExt cx="1812026" cy="194762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3162"/>
              <a:ext cx="1812026" cy="1812026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0" y="113162"/>
              <a:ext cx="1812026" cy="1812026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0" y="-9525"/>
              <a:ext cx="1812026" cy="1947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999"/>
                </a:lnSpc>
                <a:spcBef>
                  <a:spcPct val="0"/>
                </a:spcBef>
              </a:pPr>
              <a:r>
                <a:rPr lang="en-US" sz="9999" b="1" dirty="0" smtClean="0">
                  <a:solidFill>
                    <a:srgbClr val="404040"/>
                  </a:solidFill>
                  <a:latin typeface="Lazydog"/>
                </a:rPr>
                <a:t>S</a:t>
              </a:r>
              <a:endParaRPr lang="en-US" sz="9999" b="1" dirty="0">
                <a:solidFill>
                  <a:srgbClr val="404040"/>
                </a:solidFill>
                <a:latin typeface="Lazydog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029657" y="5136356"/>
            <a:ext cx="1359020" cy="1460721"/>
            <a:chOff x="0" y="-9525"/>
            <a:chExt cx="1812026" cy="1947628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22225"/>
              <a:ext cx="1812026" cy="1812026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0" y="22225"/>
              <a:ext cx="1812026" cy="1812026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ABBA3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0" y="-9525"/>
              <a:ext cx="1812026" cy="1947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999"/>
                </a:lnSpc>
                <a:spcBef>
                  <a:spcPct val="0"/>
                </a:spcBef>
              </a:pPr>
              <a:r>
                <a:rPr lang="en-US" sz="9999" b="1" dirty="0" smtClean="0">
                  <a:solidFill>
                    <a:srgbClr val="404040"/>
                  </a:solidFill>
                  <a:latin typeface="Lazydog"/>
                </a:rPr>
                <a:t>T</a:t>
              </a:r>
              <a:endParaRPr lang="en-US" sz="9999" b="1" dirty="0">
                <a:solidFill>
                  <a:srgbClr val="404040"/>
                </a:solidFill>
                <a:latin typeface="Lazydog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962544" y="4854536"/>
            <a:ext cx="1359020" cy="1475008"/>
            <a:chOff x="0" y="0"/>
            <a:chExt cx="1812026" cy="1966677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812026" cy="1812026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grpSp>
          <p:nvGrpSpPr>
            <p:cNvPr id="31" name="Group 31"/>
            <p:cNvGrpSpPr/>
            <p:nvPr/>
          </p:nvGrpSpPr>
          <p:grpSpPr>
            <a:xfrm>
              <a:off x="0" y="0"/>
              <a:ext cx="1812026" cy="1812026"/>
              <a:chOff x="0" y="0"/>
              <a:chExt cx="6350000" cy="635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0" y="19049"/>
              <a:ext cx="1812026" cy="1947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999"/>
                </a:lnSpc>
                <a:spcBef>
                  <a:spcPct val="0"/>
                </a:spcBef>
              </a:pPr>
              <a:r>
                <a:rPr lang="en-US" sz="9999" b="1" dirty="0" smtClean="0">
                  <a:solidFill>
                    <a:srgbClr val="404040"/>
                  </a:solidFill>
                  <a:latin typeface="Lazydog"/>
                </a:rPr>
                <a:t>E</a:t>
              </a:r>
              <a:endParaRPr lang="en-US" sz="9999" b="1" dirty="0">
                <a:solidFill>
                  <a:srgbClr val="404040"/>
                </a:solidFill>
                <a:latin typeface="Lazydog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883176" y="5136356"/>
            <a:ext cx="1359020" cy="1460721"/>
            <a:chOff x="0" y="-9525"/>
            <a:chExt cx="1812026" cy="1947628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22225"/>
              <a:ext cx="1812026" cy="1812026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0" y="22225"/>
              <a:ext cx="1812026" cy="1812026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ABBA3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0" y="-9525"/>
              <a:ext cx="1812026" cy="1947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999"/>
                </a:lnSpc>
                <a:spcBef>
                  <a:spcPct val="0"/>
                </a:spcBef>
              </a:pPr>
              <a:r>
                <a:rPr lang="en-US" sz="9999" b="1" dirty="0" smtClean="0">
                  <a:solidFill>
                    <a:srgbClr val="404040"/>
                  </a:solidFill>
                  <a:latin typeface="Lazydog"/>
                </a:rPr>
                <a:t>R</a:t>
              </a:r>
              <a:endParaRPr lang="en-US" sz="9999" b="1" dirty="0">
                <a:solidFill>
                  <a:srgbClr val="404040"/>
                </a:solidFill>
                <a:latin typeface="Lazydog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232507" y="5206899"/>
            <a:ext cx="1359020" cy="1460721"/>
            <a:chOff x="0" y="-9525"/>
            <a:chExt cx="1812026" cy="1947628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113162"/>
              <a:ext cx="1812026" cy="1812026"/>
              <a:chOff x="0" y="0"/>
              <a:chExt cx="6350000" cy="63500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grpSp>
          <p:nvGrpSpPr>
            <p:cNvPr id="43" name="Group 43"/>
            <p:cNvGrpSpPr/>
            <p:nvPr/>
          </p:nvGrpSpPr>
          <p:grpSpPr>
            <a:xfrm>
              <a:off x="0" y="113162"/>
              <a:ext cx="1812026" cy="1812026"/>
              <a:chOff x="0" y="0"/>
              <a:chExt cx="6350000" cy="6350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ABBA3"/>
              </a:solidFill>
            </p:spPr>
          </p:sp>
        </p:grpSp>
        <p:sp>
          <p:nvSpPr>
            <p:cNvPr id="45" name="TextBox 45"/>
            <p:cNvSpPr txBox="1"/>
            <p:nvPr/>
          </p:nvSpPr>
          <p:spPr>
            <a:xfrm>
              <a:off x="0" y="-9525"/>
              <a:ext cx="1812026" cy="1947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999"/>
                </a:lnSpc>
                <a:spcBef>
                  <a:spcPct val="0"/>
                </a:spcBef>
              </a:pPr>
              <a:r>
                <a:rPr lang="en-US" sz="9999" b="1" dirty="0" smtClean="0">
                  <a:solidFill>
                    <a:srgbClr val="404040"/>
                  </a:solidFill>
                  <a:latin typeface="Lazydog"/>
                </a:rPr>
                <a:t>A</a:t>
              </a:r>
              <a:endParaRPr lang="en-US" sz="9999" b="1" dirty="0">
                <a:solidFill>
                  <a:srgbClr val="404040"/>
                </a:solidFill>
                <a:latin typeface="Lazydog"/>
              </a:endParaRP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5912017" y="7376218"/>
            <a:ext cx="6910589" cy="927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39"/>
              </a:lnSpc>
              <a:spcBef>
                <a:spcPct val="0"/>
              </a:spcBef>
            </a:pPr>
            <a:r>
              <a:rPr lang="en-US" sz="5099">
                <a:solidFill>
                  <a:srgbClr val="404040"/>
                </a:solidFill>
                <a:latin typeface="Telegraf Bold"/>
                <a:ea typeface="Telegraf Bold"/>
              </a:rPr>
              <a:t>約翰福音11:17-27</a:t>
            </a:r>
          </a:p>
        </p:txBody>
      </p:sp>
      <p:sp>
        <p:nvSpPr>
          <p:cNvPr id="47" name="Freeform 47"/>
          <p:cNvSpPr/>
          <p:nvPr/>
        </p:nvSpPr>
        <p:spPr>
          <a:xfrm rot="305650">
            <a:off x="7723455" y="2229600"/>
            <a:ext cx="2612405" cy="873968"/>
          </a:xfrm>
          <a:custGeom>
            <a:avLst/>
            <a:gdLst/>
            <a:ahLst/>
            <a:cxnLst/>
            <a:rect l="l" t="t" r="r" b="b"/>
            <a:pathLst>
              <a:path w="2612405" h="873968">
                <a:moveTo>
                  <a:pt x="0" y="0"/>
                </a:moveTo>
                <a:lnTo>
                  <a:pt x="2612404" y="0"/>
                </a:lnTo>
                <a:lnTo>
                  <a:pt x="2612404" y="873968"/>
                </a:lnTo>
                <a:lnTo>
                  <a:pt x="0" y="8739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3884781" y="4515725"/>
            <a:ext cx="10289752" cy="18516686"/>
            <a:chOff x="0" y="0"/>
            <a:chExt cx="13719669" cy="24688915"/>
          </a:xfrm>
        </p:grpSpPr>
        <p:sp>
          <p:nvSpPr>
            <p:cNvPr id="4" name="AutoShape 4"/>
            <p:cNvSpPr/>
            <p:nvPr/>
          </p:nvSpPr>
          <p:spPr>
            <a:xfrm>
              <a:off x="310810" y="0"/>
              <a:ext cx="13408859" cy="24544023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5335427" y="5633819"/>
              <a:ext cx="24390522" cy="13719669"/>
            </a:xfrm>
            <a:custGeom>
              <a:avLst/>
              <a:gdLst/>
              <a:ahLst/>
              <a:cxnLst/>
              <a:rect l="l" t="t" r="r" b="b"/>
              <a:pathLst>
                <a:path w="24390522" h="13719669">
                  <a:moveTo>
                    <a:pt x="0" y="0"/>
                  </a:moveTo>
                  <a:lnTo>
                    <a:pt x="24390522" y="0"/>
                  </a:lnTo>
                  <a:lnTo>
                    <a:pt x="24390522" y="13719669"/>
                  </a:lnTo>
                  <a:lnTo>
                    <a:pt x="0" y="13719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2362139" y="2849856"/>
            <a:ext cx="13335036" cy="2269403"/>
            <a:chOff x="38309" y="244362"/>
            <a:chExt cx="17780048" cy="3025870"/>
          </a:xfrm>
        </p:grpSpPr>
        <p:grpSp>
          <p:nvGrpSpPr>
            <p:cNvPr id="7" name="Group 7"/>
            <p:cNvGrpSpPr/>
            <p:nvPr/>
          </p:nvGrpSpPr>
          <p:grpSpPr>
            <a:xfrm rot="-94728">
              <a:off x="38309" y="244362"/>
              <a:ext cx="17780048" cy="3025870"/>
              <a:chOff x="0" y="0"/>
              <a:chExt cx="4258718" cy="72476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258718" cy="724763"/>
              </a:xfrm>
              <a:custGeom>
                <a:avLst/>
                <a:gdLst/>
                <a:ahLst/>
                <a:cxnLst/>
                <a:rect l="l" t="t" r="r" b="b"/>
                <a:pathLst>
                  <a:path w="4258718" h="724763">
                    <a:moveTo>
                      <a:pt x="0" y="0"/>
                    </a:moveTo>
                    <a:lnTo>
                      <a:pt x="4258718" y="0"/>
                    </a:lnTo>
                    <a:lnTo>
                      <a:pt x="4258718" y="724763"/>
                    </a:lnTo>
                    <a:lnTo>
                      <a:pt x="0" y="724763"/>
                    </a:lnTo>
                    <a:close/>
                  </a:path>
                </a:pathLst>
              </a:custGeom>
              <a:solidFill>
                <a:srgbClr val="97A571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 rot="21505272">
              <a:off x="285333" y="530955"/>
              <a:ext cx="17286167" cy="2462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399"/>
                </a:lnSpc>
                <a:spcBef>
                  <a:spcPct val="0"/>
                </a:spcBef>
              </a:pPr>
              <a:r>
                <a:rPr lang="en-US" sz="11999" dirty="0" err="1">
                  <a:solidFill>
                    <a:srgbClr val="FDFCF5"/>
                  </a:solidFill>
                  <a:latin typeface="Shrikhand" panose="020B0604020202020204" charset="0"/>
                  <a:ea typeface="Shrikhand"/>
                  <a:cs typeface="Shrikhand" panose="020B0604020202020204" charset="0"/>
                </a:rPr>
                <a:t>死亡又如何</a:t>
              </a:r>
              <a:r>
                <a:rPr lang="en-US" sz="11999" dirty="0">
                  <a:solidFill>
                    <a:srgbClr val="FDFCF5"/>
                  </a:solidFill>
                  <a:latin typeface="Shrikhand"/>
                  <a:ea typeface="Shrikhand"/>
                </a:rPr>
                <a:t>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301988" y="4874720"/>
            <a:ext cx="1359020" cy="1460721"/>
            <a:chOff x="0" y="-9525"/>
            <a:chExt cx="1812026" cy="194762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22225"/>
              <a:ext cx="1812026" cy="1812026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0" y="22225"/>
              <a:ext cx="1812026" cy="1812026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-9525"/>
              <a:ext cx="1812026" cy="1947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999"/>
                </a:lnSpc>
                <a:spcBef>
                  <a:spcPct val="0"/>
                </a:spcBef>
              </a:pPr>
              <a:r>
                <a:rPr lang="en-US" sz="9999" b="1" dirty="0">
                  <a:solidFill>
                    <a:srgbClr val="404040"/>
                  </a:solidFill>
                  <a:latin typeface="Lazydog"/>
                </a:rPr>
                <a:t>E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163027" y="4874720"/>
            <a:ext cx="1359020" cy="1460721"/>
            <a:chOff x="0" y="-9525"/>
            <a:chExt cx="1812026" cy="194762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3162"/>
              <a:ext cx="1812026" cy="1812026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0" y="113162"/>
              <a:ext cx="1812026" cy="1812026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0" y="-9525"/>
              <a:ext cx="1812026" cy="1947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999"/>
                </a:lnSpc>
                <a:spcBef>
                  <a:spcPct val="0"/>
                </a:spcBef>
              </a:pPr>
              <a:r>
                <a:rPr lang="en-US" sz="9999" b="1" dirty="0" smtClean="0">
                  <a:solidFill>
                    <a:srgbClr val="404040"/>
                  </a:solidFill>
                  <a:latin typeface="Lazydog"/>
                </a:rPr>
                <a:t>S</a:t>
              </a:r>
              <a:endParaRPr lang="en-US" sz="9999" b="1" dirty="0">
                <a:solidFill>
                  <a:srgbClr val="404040"/>
                </a:solidFill>
                <a:latin typeface="Lazydog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029657" y="5136356"/>
            <a:ext cx="1359020" cy="1460721"/>
            <a:chOff x="0" y="-9525"/>
            <a:chExt cx="1812026" cy="1947628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22225"/>
              <a:ext cx="1812026" cy="1812026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0" y="22225"/>
              <a:ext cx="1812026" cy="1812026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ABBA3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0" y="-9525"/>
              <a:ext cx="1812026" cy="1947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999"/>
                </a:lnSpc>
                <a:spcBef>
                  <a:spcPct val="0"/>
                </a:spcBef>
              </a:pPr>
              <a:r>
                <a:rPr lang="en-US" sz="9999" b="1" dirty="0" smtClean="0">
                  <a:solidFill>
                    <a:srgbClr val="404040"/>
                  </a:solidFill>
                  <a:latin typeface="Lazydog"/>
                </a:rPr>
                <a:t>T</a:t>
              </a:r>
              <a:endParaRPr lang="en-US" sz="9999" b="1" dirty="0">
                <a:solidFill>
                  <a:srgbClr val="404040"/>
                </a:solidFill>
                <a:latin typeface="Lazydog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962544" y="4854536"/>
            <a:ext cx="1359020" cy="1475008"/>
            <a:chOff x="0" y="0"/>
            <a:chExt cx="1812026" cy="1966677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812026" cy="1812026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grpSp>
          <p:nvGrpSpPr>
            <p:cNvPr id="31" name="Group 31"/>
            <p:cNvGrpSpPr/>
            <p:nvPr/>
          </p:nvGrpSpPr>
          <p:grpSpPr>
            <a:xfrm>
              <a:off x="0" y="0"/>
              <a:ext cx="1812026" cy="1812026"/>
              <a:chOff x="0" y="0"/>
              <a:chExt cx="6350000" cy="635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0" y="19049"/>
              <a:ext cx="1812026" cy="1947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999"/>
                </a:lnSpc>
                <a:spcBef>
                  <a:spcPct val="0"/>
                </a:spcBef>
              </a:pPr>
              <a:r>
                <a:rPr lang="en-US" sz="9999" b="1" dirty="0" smtClean="0">
                  <a:solidFill>
                    <a:srgbClr val="404040"/>
                  </a:solidFill>
                  <a:latin typeface="Lazydog"/>
                </a:rPr>
                <a:t>E</a:t>
              </a:r>
              <a:endParaRPr lang="en-US" sz="9999" b="1" dirty="0">
                <a:solidFill>
                  <a:srgbClr val="404040"/>
                </a:solidFill>
                <a:latin typeface="Lazydog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883176" y="5136356"/>
            <a:ext cx="1359020" cy="1460721"/>
            <a:chOff x="0" y="-9525"/>
            <a:chExt cx="1812026" cy="1947628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22225"/>
              <a:ext cx="1812026" cy="1812026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0" y="22225"/>
              <a:ext cx="1812026" cy="1812026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ABBA3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0" y="-9525"/>
              <a:ext cx="1812026" cy="1947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999"/>
                </a:lnSpc>
                <a:spcBef>
                  <a:spcPct val="0"/>
                </a:spcBef>
              </a:pPr>
              <a:r>
                <a:rPr lang="en-US" sz="9999" b="1" dirty="0" smtClean="0">
                  <a:solidFill>
                    <a:srgbClr val="404040"/>
                  </a:solidFill>
                  <a:latin typeface="Lazydog"/>
                </a:rPr>
                <a:t>R</a:t>
              </a:r>
              <a:endParaRPr lang="en-US" sz="9999" b="1" dirty="0">
                <a:solidFill>
                  <a:srgbClr val="404040"/>
                </a:solidFill>
                <a:latin typeface="Lazydog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232507" y="5206899"/>
            <a:ext cx="1359020" cy="1460721"/>
            <a:chOff x="0" y="-9525"/>
            <a:chExt cx="1812026" cy="1947628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113162"/>
              <a:ext cx="1812026" cy="1812026"/>
              <a:chOff x="0" y="0"/>
              <a:chExt cx="6350000" cy="63500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DA6A"/>
              </a:solidFill>
            </p:spPr>
          </p:sp>
        </p:grpSp>
        <p:grpSp>
          <p:nvGrpSpPr>
            <p:cNvPr id="43" name="Group 43"/>
            <p:cNvGrpSpPr/>
            <p:nvPr/>
          </p:nvGrpSpPr>
          <p:grpSpPr>
            <a:xfrm>
              <a:off x="0" y="113162"/>
              <a:ext cx="1812026" cy="1812026"/>
              <a:chOff x="0" y="0"/>
              <a:chExt cx="6350000" cy="6350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ABBA3"/>
              </a:solidFill>
            </p:spPr>
          </p:sp>
        </p:grpSp>
        <p:sp>
          <p:nvSpPr>
            <p:cNvPr id="45" name="TextBox 45"/>
            <p:cNvSpPr txBox="1"/>
            <p:nvPr/>
          </p:nvSpPr>
          <p:spPr>
            <a:xfrm>
              <a:off x="0" y="-9525"/>
              <a:ext cx="1812026" cy="1947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999"/>
                </a:lnSpc>
                <a:spcBef>
                  <a:spcPct val="0"/>
                </a:spcBef>
              </a:pPr>
              <a:r>
                <a:rPr lang="en-US" sz="9999" b="1" dirty="0" smtClean="0">
                  <a:solidFill>
                    <a:srgbClr val="404040"/>
                  </a:solidFill>
                  <a:latin typeface="Lazydog"/>
                </a:rPr>
                <a:t>A</a:t>
              </a:r>
              <a:endParaRPr lang="en-US" sz="9999" b="1" dirty="0">
                <a:solidFill>
                  <a:srgbClr val="404040"/>
                </a:solidFill>
                <a:latin typeface="Lazydog"/>
              </a:endParaRP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5912017" y="7376218"/>
            <a:ext cx="6910589" cy="927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39"/>
              </a:lnSpc>
              <a:spcBef>
                <a:spcPct val="0"/>
              </a:spcBef>
            </a:pPr>
            <a:r>
              <a:rPr lang="en-US" sz="5099">
                <a:solidFill>
                  <a:srgbClr val="404040"/>
                </a:solidFill>
                <a:latin typeface="Telegraf Bold"/>
                <a:ea typeface="Telegraf Bold"/>
              </a:rPr>
              <a:t>約翰福音11:17-27</a:t>
            </a:r>
          </a:p>
        </p:txBody>
      </p:sp>
      <p:sp>
        <p:nvSpPr>
          <p:cNvPr id="47" name="Freeform 47"/>
          <p:cNvSpPr/>
          <p:nvPr/>
        </p:nvSpPr>
        <p:spPr>
          <a:xfrm rot="1245335">
            <a:off x="15157192" y="4486950"/>
            <a:ext cx="1487180" cy="3170345"/>
          </a:xfrm>
          <a:custGeom>
            <a:avLst/>
            <a:gdLst/>
            <a:ahLst/>
            <a:cxnLst/>
            <a:rect l="l" t="t" r="r" b="b"/>
            <a:pathLst>
              <a:path w="1487180" h="3170345">
                <a:moveTo>
                  <a:pt x="0" y="0"/>
                </a:moveTo>
                <a:lnTo>
                  <a:pt x="1487180" y="0"/>
                </a:lnTo>
                <a:lnTo>
                  <a:pt x="1487180" y="3170345"/>
                </a:lnTo>
                <a:lnTo>
                  <a:pt x="0" y="31703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 rot="-1783584">
            <a:off x="1480311" y="2175326"/>
            <a:ext cx="1339647" cy="1581129"/>
          </a:xfrm>
          <a:custGeom>
            <a:avLst/>
            <a:gdLst/>
            <a:ahLst/>
            <a:cxnLst/>
            <a:rect l="l" t="t" r="r" b="b"/>
            <a:pathLst>
              <a:path w="1339647" h="1581129">
                <a:moveTo>
                  <a:pt x="0" y="0"/>
                </a:moveTo>
                <a:lnTo>
                  <a:pt x="1339647" y="0"/>
                </a:lnTo>
                <a:lnTo>
                  <a:pt x="1339647" y="1581129"/>
                </a:lnTo>
                <a:lnTo>
                  <a:pt x="0" y="15811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 rot="-8529351">
            <a:off x="15018809" y="1334412"/>
            <a:ext cx="2178536" cy="1014009"/>
          </a:xfrm>
          <a:custGeom>
            <a:avLst/>
            <a:gdLst/>
            <a:ahLst/>
            <a:cxnLst/>
            <a:rect l="l" t="t" r="r" b="b"/>
            <a:pathLst>
              <a:path w="2178536" h="1014009">
                <a:moveTo>
                  <a:pt x="0" y="0"/>
                </a:moveTo>
                <a:lnTo>
                  <a:pt x="2178536" y="0"/>
                </a:lnTo>
                <a:lnTo>
                  <a:pt x="2178536" y="1014009"/>
                </a:lnTo>
                <a:lnTo>
                  <a:pt x="0" y="10140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 rot="2405824">
            <a:off x="1083100" y="6221513"/>
            <a:ext cx="2178536" cy="1014009"/>
          </a:xfrm>
          <a:custGeom>
            <a:avLst/>
            <a:gdLst/>
            <a:ahLst/>
            <a:cxnLst/>
            <a:rect l="l" t="t" r="r" b="b"/>
            <a:pathLst>
              <a:path w="2178536" h="1014009">
                <a:moveTo>
                  <a:pt x="0" y="0"/>
                </a:moveTo>
                <a:lnTo>
                  <a:pt x="2178536" y="0"/>
                </a:lnTo>
                <a:lnTo>
                  <a:pt x="2178536" y="1014009"/>
                </a:lnTo>
                <a:lnTo>
                  <a:pt x="0" y="10140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51" name="Group 51"/>
          <p:cNvGrpSpPr>
            <a:grpSpLocks noChangeAspect="1"/>
          </p:cNvGrpSpPr>
          <p:nvPr/>
        </p:nvGrpSpPr>
        <p:grpSpPr>
          <a:xfrm rot="779473">
            <a:off x="4910547" y="995039"/>
            <a:ext cx="874973" cy="757727"/>
            <a:chOff x="0" y="0"/>
            <a:chExt cx="6350000" cy="54991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53" name="Group 53"/>
          <p:cNvGrpSpPr>
            <a:grpSpLocks noChangeAspect="1"/>
          </p:cNvGrpSpPr>
          <p:nvPr/>
        </p:nvGrpSpPr>
        <p:grpSpPr>
          <a:xfrm rot="-1177462">
            <a:off x="11865991" y="694952"/>
            <a:ext cx="911144" cy="789051"/>
            <a:chOff x="0" y="0"/>
            <a:chExt cx="6350000" cy="54991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93BCCB"/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8522046" y="620214"/>
            <a:ext cx="1243907" cy="1243907"/>
            <a:chOff x="0" y="0"/>
            <a:chExt cx="6350000" cy="63500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5C37"/>
            </a:solidFill>
          </p:spPr>
        </p:sp>
      </p:grpSp>
      <p:sp>
        <p:nvSpPr>
          <p:cNvPr id="57" name="Freeform 57"/>
          <p:cNvSpPr/>
          <p:nvPr/>
        </p:nvSpPr>
        <p:spPr>
          <a:xfrm rot="305650">
            <a:off x="7723455" y="2229600"/>
            <a:ext cx="2612405" cy="873968"/>
          </a:xfrm>
          <a:custGeom>
            <a:avLst/>
            <a:gdLst/>
            <a:ahLst/>
            <a:cxnLst/>
            <a:rect l="l" t="t" r="r" b="b"/>
            <a:pathLst>
              <a:path w="2612405" h="873968">
                <a:moveTo>
                  <a:pt x="0" y="0"/>
                </a:moveTo>
                <a:lnTo>
                  <a:pt x="2612404" y="0"/>
                </a:lnTo>
                <a:lnTo>
                  <a:pt x="2612404" y="873968"/>
                </a:lnTo>
                <a:lnTo>
                  <a:pt x="0" y="8739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約11:17-18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452351"/>
            <a:ext cx="12168053" cy="44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9"/>
              </a:lnSpc>
            </a:pPr>
            <a:r>
              <a:rPr lang="en-US" sz="4499" b="1" dirty="0" err="1">
                <a:solidFill>
                  <a:srgbClr val="FFBD59"/>
                </a:solidFill>
                <a:ea typeface="Telegraf"/>
              </a:rPr>
              <a:t>耶穌到了，就知道拉撒路在墳墓裏已經四天了。</a:t>
            </a:r>
            <a:r>
              <a:rPr lang="en-US" sz="4499" b="1" dirty="0" err="1">
                <a:solidFill>
                  <a:srgbClr val="FFDE59"/>
                </a:solidFill>
                <a:ea typeface="Telegraf"/>
              </a:rPr>
              <a:t>伯大尼離耶路撒冷不遠</a:t>
            </a:r>
            <a:r>
              <a:rPr lang="en-US" sz="4499" b="1" dirty="0" err="1">
                <a:solidFill>
                  <a:srgbClr val="97A571"/>
                </a:solidFill>
                <a:ea typeface="Telegraf"/>
              </a:rPr>
              <a:t>，約有六里路</a:t>
            </a:r>
            <a:r>
              <a:rPr lang="en-US" sz="4499" b="1" dirty="0">
                <a:solidFill>
                  <a:srgbClr val="97A571"/>
                </a:solidFill>
                <a:ea typeface="Telegraf"/>
              </a:rPr>
              <a:t>。</a:t>
            </a:r>
          </a:p>
          <a:p>
            <a:pPr>
              <a:lnSpc>
                <a:spcPts val="8999"/>
              </a:lnSpc>
            </a:pPr>
            <a:endParaRPr lang="en-US" sz="4499" dirty="0">
              <a:solidFill>
                <a:srgbClr val="97A571"/>
              </a:solidFill>
              <a:ea typeface="Telegraf"/>
            </a:endParaRPr>
          </a:p>
          <a:p>
            <a:pPr marL="0" lvl="0" indent="0">
              <a:lnSpc>
                <a:spcPts val="8999"/>
              </a:lnSpc>
            </a:pPr>
            <a:endParaRPr lang="en-US" sz="4499" dirty="0">
              <a:solidFill>
                <a:srgbClr val="97A571"/>
              </a:solidFill>
              <a:ea typeface="Telegra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約11:17、21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452351"/>
            <a:ext cx="12168053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9"/>
              </a:lnSpc>
            </a:pPr>
            <a:r>
              <a:rPr lang="en-US" sz="4499" b="1" dirty="0" err="1">
                <a:solidFill>
                  <a:srgbClr val="FDFCF5"/>
                </a:solidFill>
                <a:ea typeface="Telegraf"/>
              </a:rPr>
              <a:t>耶穌到了，就知道拉撒路在墳墓裏已經四天了。</a:t>
            </a:r>
            <a:r>
              <a:rPr lang="en-US" sz="4499" b="1" dirty="0" err="1">
                <a:solidFill>
                  <a:srgbClr val="97A571"/>
                </a:solidFill>
                <a:ea typeface="Telegraf"/>
              </a:rPr>
              <a:t>伯大尼離耶路撒冷不遠，約有六里路</a:t>
            </a:r>
            <a:r>
              <a:rPr lang="en-US" sz="4499" b="1" dirty="0">
                <a:solidFill>
                  <a:srgbClr val="97A571"/>
                </a:solidFill>
                <a:ea typeface="Telegraf"/>
              </a:rPr>
              <a:t>。</a:t>
            </a:r>
          </a:p>
          <a:p>
            <a:pPr>
              <a:lnSpc>
                <a:spcPts val="8999"/>
              </a:lnSpc>
            </a:pPr>
            <a:r>
              <a:rPr lang="en-US" sz="4499" b="1" dirty="0" err="1">
                <a:solidFill>
                  <a:srgbClr val="FDFCF5"/>
                </a:solidFill>
                <a:latin typeface="Telegraf"/>
                <a:ea typeface="Telegraf"/>
              </a:rPr>
              <a:t>馬大對耶穌說</a:t>
            </a:r>
            <a:r>
              <a:rPr lang="en-US" sz="4499" b="1" dirty="0">
                <a:solidFill>
                  <a:srgbClr val="FDFCF5"/>
                </a:solidFill>
                <a:latin typeface="Telegraf"/>
                <a:ea typeface="Telegraf"/>
              </a:rPr>
              <a:t>：「</a:t>
            </a:r>
            <a:r>
              <a:rPr lang="en-US" sz="4499" b="1" dirty="0" err="1">
                <a:solidFill>
                  <a:srgbClr val="FDFCF5"/>
                </a:solidFill>
                <a:latin typeface="Telegraf"/>
                <a:ea typeface="Telegraf"/>
              </a:rPr>
              <a:t>主啊，你若早在這裏，我兄弟必不死</a:t>
            </a:r>
            <a:r>
              <a:rPr lang="en-US" sz="4499" b="1" dirty="0">
                <a:solidFill>
                  <a:srgbClr val="FDFCF5"/>
                </a:solidFill>
                <a:latin typeface="Telegraf"/>
                <a:ea typeface="Telegraf"/>
              </a:rPr>
              <a:t>。(21節</a:t>
            </a:r>
            <a:r>
              <a:rPr lang="en-US" sz="4499" b="1" dirty="0" smtClean="0">
                <a:solidFill>
                  <a:srgbClr val="FDFCF5"/>
                </a:solidFill>
                <a:latin typeface="Telegraf"/>
                <a:ea typeface="Telegraf"/>
              </a:rPr>
              <a:t>)</a:t>
            </a:r>
            <a:endParaRPr lang="en-US" sz="4499" b="1" dirty="0">
              <a:solidFill>
                <a:srgbClr val="FDFCF5"/>
              </a:solidFill>
              <a:latin typeface="Telegraf"/>
              <a:ea typeface="Telegra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約11:5-6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452351"/>
            <a:ext cx="12168053" cy="692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9"/>
              </a:lnSpc>
            </a:pPr>
            <a:r>
              <a:rPr lang="en-US" sz="4499" b="1" dirty="0" err="1">
                <a:solidFill>
                  <a:srgbClr val="FDFCF5"/>
                </a:solidFill>
                <a:ea typeface="Telegraf"/>
              </a:rPr>
              <a:t>耶穌素來愛馬大和她妹子並拉撒路</a:t>
            </a:r>
            <a:r>
              <a:rPr lang="en-US" sz="4499" b="1" dirty="0">
                <a:solidFill>
                  <a:srgbClr val="FDFCF5"/>
                </a:solidFill>
                <a:ea typeface="Telegraf"/>
              </a:rPr>
              <a:t>。</a:t>
            </a:r>
          </a:p>
          <a:p>
            <a:pPr>
              <a:lnSpc>
                <a:spcPts val="8999"/>
              </a:lnSpc>
            </a:pPr>
            <a:r>
              <a:rPr lang="en-US" sz="4499" b="1" dirty="0" err="1">
                <a:solidFill>
                  <a:srgbClr val="FDFCF5"/>
                </a:solidFill>
                <a:ea typeface="Telegraf"/>
              </a:rPr>
              <a:t>聽見拉撒路病了，</a:t>
            </a:r>
            <a:r>
              <a:rPr lang="en-US" sz="4499" b="1" dirty="0" err="1">
                <a:solidFill>
                  <a:srgbClr val="FFC000"/>
                </a:solidFill>
                <a:ea typeface="Telegraf"/>
              </a:rPr>
              <a:t>就在所居之地仍住了兩天</a:t>
            </a:r>
            <a:r>
              <a:rPr lang="en-US" sz="4499" b="1" dirty="0">
                <a:solidFill>
                  <a:srgbClr val="FDFCF5"/>
                </a:solidFill>
                <a:ea typeface="Telegraf"/>
              </a:rPr>
              <a:t>。</a:t>
            </a:r>
          </a:p>
          <a:p>
            <a:pPr>
              <a:lnSpc>
                <a:spcPts val="8999"/>
              </a:lnSpc>
            </a:pPr>
            <a:endParaRPr lang="en-US" sz="4499" dirty="0">
              <a:solidFill>
                <a:srgbClr val="FDFCF5"/>
              </a:solidFill>
              <a:ea typeface="Telegraf"/>
            </a:endParaRPr>
          </a:p>
          <a:p>
            <a:pPr>
              <a:lnSpc>
                <a:spcPts val="8999"/>
              </a:lnSpc>
            </a:pPr>
            <a:endParaRPr lang="en-US" sz="4499" dirty="0">
              <a:solidFill>
                <a:srgbClr val="FDFCF5"/>
              </a:solidFill>
              <a:ea typeface="Telegraf"/>
            </a:endParaRPr>
          </a:p>
          <a:p>
            <a:pPr>
              <a:lnSpc>
                <a:spcPts val="8999"/>
              </a:lnSpc>
            </a:pPr>
            <a:endParaRPr lang="en-US" sz="4499" dirty="0">
              <a:solidFill>
                <a:srgbClr val="FDFCF5"/>
              </a:solidFill>
              <a:ea typeface="Telegraf"/>
            </a:endParaRPr>
          </a:p>
          <a:p>
            <a:pPr marL="0" lvl="0" indent="0">
              <a:lnSpc>
                <a:spcPts val="8999"/>
              </a:lnSpc>
            </a:pPr>
            <a:endParaRPr lang="en-US" sz="4499" dirty="0">
              <a:solidFill>
                <a:srgbClr val="FDFCF5"/>
              </a:solidFill>
              <a:ea typeface="Telegra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2970" b="-15053"/>
            </a:stretch>
          </a:blipFill>
        </p:spPr>
      </p:sp>
      <p:sp>
        <p:nvSpPr>
          <p:cNvPr id="4" name="橢圓 3"/>
          <p:cNvSpPr/>
          <p:nvPr/>
        </p:nvSpPr>
        <p:spPr>
          <a:xfrm>
            <a:off x="12649200" y="2933700"/>
            <a:ext cx="2667000" cy="25893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5659935" y="-4243215"/>
            <a:ext cx="10614313" cy="19100743"/>
            <a:chOff x="0" y="0"/>
            <a:chExt cx="14152417" cy="25467657"/>
          </a:xfrm>
        </p:grpSpPr>
        <p:sp>
          <p:nvSpPr>
            <p:cNvPr id="3" name="AutoShape 3"/>
            <p:cNvSpPr/>
            <p:nvPr/>
          </p:nvSpPr>
          <p:spPr>
            <a:xfrm>
              <a:off x="320614" y="0"/>
              <a:ext cx="13831803" cy="25318195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4" name="Freeform 4"/>
            <p:cNvSpPr/>
            <p:nvPr/>
          </p:nvSpPr>
          <p:spPr>
            <a:xfrm rot="5400000">
              <a:off x="-5503718" y="5811522"/>
              <a:ext cx="25159853" cy="14152417"/>
            </a:xfrm>
            <a:custGeom>
              <a:avLst/>
              <a:gdLst/>
              <a:ahLst/>
              <a:cxnLst/>
              <a:rect l="l" t="t" r="r" b="b"/>
              <a:pathLst>
                <a:path w="25159853" h="14152417">
                  <a:moveTo>
                    <a:pt x="0" y="0"/>
                  </a:moveTo>
                  <a:lnTo>
                    <a:pt x="25159853" y="0"/>
                  </a:lnTo>
                  <a:lnTo>
                    <a:pt x="25159853" y="14152417"/>
                  </a:lnTo>
                  <a:lnTo>
                    <a:pt x="0" y="141524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-5400000">
            <a:off x="3258340" y="-553603"/>
            <a:ext cx="12102111" cy="17288730"/>
          </a:xfrm>
          <a:custGeom>
            <a:avLst/>
            <a:gdLst/>
            <a:ahLst/>
            <a:cxnLst/>
            <a:rect l="l" t="t" r="r" b="b"/>
            <a:pathLst>
              <a:path w="12102111" h="17288730">
                <a:moveTo>
                  <a:pt x="0" y="0"/>
                </a:moveTo>
                <a:lnTo>
                  <a:pt x="12102111" y="0"/>
                </a:lnTo>
                <a:lnTo>
                  <a:pt x="12102111" y="17288730"/>
                </a:lnTo>
                <a:lnTo>
                  <a:pt x="0" y="172887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379579"/>
              </p:ext>
            </p:extLst>
          </p:nvPr>
        </p:nvGraphicFramePr>
        <p:xfrm>
          <a:off x="1028700" y="2561468"/>
          <a:ext cx="15403120" cy="6885640"/>
        </p:xfrm>
        <a:graphic>
          <a:graphicData uri="http://schemas.openxmlformats.org/drawingml/2006/table">
            <a:tbl>
              <a:tblPr/>
              <a:tblGrid>
                <a:gridCol w="2702803"/>
                <a:gridCol w="4233439"/>
                <a:gridCol w="4233439"/>
                <a:gridCol w="4233439"/>
              </a:tblGrid>
              <a:tr h="1141941"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 dirty="0" smtClean="0">
                          <a:solidFill>
                            <a:srgbClr val="404040"/>
                          </a:solidFill>
                          <a:ea typeface="Lazydog Bold"/>
                        </a:rPr>
                        <a:t>日</a:t>
                      </a:r>
                      <a:r>
                        <a:rPr lang="zh-TW" altLang="en-US" sz="3499" b="1" dirty="0" smtClean="0">
                          <a:solidFill>
                            <a:srgbClr val="404040"/>
                          </a:solidFill>
                          <a:ea typeface="Lazydog Bold"/>
                        </a:rPr>
                        <a:t>數</a:t>
                      </a:r>
                      <a:endParaRPr lang="en-US" sz="1100" b="1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A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 dirty="0" err="1">
                          <a:solidFill>
                            <a:srgbClr val="404040"/>
                          </a:solidFill>
                          <a:ea typeface="Lazydog Bold"/>
                        </a:rPr>
                        <a:t>現實</a:t>
                      </a:r>
                      <a:endParaRPr lang="en-US" sz="1100" b="1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A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 dirty="0" err="1">
                          <a:solidFill>
                            <a:srgbClr val="404040"/>
                          </a:solidFill>
                          <a:ea typeface="Lazydog Bold"/>
                        </a:rPr>
                        <a:t>假設</a:t>
                      </a:r>
                      <a:endParaRPr lang="en-US" sz="1100" b="1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A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 dirty="0" err="1">
                          <a:solidFill>
                            <a:srgbClr val="404040"/>
                          </a:solidFill>
                          <a:ea typeface="Lazydog Bold"/>
                        </a:rPr>
                        <a:t>拉撒路死亡時序</a:t>
                      </a:r>
                      <a:endParaRPr lang="en-US" sz="1100" b="1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A6A"/>
                    </a:solidFill>
                  </a:tcPr>
                </a:tc>
              </a:tr>
              <a:tr h="1141941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404040"/>
                          </a:solidFill>
                          <a:latin typeface="Telegraf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938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404040"/>
                          </a:solidFill>
                          <a:latin typeface="Telegraf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404040"/>
                          </a:solidFill>
                          <a:ea typeface="Telegraf"/>
                        </a:rPr>
                        <a:t>耶穌留在所居之地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941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404040"/>
                          </a:solidFill>
                          <a:latin typeface="Telegraf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938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404040"/>
                          </a:solidFill>
                          <a:latin typeface="Telegraf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>
                          <a:solidFill>
                            <a:srgbClr val="404040"/>
                          </a:solidFill>
                          <a:ea typeface="Telegraf"/>
                        </a:rPr>
                        <a:t>耶穌起行往伯大尼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941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404040"/>
                          </a:solidFill>
                          <a:latin typeface="Telegraf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dirty="0">
                          <a:solidFill>
                            <a:srgbClr val="FF0000"/>
                          </a:solidFill>
                          <a:latin typeface="Open Sauce"/>
                          <a:ea typeface="Open Sauce"/>
                        </a:rPr>
                        <a:t>拉撒路死了4天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Freeform 7"/>
          <p:cNvSpPr/>
          <p:nvPr/>
        </p:nvSpPr>
        <p:spPr>
          <a:xfrm rot="117448">
            <a:off x="7649437" y="1533740"/>
            <a:ext cx="2612405" cy="873968"/>
          </a:xfrm>
          <a:custGeom>
            <a:avLst/>
            <a:gdLst/>
            <a:ahLst/>
            <a:cxnLst/>
            <a:rect l="l" t="t" r="r" b="b"/>
            <a:pathLst>
              <a:path w="2612405" h="873968">
                <a:moveTo>
                  <a:pt x="0" y="0"/>
                </a:moveTo>
                <a:lnTo>
                  <a:pt x="2612405" y="0"/>
                </a:lnTo>
                <a:lnTo>
                  <a:pt x="2612405" y="873968"/>
                </a:lnTo>
                <a:lnTo>
                  <a:pt x="0" y="8739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89776">
            <a:off x="-339708" y="610605"/>
            <a:ext cx="8646442" cy="1114073"/>
            <a:chOff x="0" y="0"/>
            <a:chExt cx="11528589" cy="1485430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11528589" cy="1485430"/>
            </a:xfrm>
            <a:prstGeom prst="rect">
              <a:avLst/>
            </a:prstGeom>
            <a:solidFill>
              <a:srgbClr val="F25C3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91366" y="72790"/>
              <a:ext cx="9945857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 b="1" dirty="0" err="1">
                  <a:solidFill>
                    <a:srgbClr val="FDFCF5"/>
                  </a:solidFill>
                  <a:ea typeface="Lazydog"/>
                </a:rPr>
                <a:t>案件重演</a:t>
              </a:r>
              <a:endParaRPr lang="en-US" sz="6500" b="1" dirty="0">
                <a:solidFill>
                  <a:srgbClr val="FDFCF5"/>
                </a:solidFill>
                <a:ea typeface="Lazydog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rot="-8624413">
            <a:off x="16042565" y="93665"/>
            <a:ext cx="1949024" cy="907182"/>
          </a:xfrm>
          <a:custGeom>
            <a:avLst/>
            <a:gdLst/>
            <a:ahLst/>
            <a:cxnLst/>
            <a:rect l="l" t="t" r="r" b="b"/>
            <a:pathLst>
              <a:path w="1949024" h="907182">
                <a:moveTo>
                  <a:pt x="0" y="0"/>
                </a:moveTo>
                <a:lnTo>
                  <a:pt x="1949024" y="0"/>
                </a:lnTo>
                <a:lnTo>
                  <a:pt x="1949024" y="907182"/>
                </a:lnTo>
                <a:lnTo>
                  <a:pt x="0" y="9071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634157" y="3952875"/>
            <a:ext cx="2606969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dirty="0" err="1">
                <a:solidFill>
                  <a:srgbClr val="404040"/>
                </a:solidFill>
                <a:ea typeface="Telegraf"/>
              </a:rPr>
              <a:t>使者報信</a:t>
            </a:r>
            <a:endParaRPr lang="en-US" sz="3500" dirty="0">
              <a:solidFill>
                <a:srgbClr val="404040"/>
              </a:solidFill>
              <a:ea typeface="Telegraf"/>
            </a:endParaRP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 rot="1798248">
            <a:off x="383852" y="9547399"/>
            <a:ext cx="831735" cy="720282"/>
            <a:chOff x="0" y="0"/>
            <a:chExt cx="6350000" cy="54991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25C37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3925188" y="6058941"/>
            <a:ext cx="3696229" cy="844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000000"/>
                </a:solidFill>
                <a:ea typeface="Telegraf"/>
              </a:rPr>
              <a:t>耶穌留在所居之地</a:t>
            </a:r>
            <a:endParaRPr lang="en-US" sz="3499" dirty="0">
              <a:solidFill>
                <a:srgbClr val="000000"/>
              </a:solidFill>
              <a:ea typeface="Telegraf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730260" y="3630006"/>
            <a:ext cx="2972920" cy="844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000000"/>
                </a:solidFill>
                <a:ea typeface="Telegraf"/>
              </a:rPr>
              <a:t>使者報信</a:t>
            </a:r>
            <a:endParaRPr lang="en-US" sz="3499" dirty="0">
              <a:solidFill>
                <a:srgbClr val="000000"/>
              </a:solidFill>
              <a:ea typeface="Telegraf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655223" y="3633179"/>
            <a:ext cx="3605458" cy="844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ea typeface="Telegraf"/>
              </a:rPr>
              <a:t>拉撒路死了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90784" y="8259772"/>
            <a:ext cx="4044489" cy="78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FF0000"/>
                </a:solidFill>
                <a:ea typeface="Telegraf"/>
              </a:rPr>
              <a:t>耶穌到達伯大尼</a:t>
            </a:r>
            <a:endParaRPr lang="en-US" sz="3499" dirty="0">
              <a:solidFill>
                <a:srgbClr val="FF0000"/>
              </a:solidFill>
              <a:ea typeface="Telegraf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837490" y="4829175"/>
            <a:ext cx="4758459" cy="844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ea typeface="Telegraf"/>
              </a:rPr>
              <a:t>耶穌起行往伯大尼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077200" y="6045859"/>
            <a:ext cx="4044489" cy="78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3499" dirty="0" err="1" smtClean="0">
                <a:solidFill>
                  <a:srgbClr val="0070C0"/>
                </a:solidFill>
                <a:ea typeface="Telegraf"/>
              </a:rPr>
              <a:t>耶穌到達伯大尼</a:t>
            </a:r>
            <a:endParaRPr lang="en-US" sz="3499" dirty="0">
              <a:solidFill>
                <a:srgbClr val="0070C0"/>
              </a:solidFill>
              <a:ea typeface="Telegraf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534673" y="4829175"/>
            <a:ext cx="3428336" cy="844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Telegraf"/>
                <a:ea typeface="Telegraf"/>
              </a:rPr>
              <a:t>拉撒路死了1天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446112" y="6036509"/>
            <a:ext cx="3605458" cy="78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3499" dirty="0">
                <a:solidFill>
                  <a:srgbClr val="0070C0"/>
                </a:solidFill>
                <a:latin typeface="Telegraf"/>
                <a:ea typeface="Telegraf"/>
              </a:rPr>
              <a:t>拉撒路死了2天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446112" y="7169020"/>
            <a:ext cx="3605458" cy="844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Telegraf"/>
                <a:ea typeface="Telegraf"/>
              </a:rPr>
              <a:t>拉撒路死了3天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440" b="-65440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8530197" y="1376725"/>
            <a:ext cx="7307458" cy="13149969"/>
            <a:chOff x="0" y="0"/>
            <a:chExt cx="9743278" cy="17533292"/>
          </a:xfrm>
        </p:grpSpPr>
        <p:sp>
          <p:nvSpPr>
            <p:cNvPr id="4" name="AutoShape 4"/>
            <p:cNvSpPr/>
            <p:nvPr/>
          </p:nvSpPr>
          <p:spPr>
            <a:xfrm>
              <a:off x="220728" y="0"/>
              <a:ext cx="9522550" cy="17430394"/>
            </a:xfrm>
            <a:prstGeom prst="rect">
              <a:avLst/>
            </a:prstGeom>
            <a:solidFill>
              <a:srgbClr val="FDFCF5"/>
            </a:solidFill>
          </p:spPr>
        </p:sp>
        <p:sp>
          <p:nvSpPr>
            <p:cNvPr id="5" name="Freeform 5"/>
            <p:cNvSpPr/>
            <p:nvPr/>
          </p:nvSpPr>
          <p:spPr>
            <a:xfrm rot="5400000">
              <a:off x="-3789052" y="4000961"/>
              <a:ext cx="17321383" cy="9743278"/>
            </a:xfrm>
            <a:custGeom>
              <a:avLst/>
              <a:gdLst/>
              <a:ahLst/>
              <a:cxnLst/>
              <a:rect l="l" t="t" r="r" b="b"/>
              <a:pathLst>
                <a:path w="17321383" h="9743278">
                  <a:moveTo>
                    <a:pt x="0" y="0"/>
                  </a:moveTo>
                  <a:lnTo>
                    <a:pt x="17321382" y="0"/>
                  </a:lnTo>
                  <a:lnTo>
                    <a:pt x="17321382" y="9743278"/>
                  </a:lnTo>
                  <a:lnTo>
                    <a:pt x="0" y="974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327958" y="1839452"/>
            <a:ext cx="13671875" cy="7690430"/>
          </a:xfrm>
          <a:custGeom>
            <a:avLst/>
            <a:gdLst/>
            <a:ahLst/>
            <a:cxnLst/>
            <a:rect l="l" t="t" r="r" b="b"/>
            <a:pathLst>
              <a:path w="13671875" h="7690430">
                <a:moveTo>
                  <a:pt x="0" y="0"/>
                </a:moveTo>
                <a:lnTo>
                  <a:pt x="13671875" y="0"/>
                </a:lnTo>
                <a:lnTo>
                  <a:pt x="13671875" y="7690430"/>
                </a:lnTo>
                <a:lnTo>
                  <a:pt x="0" y="7690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91953">
            <a:off x="136046" y="9472195"/>
            <a:ext cx="1401585" cy="652374"/>
          </a:xfrm>
          <a:custGeom>
            <a:avLst/>
            <a:gdLst/>
            <a:ahLst/>
            <a:cxnLst/>
            <a:rect l="l" t="t" r="r" b="b"/>
            <a:pathLst>
              <a:path w="1401585" h="652374">
                <a:moveTo>
                  <a:pt x="0" y="0"/>
                </a:moveTo>
                <a:lnTo>
                  <a:pt x="1401585" y="0"/>
                </a:lnTo>
                <a:lnTo>
                  <a:pt x="1401585" y="652375"/>
                </a:lnTo>
                <a:lnTo>
                  <a:pt x="0" y="652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94636" y="8133726"/>
            <a:ext cx="1681277" cy="16812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ABBA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2026165">
            <a:off x="2068994" y="9246419"/>
            <a:ext cx="882445" cy="764197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65737" y="1235579"/>
            <a:ext cx="6496845" cy="1663885"/>
            <a:chOff x="0" y="0"/>
            <a:chExt cx="8662459" cy="2218513"/>
          </a:xfrm>
        </p:grpSpPr>
        <p:sp>
          <p:nvSpPr>
            <p:cNvPr id="13" name="AutoShape 13"/>
            <p:cNvSpPr/>
            <p:nvPr/>
          </p:nvSpPr>
          <p:spPr>
            <a:xfrm rot="-296783">
              <a:off x="48088" y="366542"/>
              <a:ext cx="8566283" cy="1485430"/>
            </a:xfrm>
            <a:prstGeom prst="rect">
              <a:avLst/>
            </a:prstGeom>
            <a:solidFill>
              <a:srgbClr val="93BCCB"/>
            </a:solidFill>
          </p:spPr>
        </p:sp>
        <p:sp>
          <p:nvSpPr>
            <p:cNvPr id="14" name="TextBox 14"/>
            <p:cNvSpPr txBox="1"/>
            <p:nvPr/>
          </p:nvSpPr>
          <p:spPr>
            <a:xfrm rot="-296783">
              <a:off x="326298" y="408413"/>
              <a:ext cx="8009199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  <a:spcBef>
                  <a:spcPct val="0"/>
                </a:spcBef>
              </a:pPr>
              <a:r>
                <a:rPr lang="en-US" sz="6500">
                  <a:solidFill>
                    <a:srgbClr val="FDFCF5"/>
                  </a:solidFill>
                  <a:latin typeface="Lazydog"/>
                  <a:ea typeface="Lazydog"/>
                </a:rPr>
                <a:t>約11:5-6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5090351">
            <a:off x="14741049" y="6827159"/>
            <a:ext cx="2735906" cy="915285"/>
          </a:xfrm>
          <a:custGeom>
            <a:avLst/>
            <a:gdLst/>
            <a:ahLst/>
            <a:cxnLst/>
            <a:rect l="l" t="t" r="r" b="b"/>
            <a:pathLst>
              <a:path w="2735906" h="915285">
                <a:moveTo>
                  <a:pt x="0" y="0"/>
                </a:moveTo>
                <a:lnTo>
                  <a:pt x="2735906" y="0"/>
                </a:lnTo>
                <a:lnTo>
                  <a:pt x="2735906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338678">
            <a:off x="10424076" y="-502979"/>
            <a:ext cx="2287701" cy="1709537"/>
          </a:xfrm>
          <a:custGeom>
            <a:avLst/>
            <a:gdLst/>
            <a:ahLst/>
            <a:cxnLst/>
            <a:rect l="l" t="t" r="r" b="b"/>
            <a:pathLst>
              <a:path w="2287701" h="1709537">
                <a:moveTo>
                  <a:pt x="0" y="0"/>
                </a:moveTo>
                <a:lnTo>
                  <a:pt x="2287701" y="0"/>
                </a:lnTo>
                <a:lnTo>
                  <a:pt x="2287701" y="1709536"/>
                </a:lnTo>
                <a:lnTo>
                  <a:pt x="0" y="1709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362112" y="3452351"/>
            <a:ext cx="12168053" cy="673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9"/>
              </a:lnSpc>
            </a:pPr>
            <a:r>
              <a:rPr lang="en-US" sz="4499" b="1" dirty="0" err="1">
                <a:solidFill>
                  <a:srgbClr val="FDFCF5"/>
                </a:solidFill>
                <a:ea typeface="Telegraf"/>
              </a:rPr>
              <a:t>耶穌素來愛馬大和她妹子並拉撒路</a:t>
            </a:r>
            <a:r>
              <a:rPr lang="en-US" sz="4499" b="1" dirty="0">
                <a:solidFill>
                  <a:srgbClr val="FDFCF5"/>
                </a:solidFill>
                <a:ea typeface="Telegraf"/>
              </a:rPr>
              <a:t>。</a:t>
            </a:r>
          </a:p>
          <a:p>
            <a:pPr>
              <a:lnSpc>
                <a:spcPts val="8999"/>
              </a:lnSpc>
            </a:pPr>
            <a:r>
              <a:rPr lang="en-US" sz="4499" b="1" dirty="0" err="1">
                <a:solidFill>
                  <a:srgbClr val="FDFCF5"/>
                </a:solidFill>
                <a:ea typeface="Telegraf"/>
              </a:rPr>
              <a:t>聽見拉撒路病了，</a:t>
            </a:r>
            <a:r>
              <a:rPr lang="en-US" sz="4499" b="1" dirty="0" err="1">
                <a:solidFill>
                  <a:srgbClr val="FFDE59"/>
                </a:solidFill>
                <a:ea typeface="Telegraf"/>
              </a:rPr>
              <a:t>就在所居之地仍住了兩天</a:t>
            </a:r>
            <a:r>
              <a:rPr lang="en-US" sz="4499" b="1" dirty="0">
                <a:solidFill>
                  <a:srgbClr val="FDFCF5"/>
                </a:solidFill>
                <a:ea typeface="Telegraf"/>
              </a:rPr>
              <a:t>。</a:t>
            </a:r>
          </a:p>
          <a:p>
            <a:pPr>
              <a:lnSpc>
                <a:spcPts val="8999"/>
              </a:lnSpc>
            </a:pPr>
            <a:endParaRPr lang="en-US" sz="4499" dirty="0">
              <a:solidFill>
                <a:srgbClr val="FDFCF5"/>
              </a:solidFill>
              <a:ea typeface="Telegraf"/>
            </a:endParaRPr>
          </a:p>
          <a:p>
            <a:pPr>
              <a:lnSpc>
                <a:spcPts val="8999"/>
              </a:lnSpc>
            </a:pPr>
            <a:endParaRPr lang="en-US" sz="4499" dirty="0">
              <a:solidFill>
                <a:srgbClr val="FDFCF5"/>
              </a:solidFill>
              <a:ea typeface="Telegraf"/>
            </a:endParaRPr>
          </a:p>
          <a:p>
            <a:pPr>
              <a:lnSpc>
                <a:spcPts val="8999"/>
              </a:lnSpc>
            </a:pPr>
            <a:endParaRPr lang="en-US" sz="4499" dirty="0">
              <a:solidFill>
                <a:srgbClr val="FDFCF5"/>
              </a:solidFill>
              <a:ea typeface="Telegraf"/>
            </a:endParaRPr>
          </a:p>
          <a:p>
            <a:pPr marL="0" lvl="0" indent="0">
              <a:lnSpc>
                <a:spcPts val="8999"/>
              </a:lnSpc>
            </a:pPr>
            <a:endParaRPr lang="en-US" sz="4499" dirty="0">
              <a:solidFill>
                <a:srgbClr val="FDFCF5"/>
              </a:solidFill>
              <a:ea typeface="Telegraf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4680925" y="6138976"/>
            <a:ext cx="10453137" cy="2898575"/>
            <a:chOff x="0" y="0"/>
            <a:chExt cx="2753090" cy="76341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53090" cy="763411"/>
            </a:xfrm>
            <a:custGeom>
              <a:avLst/>
              <a:gdLst/>
              <a:ahLst/>
              <a:cxnLst/>
              <a:rect l="l" t="t" r="r" b="b"/>
              <a:pathLst>
                <a:path w="2753090" h="763411">
                  <a:moveTo>
                    <a:pt x="37772" y="0"/>
                  </a:moveTo>
                  <a:lnTo>
                    <a:pt x="2715317" y="0"/>
                  </a:lnTo>
                  <a:cubicBezTo>
                    <a:pt x="2725335" y="0"/>
                    <a:pt x="2734943" y="3980"/>
                    <a:pt x="2742026" y="11063"/>
                  </a:cubicBezTo>
                  <a:cubicBezTo>
                    <a:pt x="2749110" y="18147"/>
                    <a:pt x="2753090" y="27754"/>
                    <a:pt x="2753090" y="37772"/>
                  </a:cubicBezTo>
                  <a:lnTo>
                    <a:pt x="2753090" y="725639"/>
                  </a:lnTo>
                  <a:cubicBezTo>
                    <a:pt x="2753090" y="735656"/>
                    <a:pt x="2749110" y="745264"/>
                    <a:pt x="2742026" y="752348"/>
                  </a:cubicBezTo>
                  <a:cubicBezTo>
                    <a:pt x="2734943" y="759431"/>
                    <a:pt x="2725335" y="763411"/>
                    <a:pt x="2715317" y="763411"/>
                  </a:cubicBezTo>
                  <a:lnTo>
                    <a:pt x="37772" y="763411"/>
                  </a:lnTo>
                  <a:cubicBezTo>
                    <a:pt x="27754" y="763411"/>
                    <a:pt x="18147" y="759431"/>
                    <a:pt x="11063" y="752348"/>
                  </a:cubicBezTo>
                  <a:cubicBezTo>
                    <a:pt x="3980" y="745264"/>
                    <a:pt x="0" y="735656"/>
                    <a:pt x="0" y="725639"/>
                  </a:cubicBezTo>
                  <a:lnTo>
                    <a:pt x="0" y="37772"/>
                  </a:lnTo>
                  <a:cubicBezTo>
                    <a:pt x="0" y="27754"/>
                    <a:pt x="3980" y="18147"/>
                    <a:pt x="11063" y="11063"/>
                  </a:cubicBezTo>
                  <a:cubicBezTo>
                    <a:pt x="18147" y="3980"/>
                    <a:pt x="27754" y="0"/>
                    <a:pt x="37772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14300"/>
              <a:ext cx="2753090" cy="87771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just">
                <a:lnSpc>
                  <a:spcPts val="5999"/>
                </a:lnSpc>
              </a:pPr>
              <a:r>
                <a:rPr lang="en-US" sz="3999" b="1" dirty="0" err="1">
                  <a:solidFill>
                    <a:srgbClr val="000000"/>
                  </a:solidFill>
                  <a:latin typeface="Canva Sans"/>
                  <a:ea typeface="Canva Sans"/>
                </a:rPr>
                <a:t>耶穌聽見，就說</a:t>
              </a:r>
              <a:r>
                <a:rPr lang="en-US" sz="3999" b="1" dirty="0">
                  <a:solidFill>
                    <a:srgbClr val="000000"/>
                  </a:solidFill>
                  <a:latin typeface="Canva Sans"/>
                  <a:ea typeface="Canva Sans"/>
                </a:rPr>
                <a:t>：「</a:t>
              </a:r>
              <a:r>
                <a:rPr lang="en-US" sz="3999" b="1" dirty="0" err="1">
                  <a:solidFill>
                    <a:srgbClr val="000000"/>
                  </a:solidFill>
                  <a:latin typeface="Canva Sans"/>
                  <a:ea typeface="Canva Sans"/>
                </a:rPr>
                <a:t>這病不至於死，乃是為上帝的榮耀，叫上帝的兒子因此得榮耀</a:t>
              </a:r>
              <a:r>
                <a:rPr lang="en-US" sz="3999" b="1" dirty="0" smtClean="0">
                  <a:solidFill>
                    <a:srgbClr val="000000"/>
                  </a:solidFill>
                  <a:latin typeface="Canva Sans"/>
                  <a:ea typeface="Canva Sans"/>
                </a:rPr>
                <a:t>。」</a:t>
              </a:r>
            </a:p>
            <a:p>
              <a:pPr algn="just">
                <a:lnSpc>
                  <a:spcPts val="5999"/>
                </a:lnSpc>
              </a:pPr>
              <a:r>
                <a:rPr lang="en-US" sz="3999" b="1" dirty="0" smtClean="0">
                  <a:solidFill>
                    <a:srgbClr val="000000"/>
                  </a:solidFill>
                  <a:latin typeface="Canva Sans"/>
                  <a:ea typeface="Canva Sans"/>
                </a:rPr>
                <a:t>(</a:t>
              </a:r>
              <a:r>
                <a:rPr lang="en-US" sz="3999" b="1" dirty="0">
                  <a:solidFill>
                    <a:srgbClr val="000000"/>
                  </a:solidFill>
                  <a:latin typeface="Canva Sans"/>
                  <a:ea typeface="Canva Sans"/>
                </a:rPr>
                <a:t>約11:4)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475</Words>
  <Application>Microsoft Office PowerPoint</Application>
  <PresentationFormat>自訂</PresentationFormat>
  <Paragraphs>134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3" baseType="lpstr">
      <vt:lpstr>Arial</vt:lpstr>
      <vt:lpstr>新細明體</vt:lpstr>
      <vt:lpstr>Canva Sans</vt:lpstr>
      <vt:lpstr>Lazydog</vt:lpstr>
      <vt:lpstr>Open Sauce</vt:lpstr>
      <vt:lpstr>Canva Sans Bold</vt:lpstr>
      <vt:lpstr>Telegraf Bold</vt:lpstr>
      <vt:lpstr>Telegraf</vt:lpstr>
      <vt:lpstr>Calibri</vt:lpstr>
      <vt:lpstr>Lazydog Bold</vt:lpstr>
      <vt:lpstr>Shrikhand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死亡又如何?</dc:title>
  <cp:lastModifiedBy>Miranda</cp:lastModifiedBy>
  <cp:revision>9</cp:revision>
  <dcterms:created xsi:type="dcterms:W3CDTF">2006-08-16T00:00:00Z</dcterms:created>
  <dcterms:modified xsi:type="dcterms:W3CDTF">2024-03-27T01:48:25Z</dcterms:modified>
  <dc:identifier>DAF_uXMI_Ys</dc:identifier>
</cp:coreProperties>
</file>