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60" r:id="rId5"/>
    <p:sldId id="263" r:id="rId6"/>
    <p:sldId id="264" r:id="rId7"/>
    <p:sldId id="265" r:id="rId8"/>
    <p:sldId id="266" r:id="rId9"/>
    <p:sldId id="267" r:id="rId10"/>
    <p:sldId id="268" r:id="rId11"/>
    <p:sldId id="288" r:id="rId12"/>
    <p:sldId id="270" r:id="rId13"/>
    <p:sldId id="283" r:id="rId14"/>
    <p:sldId id="282" r:id="rId15"/>
    <p:sldId id="271" r:id="rId16"/>
    <p:sldId id="272" r:id="rId17"/>
    <p:sldId id="273" r:id="rId18"/>
    <p:sldId id="284" r:id="rId19"/>
    <p:sldId id="285" r:id="rId20"/>
    <p:sldId id="261" r:id="rId21"/>
    <p:sldId id="275" r:id="rId22"/>
    <p:sldId id="286" r:id="rId23"/>
    <p:sldId id="276" r:id="rId24"/>
    <p:sldId id="287" r:id="rId25"/>
    <p:sldId id="277" r:id="rId26"/>
    <p:sldId id="278" r:id="rId27"/>
    <p:sldId id="279" r:id="rId28"/>
    <p:sldId id="274" r:id="rId29"/>
    <p:sldId id="280" r:id="rId30"/>
    <p:sldId id="281" r:id="rId31"/>
    <p:sldId id="257" r:id="rId32"/>
  </p:sldIdLst>
  <p:sldSz cx="12192000" cy="6858000"/>
  <p:notesSz cx="6858000" cy="9144000"/>
  <p:defaultTextStyle>
    <a:defPPr rtl="0"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 snapToGrid="0">
      <p:cViewPr varScale="1">
        <p:scale>
          <a:sx n="90" d="100"/>
          <a:sy n="90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2788410-BB06-410F-B7FC-5FAF4FB8D8D0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2024/2/17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A45484C-7992-44E9-9002-213D76072A08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59216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D6F5E17-99B1-4C47-9487-9B84194F84BC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524A772-5D94-4F12-8B86-44D4FB26368F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884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7410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0371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2895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8194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357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5358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3888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16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4249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7054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18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1908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19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0014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47409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8326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82247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22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2267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23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77877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24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9899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25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995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26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13672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27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45020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28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1614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208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114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5648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3092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2358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5643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2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群組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手繪多邊形​​(F)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手繪多邊形​​(F)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手繪多邊形​​(F)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手繪多邊形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手繪多邊形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手繪多邊形​​(F)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rtlCol="0"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 noProof="0"/>
              <a:t>按一下以編輯母片子標題樣式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9FF200-C23A-49A9-8EBD-3D9A20790F3A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全景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64C98D-EC68-493C-86FD-04816113B27C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rtlCol="0" anchor="ctr">
            <a:normAutofit/>
          </a:bodyPr>
          <a:lstStyle>
            <a:lvl1pPr algn="ctr">
              <a:defRPr sz="3200" b="0" cap="none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32E7E3-29C0-41C3-B9F2-A577E206813E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TW" altLang="en-US" sz="8000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zh-TW" altLang="en-US" sz="8000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rtlCol="0" anchor="ctr">
            <a:normAutofit/>
          </a:bodyPr>
          <a:lstStyle>
            <a:lvl1pPr marL="0" indent="0">
              <a:buFontTx/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86BC115-265B-435A-ADC6-A6F9475D7DB4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rtlCol="0" anchor="b">
            <a:normAutofit/>
          </a:bodyPr>
          <a:lstStyle>
            <a:lvl1pPr algn="r">
              <a:defRPr sz="3200" b="0" cap="none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19037-FC0F-4443-A900-E685DA558601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TW" altLang="en-US" sz="8000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zh-TW" altLang="en-US" sz="8000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zh-TW" altLang="en-US" noProof="0"/>
              <a:t>編輯母片文字樣式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AD5BE61-72C6-4046-B7A6-2750670B1890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或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zh-TW" altLang="en-US" noProof="0"/>
              <a:t>編輯母片文字樣式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16E6A0-FB36-4B65-A0B7-F0B053AAD0FA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96CF3-FABB-400D-ABB0-708A1E8A4FB5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C9BCDF-8C96-4BA0-BEC2-CFA32CF16D67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16538-E816-43AD-A730-86EF08F77978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rtlCol="0" anchor="b"/>
          <a:lstStyle>
            <a:lvl1pPr algn="r">
              <a:defRPr sz="4000" b="0" cap="none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E1E366-EFC9-4B30-BB2C-EC2F53219AAB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BD7D9F-17FE-4AA6-A4EB-CFF08F43BE1C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87070D-648F-43E4-A10D-69C448F1A9AF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800403-2696-4BBE-8C04-2D39AF41AFFB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A9D5EC-7435-4A15-82A4-2720F078E665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3636BD-E3A3-4E92-8787-A2AF5D670D86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rtlCol="0" anchor="b">
            <a:normAutofit/>
          </a:bodyPr>
          <a:lstStyle>
            <a:lvl1pPr algn="ctr">
              <a:defRPr sz="2800" b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14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2472C3-44DD-44EC-8B9D-425F7116E445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手繪多邊形​​(F)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手繪多邊形​​(F)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手繪多邊形​​(F)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手繪多邊形​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手繪多邊形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手繪多邊形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BC4E484-47F7-4AAD-A573-8929AE30A1AF}" type="datetime1">
              <a:rPr lang="zh-TW" altLang="en-US" noProof="0" smtClean="0"/>
              <a:t>2024/2/17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57F1E4F-1CFF-5643-939E-217C01CDF56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矩形 20">
            <a:extLst>
              <a:ext uri="{FF2B5EF4-FFF2-40B4-BE49-F238E27FC236}">
                <a16:creationId xmlns:a16="http://schemas.microsoft.com/office/drawing/2014/main" xmlns="" id="{E5A92FE9-DB05-4D0D-AF5A-BE8664B9FF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xmlns="" id="{53D9B26A-5143-49A7-BA98-D871D5BD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24" name="手繪多邊形​​(F) 6">
              <a:extLst>
                <a:ext uri="{FF2B5EF4-FFF2-40B4-BE49-F238E27FC236}">
                  <a16:creationId xmlns:a16="http://schemas.microsoft.com/office/drawing/2014/main" xmlns="" id="{68B85E55-A2A1-4682-B891-F201358A92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手繪多邊形​​(F) 7">
              <a:extLst>
                <a:ext uri="{FF2B5EF4-FFF2-40B4-BE49-F238E27FC236}">
                  <a16:creationId xmlns:a16="http://schemas.microsoft.com/office/drawing/2014/main" xmlns="" id="{45EF6EDB-9B5D-49E9-96FA-1AE08BF95E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手繪多邊形​​(F) 12">
              <a:extLst>
                <a:ext uri="{FF2B5EF4-FFF2-40B4-BE49-F238E27FC236}">
                  <a16:creationId xmlns:a16="http://schemas.microsoft.com/office/drawing/2014/main" xmlns="" id="{38338226-D6E2-4EEE-B271-DB4BD096D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手繪多邊形​​(F) 13">
              <a:extLst>
                <a:ext uri="{FF2B5EF4-FFF2-40B4-BE49-F238E27FC236}">
                  <a16:creationId xmlns:a16="http://schemas.microsoft.com/office/drawing/2014/main" xmlns="" id="{4878FB48-17B3-4A11-8025-DE0945CD4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手繪多邊形​​(F) 14">
              <a:extLst>
                <a:ext uri="{FF2B5EF4-FFF2-40B4-BE49-F238E27FC236}">
                  <a16:creationId xmlns:a16="http://schemas.microsoft.com/office/drawing/2014/main" xmlns="" id="{4150A21C-DD6D-4D3C-9E95-7A3CA263BE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手繪多邊形 15">
              <a:extLst>
                <a:ext uri="{FF2B5EF4-FFF2-40B4-BE49-F238E27FC236}">
                  <a16:creationId xmlns:a16="http://schemas.microsoft.com/office/drawing/2014/main" xmlns="" id="{7505BF04-104D-4180-A284-42FCD6B04D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187" y="-242936"/>
            <a:ext cx="8174971" cy="3285866"/>
          </a:xfrm>
        </p:spPr>
        <p:txBody>
          <a:bodyPr rtlCol="0">
            <a:normAutofit/>
          </a:bodyPr>
          <a:lstStyle/>
          <a:p>
            <a:pPr algn="l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約翰福音六章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1-15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093" y="4210097"/>
            <a:ext cx="7178070" cy="863348"/>
          </a:xfrm>
        </p:spPr>
        <p:txBody>
          <a:bodyPr rtlCol="0">
            <a:normAutofit fontScale="92500"/>
          </a:bodyPr>
          <a:lstStyle/>
          <a:p>
            <a:pPr algn="l" rtl="0"/>
            <a:r>
              <a:rPr lang="zh-TW" altLang="en-US" sz="36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五餅二魚神蹟 </a:t>
            </a:r>
            <a:r>
              <a:rPr lang="en-US" altLang="zh-TW" sz="36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TW" altLang="en-US" sz="36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三句說話，三個難度。</a:t>
            </a:r>
          </a:p>
        </p:txBody>
      </p:sp>
    </p:spTree>
    <p:extLst>
      <p:ext uri="{BB962C8B-B14F-4D97-AF65-F5344CB8AC3E}">
        <p14:creationId xmlns:p14="http://schemas.microsoft.com/office/powerpoint/2010/main" val="38844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5673" y="-132066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考試不合格，但明明他是應該合格的，因為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7101" y="4035525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359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5286" y="2682695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43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又次日，耶穌想要往加利利去，遇見腓力，就對他說：「來跟從我吧。」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44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這腓力是伯賽大人，和安得烈、彼得同城。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腓力找著拿但業，對他說：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「摩西在律法上所寫的和眾先知所記的那一位，我們遇見了，就是約瑟的兒子拿撒勒人耶穌。」</a:t>
            </a:r>
            <a:endParaRPr lang="zh-TW" altLang="zh-HK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5706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6017" y="655113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有一個門徒，就是西門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‧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彼得的弟弟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安得烈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，對耶穌說：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「這裏有一個孩子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（可以是一個青少年人）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，帶著五個大麥餅和兩條魚，但是分給這麼多人還算甚麼呢？」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4423" y="4639825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安得烈出場</a:t>
            </a:r>
          </a:p>
        </p:txBody>
      </p:sp>
    </p:spTree>
    <p:extLst>
      <p:ext uri="{BB962C8B-B14F-4D97-AF65-F5344CB8AC3E}">
        <p14:creationId xmlns:p14="http://schemas.microsoft.com/office/powerpoint/2010/main" val="2280107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6147" y="-567627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大麥造的餅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還是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很大的麥餅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？兩條魚又是甚麼？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五餅二魚">
            <a:extLst>
              <a:ext uri="{FF2B5EF4-FFF2-40B4-BE49-F238E27FC236}">
                <a16:creationId xmlns:a16="http://schemas.microsoft.com/office/drawing/2014/main" xmlns="" id="{B1594305-F13F-463C-849A-17A54E23A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562" y="3177654"/>
            <a:ext cx="3096674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651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563" y="-360893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安得烈的回答，顯示他有甚麼長處？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093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5673" y="-132066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安得烈考試也不合格，但明明他是應該合格的，因為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7101" y="4035525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7961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9770" y="3088213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600" b="1" dirty="0"/>
              <a:t>一</a:t>
            </a:r>
            <a:r>
              <a:rPr lang="en-US" altLang="zh-TW" sz="3600" b="1" dirty="0"/>
              <a:t>38</a:t>
            </a:r>
            <a:r>
              <a:rPr lang="zh-TW" altLang="en-US" sz="3600" b="1" dirty="0"/>
              <a:t>耶穌轉過身來，看見他們跟著，就問他們說：「你們要甚麼？」他們說：「拉比，在哪裏住？」（拉比翻出來就是夫子。）</a:t>
            </a:r>
            <a:r>
              <a:rPr lang="en-US" altLang="zh-TW" sz="3600" b="1" dirty="0"/>
              <a:t>39</a:t>
            </a:r>
            <a:r>
              <a:rPr lang="zh-TW" altLang="en-US" sz="3600" b="1" dirty="0"/>
              <a:t>耶穌說：「你們來看。」他們就去看他在哪裏住，這一天便與他同住；那時約有申正了。</a:t>
            </a:r>
            <a:r>
              <a:rPr lang="en-US" altLang="zh-TW" sz="3600" b="1" dirty="0">
                <a:solidFill>
                  <a:srgbClr val="FF0000"/>
                </a:solidFill>
              </a:rPr>
              <a:t>40</a:t>
            </a:r>
            <a:r>
              <a:rPr lang="zh-TW" altLang="en-US" sz="3600" b="1" dirty="0">
                <a:solidFill>
                  <a:srgbClr val="FF0000"/>
                </a:solidFill>
              </a:rPr>
              <a:t>聽見約翰的話跟從耶穌的那兩個人，一個是西門</a:t>
            </a:r>
            <a:r>
              <a:rPr lang="en-US" altLang="zh-TW" sz="3600" b="1" dirty="0">
                <a:solidFill>
                  <a:srgbClr val="FF0000"/>
                </a:solidFill>
              </a:rPr>
              <a:t>‧</a:t>
            </a:r>
            <a:r>
              <a:rPr lang="zh-TW" altLang="en-US" sz="3600" b="1" dirty="0">
                <a:solidFill>
                  <a:srgbClr val="FF0000"/>
                </a:solidFill>
              </a:rPr>
              <a:t>彼得的兄弟安得烈。</a:t>
            </a:r>
            <a:r>
              <a:rPr lang="en-US" altLang="zh-TW" sz="3600" b="1" dirty="0">
                <a:solidFill>
                  <a:srgbClr val="FF0000"/>
                </a:solidFill>
              </a:rPr>
              <a:t>41</a:t>
            </a:r>
            <a:r>
              <a:rPr lang="zh-TW" altLang="en-US" sz="3600" b="1" dirty="0">
                <a:solidFill>
                  <a:srgbClr val="FF0000"/>
                </a:solidFill>
              </a:rPr>
              <a:t>他先找著自己的哥哥西門，對他說：「我們遇見彌賽亞了。」</a:t>
            </a:r>
            <a:endParaRPr lang="zh-TW" altLang="zh-HK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9482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3867" y="1712279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「你們叫大家坐下。」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那地方的草多，人們就坐下。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馬可形容是青草地，這也是逾越（西曆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4-5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月左右）節前後春天的情景。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3691" y="5220627"/>
            <a:ext cx="7178070" cy="863348"/>
          </a:xfrm>
        </p:spPr>
        <p:txBody>
          <a:bodyPr rtlCol="0">
            <a:normAutofit/>
          </a:bodyPr>
          <a:lstStyle/>
          <a:p>
            <a:pPr algn="l"/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耶穌在這段的第二句說話。</a:t>
            </a:r>
          </a:p>
        </p:txBody>
      </p:sp>
    </p:spTree>
    <p:extLst>
      <p:ext uri="{BB962C8B-B14F-4D97-AF65-F5344CB8AC3E}">
        <p14:creationId xmlns:p14="http://schemas.microsoft.com/office/powerpoint/2010/main" val="525847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874643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叫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人坐下，容易嗎？</a:t>
            </a:r>
            <a:endParaRPr lang="zh-TW" altLang="zh-HK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393" y="3583430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zh-HK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馬可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福音</a:t>
            </a:r>
            <a:r>
              <a:rPr lang="zh-TW" altLang="zh-HK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記載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，藉著耶穌的吩咐</a:t>
            </a:r>
            <a:r>
              <a:rPr lang="zh-TW" altLang="zh-HK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是一幫一幫地坐在青草地上、是一百一排、五十一排的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坐下。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（可六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20657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874643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耶穌拿起餅來，祝謝了，就分給坐著的人，也同樣分了魚，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都照他們所要的來分。</a:t>
            </a:r>
            <a:endParaRPr lang="zh-TW" altLang="zh-HK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393" y="3583430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這是猶太人用餐時的禮儀，但也顯明這是耶穌主動的行動和神蹟，以此滿足人的需要。</a:t>
            </a:r>
          </a:p>
        </p:txBody>
      </p:sp>
    </p:spTree>
    <p:extLst>
      <p:ext uri="{BB962C8B-B14F-4D97-AF65-F5344CB8AC3E}">
        <p14:creationId xmlns:p14="http://schemas.microsoft.com/office/powerpoint/2010/main" val="358400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1435" y="1619091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地點和背景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這些事以後，耶穌渡過加利利海，就是提比哩亞海。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有一大群人因為看見他在病人身上所行的神蹟，就跟隨他。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耶穌上了山，和門徒一同坐在那裏。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那時猶太人的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逾越節近了。</a:t>
            </a:r>
            <a:endParaRPr lang="zh-TW" altLang="zh-HK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6958" y="5514468"/>
            <a:ext cx="7178070" cy="863348"/>
          </a:xfrm>
        </p:spPr>
        <p:txBody>
          <a:bodyPr rtlCol="0">
            <a:normAutofit/>
          </a:bodyPr>
          <a:lstStyle/>
          <a:p>
            <a:pPr algn="l" rtl="0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約翰福音記載的第二次逾越節。</a:t>
            </a:r>
          </a:p>
        </p:txBody>
      </p:sp>
    </p:spTree>
    <p:extLst>
      <p:ext uri="{BB962C8B-B14F-4D97-AF65-F5344CB8AC3E}">
        <p14:creationId xmlns:p14="http://schemas.microsoft.com/office/powerpoint/2010/main" val="1904662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723568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他們吃飽後，耶穌對門徒說：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「把剩下的吃飽碎屑收拾起來，免得糟蹋了。」</a:t>
            </a:r>
            <a:endParaRPr lang="zh-TW" altLang="zh-HK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6857" y="3864029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這是耶穌在這段裡的最後一句說話。</a:t>
            </a:r>
          </a:p>
        </p:txBody>
      </p:sp>
    </p:spTree>
    <p:extLst>
      <p:ext uri="{BB962C8B-B14F-4D97-AF65-F5344CB8AC3E}">
        <p14:creationId xmlns:p14="http://schemas.microsoft.com/office/powerpoint/2010/main" val="2678199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723568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他們就把那五個大麥餅的碎屑，就是大家吃剩的，收拾起來，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裝滿了十二個籃子。</a:t>
            </a:r>
            <a:endParaRPr lang="zh-TW" altLang="zh-HK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689C20E0-252A-453E-9A88-12C0246E46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087581" y="3695538"/>
            <a:ext cx="61462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「籃</a:t>
            </a:r>
            <a:r>
              <a:rPr kumimoji="0" lang="zh-TW" altLang="en-US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子</a:t>
            </a: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」，「</a:t>
            </a:r>
            <a:r>
              <a:rPr lang="el-GR" altLang="zh-HK" sz="3600" b="1" dirty="0">
                <a:solidFill>
                  <a:srgbClr val="7030A0"/>
                </a:solidFill>
              </a:rPr>
              <a:t> κοφίνους</a:t>
            </a: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」，</a:t>
            </a:r>
            <a:endParaRPr kumimoji="0" lang="en-US" altLang="zh-HK" sz="36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 Unicode MS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大到可以裝得下</a:t>
            </a:r>
            <a:r>
              <a:rPr kumimoji="0" lang="zh-TW" altLang="en-US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一個</a:t>
            </a: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 Unicode MS"/>
              </a:rPr>
              <a:t>人</a:t>
            </a:r>
            <a:r>
              <a:rPr kumimoji="0" lang="zh-HK" altLang="zh-HK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rPr>
              <a:t> </a:t>
            </a:r>
            <a:r>
              <a:rPr lang="zh-TW" altLang="en-US" sz="3600" b="1" dirty="0">
                <a:solidFill>
                  <a:srgbClr val="7030A0"/>
                </a:solidFill>
              </a:rPr>
              <a:t>。</a:t>
            </a:r>
            <a:endParaRPr kumimoji="0" lang="zh-HK" altLang="zh-HK" sz="36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15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723568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把剩下的碎屑收拾起來，容易嗎？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6857" y="3864029"/>
            <a:ext cx="7178070" cy="863348"/>
          </a:xfrm>
        </p:spPr>
        <p:txBody>
          <a:bodyPr rtlCol="0">
            <a:noAutofit/>
          </a:bodyPr>
          <a:lstStyle/>
          <a:p>
            <a:pPr algn="l"/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3667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93" y="-723568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再次重溫耶穌的三句說話。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8388" y="3864029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每一句說話，要跟著做都不容易。</a:t>
            </a:r>
          </a:p>
        </p:txBody>
      </p:sp>
    </p:spTree>
    <p:extLst>
      <p:ext uri="{BB962C8B-B14F-4D97-AF65-F5344CB8AC3E}">
        <p14:creationId xmlns:p14="http://schemas.microsoft.com/office/powerpoint/2010/main" val="700614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1575" y="1248355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HK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「我們從那裡買餅給人吃呢？」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「你們叫大家坐下。」（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「把剩下的碎屑收拾起來，免得糟蹋了。」（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zh-HK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6266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7323" y="1786067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第一句說話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「我們從那裡買餅給人吃呢？」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我們都各有特長，各有強項，但有沒有想過能力是從上頭而來？</a:t>
            </a:r>
            <a:endParaRPr lang="zh-TW" altLang="zh-HK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97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7822" y="2711395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第二句說話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「你們叫大家坐下。」（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作為門徒願意去這樣做嗎 </a:t>
            </a:r>
            <a:r>
              <a:rPr lang="en-US" altLang="zh-TW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作為群眾，又願意去這樣做嗎？</a:t>
            </a:r>
            <a:r>
              <a:rPr lang="en-US" altLang="zh-TW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HK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1600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598" y="831415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第三句說話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「把剩下的吃飽碎屑收拾起來，免得糟蹋了。」 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我們有耐性去做上帝的事工嗎？</a:t>
            </a:r>
            <a:endParaRPr lang="zh-TW" altLang="zh-HK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7000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矩形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手繪多邊形​​(F)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手繪多邊形​​(F)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手繪多邊形​​(F)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手繪多邊形​​(F)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手繪多邊形​​(F)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手繪多邊形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 rtlCol="0">
            <a:normAutofit/>
          </a:bodyPr>
          <a:lstStyle/>
          <a:p>
            <a:pPr algn="l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信心、順服，忍耐！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rtlCol="0" anchor="t">
            <a:normAutofit/>
          </a:bodyPr>
          <a:lstStyle/>
          <a:p>
            <a:pPr marL="0" indent="0" rtl="0">
              <a:buNone/>
            </a:pPr>
            <a:endParaRPr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0684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1575" y="-402410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耶穌舉目看見一大群人來，就對腓力說：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「我們到哪裏去買餅給這些人吃呢？」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他說這話是要考驗腓力，他自己原知道要怎樣做。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8074" y="3844693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耶穌第一句說話是和腓力說的，並說明是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考驗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），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考驗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腓力些甚麼？這個考試，腓力應該知道答案嗎？</a:t>
            </a:r>
          </a:p>
        </p:txBody>
      </p:sp>
    </p:spTree>
    <p:extLst>
      <p:ext uri="{BB962C8B-B14F-4D97-AF65-F5344CB8AC3E}">
        <p14:creationId xmlns:p14="http://schemas.microsoft.com/office/powerpoint/2010/main" val="176250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6082" y="-935149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HK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從那裡買餅給人吃呢？」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3390" y="3230217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留意，耶穌是用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，而不是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。而且這是七個神蹟裡，耶穌第一次作出主動。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rtl="0"/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rt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這個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考試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是一同去解答的。</a:t>
            </a:r>
          </a:p>
        </p:txBody>
      </p:sp>
    </p:spTree>
    <p:extLst>
      <p:ext uri="{BB962C8B-B14F-4D97-AF65-F5344CB8AC3E}">
        <p14:creationId xmlns:p14="http://schemas.microsoft.com/office/powerpoint/2010/main" val="99146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5673" y="-132066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腓力回答他：「就是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兩百個銀幣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的餅也不夠給他們每人吃一點點。」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4464" y="4043476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腓力有沒有答中問題？</a:t>
            </a:r>
          </a:p>
        </p:txBody>
      </p:sp>
    </p:spTree>
    <p:extLst>
      <p:ext uri="{BB962C8B-B14F-4D97-AF65-F5344CB8AC3E}">
        <p14:creationId xmlns:p14="http://schemas.microsoft.com/office/powerpoint/2010/main" val="302512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2005" y="638854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兩百個銀幣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原文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百個單位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Denarii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，一個</a:t>
            </a:r>
            <a:r>
              <a:rPr lang="en-US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Denarii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是一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普通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工人的一天工資，二百個</a:t>
            </a:r>
            <a:r>
              <a:rPr lang="en-US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Denarii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大約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七個月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工資。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7688" y="4576213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zh-HK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七個月的人工夠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當時聚集</a:t>
            </a:r>
            <a:r>
              <a:rPr lang="zh-TW" altLang="zh-HK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的人吃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嗎？當時有多少人</a:t>
            </a:r>
            <a:r>
              <a:rPr lang="zh-TW" altLang="zh-HK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540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249" y="-286247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男人的數目約有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8175" y="4178647"/>
            <a:ext cx="7178070" cy="863348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所以保守估計，當時的人數是大約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…………..</a:t>
            </a:r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3738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3567" y="1786067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當一個普通工人是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圓工資一個月。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個月就是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70000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圓。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70000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圓夠當時超過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人吃飽嗎？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020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5673" y="-132066"/>
            <a:ext cx="8174971" cy="3285866"/>
          </a:xfrm>
        </p:spPr>
        <p:txBody>
          <a:bodyPr rtlCol="0">
            <a:noAutofit/>
          </a:bodyPr>
          <a:lstStyle/>
          <a:p>
            <a:pPr algn="l"/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腓力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回答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，顯示出他有甚麼長處？</a:t>
            </a:r>
            <a:endParaRPr lang="zh-TW" altLang="zh-HK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7101" y="4035525"/>
            <a:ext cx="7178070" cy="863348"/>
          </a:xfrm>
        </p:spPr>
        <p:txBody>
          <a:bodyPr rtlCol="0">
            <a:noAutofit/>
          </a:bodyPr>
          <a:lstStyle/>
          <a:p>
            <a:pPr algn="l" rtl="0"/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1949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4259_TF22644756.potx" id="{EC1B1D02-3C16-4EEE-83FF-79A55E4E3F05}" vid="{9933F274-0EC3-434B-96B8-881692C632D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7C19A7-3107-4CB2-BD0D-F7C79BE02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023227-530E-4024-91EF-312A851A758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3315AA3-EAE3-44ED-8368-BAC2FFFB48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視差設計</Template>
  <TotalTime>0</TotalTime>
  <Words>901</Words>
  <Application>Microsoft Office PowerPoint</Application>
  <PresentationFormat>自訂</PresentationFormat>
  <Paragraphs>74</Paragraphs>
  <Slides>28</Slides>
  <Notes>28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視差</vt:lpstr>
      <vt:lpstr>約翰福音六章1-15節</vt:lpstr>
      <vt:lpstr>地點和背景  1這些事以後，耶穌渡過加利利海，就是提比哩亞海。2有一大群人因為看見他在病人身上所行的神蹟，就跟隨他。3耶穌上了山，和門徒一同坐在那裏。4那時猶太人的逾越節近了。</vt:lpstr>
      <vt:lpstr>5耶穌舉目看見一大群人來，就對腓力說：「我們到哪裏去買餅給這些人吃呢？」6他說這話是要考驗腓力，他自己原知道要怎樣做。</vt:lpstr>
      <vt:lpstr>「我們從那裡買餅給人吃呢？」（5）</vt:lpstr>
      <vt:lpstr>「7腓力回答他：「就是兩百個銀幣的餅也不夠給他們每人吃一點點。」</vt:lpstr>
      <vt:lpstr>兩百個銀幣原文是兩百個單位（Denarii），一個Denarii是一普通工人的一天工資，二百個Denarii就是大約七個月工資。</vt:lpstr>
      <vt:lpstr>男人的數目約有5000（10）。</vt:lpstr>
      <vt:lpstr>當一個普通工人是10000圓工資一個月。  7個月就是70000圓。  70000圓夠當時超過10000人吃飽嗎？</vt:lpstr>
      <vt:lpstr>腓力的回答，顯示出他有甚麼長處？</vt:lpstr>
      <vt:lpstr>但腓力考試不合格，但明明他是應該合格的，因為…………</vt:lpstr>
      <vt:lpstr>一43又次日，耶穌想要往加利利去，遇見腓力，就對他說：「來跟從我吧。」44這腓力是伯賽大人，和安得烈、彼得同城。45腓力找著拿但業，對他說：「摩西在律法上所寫的和眾先知所記的那一位，我們遇見了，就是約瑟的兒子拿撒勒人耶穌。」</vt:lpstr>
      <vt:lpstr>8有一個門徒，就是西門‧彼得的弟弟安得烈，對耶穌說：9「這裏有一個孩子（可以是一個青少年人），帶著五個大麥餅和兩條魚，但是分給這麼多人還算甚麼呢？」</vt:lpstr>
      <vt:lpstr>大麥造的餅還是很大的麥餅？兩條魚又是甚麼？</vt:lpstr>
      <vt:lpstr>安得烈的回答，顯示他有甚麼長處？</vt:lpstr>
      <vt:lpstr>安得烈考試也不合格，但明明他是應該合格的，因為…………</vt:lpstr>
      <vt:lpstr>一38耶穌轉過身來，看見他們跟著，就問他們說：「你們要甚麼？」他們說：「拉比，在哪裏住？」（拉比翻出來就是夫子。）39耶穌說：「你們來看。」他們就去看他在哪裏住，這一天便與他同住；那時約有申正了。40聽見約翰的話跟從耶穌的那兩個人，一個是西門‧彼得的兄弟安得烈。41他先找著自己的哥哥西門，對他說：「我們遇見彌賽亞了。」</vt:lpstr>
      <vt:lpstr>10耶穌說：「你們叫大家坐下。」那地方的草多，人們就坐下。   馬可形容是青草地，這也是逾越（西曆4-5月左右）節前後春天的情景。</vt:lpstr>
      <vt:lpstr>叫10000人坐下，容易嗎？</vt:lpstr>
      <vt:lpstr>11耶穌拿起餅來，祝謝了，就分給坐著的人，也同樣分了魚，都照他們所要的來分。</vt:lpstr>
      <vt:lpstr>12他們吃飽後，耶穌對門徒說：「把剩下的吃飽碎屑收拾起來，免得糟蹋了。」</vt:lpstr>
      <vt:lpstr>13他們就把那五個大麥餅的碎屑，就是大家吃剩的，收拾起來，裝滿了十二個籃子。</vt:lpstr>
      <vt:lpstr>把剩下的碎屑收拾起來，容易嗎？</vt:lpstr>
      <vt:lpstr>再次重溫耶穌的三句說話。</vt:lpstr>
      <vt:lpstr>1. 「我們從那裡買餅給人吃呢？」（5）  2. 「你們叫大家坐下。」（10）  3. 「把剩下的碎屑收拾起來，免得糟蹋了。」（13）</vt:lpstr>
      <vt:lpstr>   第一句說話   「我們從那裡買餅給人吃呢？」（5）  我們都各有特長，各有強項，但有沒有想過能力是從上頭而來？</vt:lpstr>
      <vt:lpstr>第二句說話  「你們叫大家坐下。」（10）  作為門徒願意去這樣做嗎 ?作為群眾，又願意去這樣做嗎？  </vt:lpstr>
      <vt:lpstr>  第三句說話  3. 「把剩下的吃飽碎屑收拾起來，免得糟蹋了。」 （13）  我們有耐性去做上帝的事工嗎？</vt:lpstr>
      <vt:lpstr>信心、順服，忍耐！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2023-10-10T02:14:49Z</dcterms:created>
  <dcterms:modified xsi:type="dcterms:W3CDTF">2024-02-17T04:14:24Z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