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9144000" cy="5143500" type="screen16x9"/>
  <p:notesSz cx="6858000" cy="9144000"/>
  <p:embeddedFontLst>
    <p:embeddedFont>
      <p:font typeface="新細明體" panose="02020500000000000000" pitchFamily="18" charset="-120"/>
      <p:regular r:id="rId27"/>
    </p:embeddedFont>
    <p:embeddedFont>
      <p:font typeface="Lato" panose="020B0604020202020204" charset="0"/>
      <p:regular r:id="rId28"/>
    </p:embeddedFont>
    <p:embeddedFont>
      <p:font typeface="Aleo 1" panose="020B0604020202020204" charset="0"/>
      <p:regular r:id="rId29"/>
    </p:embeddedFont>
    <p:embeddedFont>
      <p:font typeface="Aleo 2" panose="020B0604020202020204" charset="0"/>
      <p:regular r:id="rId30"/>
    </p:embeddedFont>
    <p:embeddedFont>
      <p:font typeface="Canva Sans Bol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022" y="-1056"/>
      </p:cViewPr>
      <p:guideLst>
        <p:guide orient="horz" pos="1519"/>
        <p:guide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497956"/>
            <a:ext cx="7286625" cy="1033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2732484"/>
            <a:ext cx="6000750" cy="1232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193105"/>
            <a:ext cx="1928813" cy="411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93105"/>
            <a:ext cx="5643563" cy="411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3098602"/>
            <a:ext cx="7286625" cy="957709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043783"/>
            <a:ext cx="7286625" cy="105481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26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53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8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0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33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60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78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1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079376"/>
            <a:ext cx="3787676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529209"/>
            <a:ext cx="3787676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079376"/>
            <a:ext cx="3789164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1529209"/>
            <a:ext cx="3789164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91988"/>
            <a:ext cx="2820293" cy="81706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191989"/>
            <a:ext cx="4792266" cy="411547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009055"/>
            <a:ext cx="2820293" cy="3298404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3375422"/>
            <a:ext cx="5143500" cy="3984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430857"/>
            <a:ext cx="5143500" cy="2893219"/>
          </a:xfrm>
        </p:spPr>
        <p:txBody>
          <a:bodyPr/>
          <a:lstStyle>
            <a:lvl1pPr marL="0" indent="0">
              <a:buNone/>
              <a:defRPr sz="2700"/>
            </a:lvl1pPr>
            <a:lvl2pPr marL="382676" indent="0">
              <a:buNone/>
              <a:defRPr sz="2300"/>
            </a:lvl2pPr>
            <a:lvl3pPr marL="765353" indent="0">
              <a:buNone/>
              <a:defRPr sz="2000"/>
            </a:lvl3pPr>
            <a:lvl4pPr marL="1148029" indent="0">
              <a:buNone/>
              <a:defRPr sz="1700"/>
            </a:lvl4pPr>
            <a:lvl5pPr marL="1530706" indent="0">
              <a:buNone/>
              <a:defRPr sz="1700"/>
            </a:lvl5pPr>
            <a:lvl6pPr marL="1913382" indent="0">
              <a:buNone/>
              <a:defRPr sz="1700"/>
            </a:lvl6pPr>
            <a:lvl7pPr marL="2296058" indent="0">
              <a:buNone/>
              <a:defRPr sz="1700"/>
            </a:lvl7pPr>
            <a:lvl8pPr marL="2678735" indent="0">
              <a:buNone/>
              <a:defRPr sz="1700"/>
            </a:lvl8pPr>
            <a:lvl9pPr marL="3061411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3773909"/>
            <a:ext cx="5143500" cy="565919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93105"/>
            <a:ext cx="7715250" cy="803672"/>
          </a:xfrm>
          <a:prstGeom prst="rect">
            <a:avLst/>
          </a:prstGeom>
        </p:spPr>
        <p:txBody>
          <a:bodyPr vert="horz" lIns="76535" tIns="38268" rIns="76535" bIns="382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25141"/>
            <a:ext cx="7715250" cy="3182318"/>
          </a:xfrm>
          <a:prstGeom prst="rect">
            <a:avLst/>
          </a:prstGeom>
        </p:spPr>
        <p:txBody>
          <a:bodyPr vert="horz" lIns="76535" tIns="38268" rIns="76535" bIns="382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4469309"/>
            <a:ext cx="2714625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535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007" indent="-287007" algn="l" defTabSz="7653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849" indent="-239173" algn="l" defTabSz="76535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691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367" indent="-191338" algn="l" defTabSz="7653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044" indent="-191338" algn="l" defTabSz="7653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720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97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73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749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7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53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029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70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82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058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411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8992" y="1620738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7" y="0"/>
                </a:lnTo>
                <a:lnTo>
                  <a:pt x="10836407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00188" y="2786063"/>
            <a:ext cx="12144375" cy="2504688"/>
          </a:xfrm>
          <a:custGeom>
            <a:avLst/>
            <a:gdLst/>
            <a:ahLst/>
            <a:cxnLst/>
            <a:rect l="l" t="t" r="r" b="b"/>
            <a:pathLst>
              <a:path w="12954000" h="3562223">
                <a:moveTo>
                  <a:pt x="0" y="0"/>
                </a:moveTo>
                <a:lnTo>
                  <a:pt x="12954000" y="0"/>
                </a:lnTo>
                <a:lnTo>
                  <a:pt x="12954000" y="3562223"/>
                </a:lnTo>
                <a:lnTo>
                  <a:pt x="0" y="3562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1824" b="-13182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1925" y="3428289"/>
            <a:ext cx="767461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</a:pPr>
            <a:r>
              <a:rPr lang="en-US" sz="6700" b="1" dirty="0" err="1">
                <a:solidFill>
                  <a:srgbClr val="FFFFFF"/>
                </a:solidFill>
                <a:ea typeface="Aleo 1"/>
              </a:rPr>
              <a:t>超越常理的愛</a:t>
            </a:r>
            <a:endParaRPr lang="en-US" sz="6700" b="1" dirty="0">
              <a:solidFill>
                <a:srgbClr val="FFFFFF"/>
              </a:solidFill>
              <a:ea typeface="Aleo 1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366492" y="977801"/>
            <a:ext cx="2403397" cy="2199960"/>
          </a:xfrm>
          <a:custGeom>
            <a:avLst/>
            <a:gdLst/>
            <a:ahLst/>
            <a:cxnLst/>
            <a:rect l="l" t="t" r="r" b="b"/>
            <a:pathLst>
              <a:path w="2563623" h="3128832">
                <a:moveTo>
                  <a:pt x="0" y="0"/>
                </a:moveTo>
                <a:lnTo>
                  <a:pt x="2563623" y="0"/>
                </a:lnTo>
                <a:lnTo>
                  <a:pt x="2563623" y="3128832"/>
                </a:lnTo>
                <a:lnTo>
                  <a:pt x="0" y="3128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1925" y="4487021"/>
            <a:ext cx="767461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2100" b="1" spc="418" dirty="0">
                <a:solidFill>
                  <a:srgbClr val="FFD536"/>
                </a:solidFill>
                <a:latin typeface="Lato"/>
                <a:ea typeface="Lato"/>
              </a:rPr>
              <a:t>路加福音15章11至32節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17-19節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6884" y="1982555"/>
            <a:ext cx="7690488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他醒悟過來，說：『我父親有那麼多雇工，又有豐富的食物，我卻要在這裡餓死嗎？我要起來，到我父親那裡去，對他說：爸爸，我得罪了天，也得罪了你，不配再稱為你的兒子，把我當作一個雇工吧！』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 dirty="0" err="1">
                <a:solidFill>
                  <a:srgbClr val="F7555F"/>
                </a:solidFill>
                <a:ea typeface="Lato"/>
              </a:rPr>
              <a:t>於是他起來往父親那裡去。</a:t>
            </a:r>
            <a:r>
              <a:rPr lang="en-US" sz="2900" spc="3" dirty="0" err="1">
                <a:solidFill>
                  <a:schemeClr val="bg1">
                    <a:lumMod val="95000"/>
                  </a:schemeClr>
                </a:solidFill>
                <a:ea typeface="Lato"/>
              </a:rPr>
              <a:t>他還在遠處時，他父親看見了他，就動了慈心，跑過去抱著他，連連與他親吻</a:t>
            </a:r>
            <a:r>
              <a:rPr lang="en-US" sz="2900" spc="3" dirty="0">
                <a:solidFill>
                  <a:schemeClr val="bg1">
                    <a:lumMod val="95000"/>
                  </a:schemeClr>
                </a:solidFill>
                <a:ea typeface="Lato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於是他起來往父親那裡去。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他還在遠處時，他父親看見了他，就動了慈心，跑過去抱著他，連連與他親吻。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21節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兒子說：『爸爸，我得罪了天，也得罪了你，不配再稱為你的兒子。』</a:t>
            </a:r>
          </a:p>
          <a:p>
            <a:pPr>
              <a:lnSpc>
                <a:spcPts val="4394"/>
              </a:lnSpc>
            </a:pPr>
            <a:endParaRPr lang="en-US" sz="2900" spc="3">
              <a:solidFill>
                <a:srgbClr val="18486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22-24節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latin typeface="Lato"/>
                <a:ea typeface="Lato"/>
              </a:rPr>
              <a:t> 父親卻吩咐僕人說：『快把那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最好的袍子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拿來給他穿，把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戒指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戴在他手上，把鞋穿在他腳上，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把肥牛犢牽來宰了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，我們要吃喝快樂，因為我這兒子是死而復活、失而又得的。』他們就歡樂起來。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25-27節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那時，大兒子正在田裡。他回來離家不遠的時候，聽見音樂跳舞的聲音，就叫了一個僕人來，問他這是怎麼一回事。僕人說：『你弟弟回來了，你父親因為他平安無恙地回來，就宰了肥牛犢。』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25-27節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那時，大兒子正在田裡。他回來離家不遠的時候，聽見音樂跳舞的聲音，就叫了一個僕人來，問他這是怎麼一回事。僕人說：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『你弟弟回來了，你父親因為他平安無恙地回來，就宰了肥牛犢。』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28-30節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634" y="1982555"/>
            <a:ext cx="8128987" cy="276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700" spc="3" dirty="0" err="1">
                <a:solidFill>
                  <a:srgbClr val="18486F"/>
                </a:solidFill>
                <a:ea typeface="Lato"/>
              </a:rPr>
              <a:t>大兒子就生氣，不肯進去；父親出來勸他。他對父親說</a:t>
            </a:r>
            <a:r>
              <a:rPr lang="en-US" sz="2700" spc="3" dirty="0">
                <a:solidFill>
                  <a:srgbClr val="18486F"/>
                </a:solidFill>
                <a:ea typeface="Lato"/>
              </a:rPr>
              <a:t>：『你看，我服事你這麼多年，從來沒有違背過你的命令，可是你沒有給我一隻山羊羔，叫我和朋友一同歡樂。但你這個兒子，常常跟娼妓在一起，花盡了你的財產，他一回來，你倒為他宰殺肥牛犢！』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28-30節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634" y="1982555"/>
            <a:ext cx="8128987" cy="276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700" spc="3" dirty="0" err="1">
                <a:solidFill>
                  <a:srgbClr val="18486F"/>
                </a:solidFill>
                <a:ea typeface="Lato"/>
              </a:rPr>
              <a:t>大兒子就生氣，不肯進去；父親出來勸他。他對父親說</a:t>
            </a:r>
            <a:r>
              <a:rPr lang="en-US" sz="2700" spc="3" dirty="0">
                <a:solidFill>
                  <a:srgbClr val="18486F"/>
                </a:solidFill>
                <a:ea typeface="Lato"/>
              </a:rPr>
              <a:t>：『你看，我服事你這麼多年，從來沒有違背過你的命令，可是你沒有給我一隻山羊羔，叫我和朋友一同歡樂。但你這個兒子，常常跟娼妓在一起，花盡了你的財產，他一回來，你倒為他宰殺肥牛犢！』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28-30節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634" y="1982555"/>
            <a:ext cx="8128987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EAD8D3"/>
                </a:solidFill>
                <a:ea typeface="Lato"/>
              </a:rPr>
              <a:t>大兒子就生氣，不肯進去；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父親出來勸他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。</a:t>
            </a:r>
            <a:r>
              <a:rPr lang="en-US" sz="2900" spc="3">
                <a:solidFill>
                  <a:srgbClr val="EAD8D3"/>
                </a:solidFill>
                <a:ea typeface="Lato"/>
              </a:rPr>
              <a:t>他對父親說：『你看，我服事你這麼多年，從來沒有違背過你的命令，可是你沒有給我一隻山羊羔，叫我和朋友一同歡樂。但你這個兒子，常常跟娼妓在一起，花盡了你的財產，他一回來，你倒為他宰殺肥牛犢！』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3524" y="2056225"/>
            <a:ext cx="3835568" cy="287667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D53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616451" y="2482616"/>
            <a:ext cx="1309714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6"/>
              </a:lnSpc>
            </a:pPr>
            <a:r>
              <a:rPr lang="en-US" sz="4600" b="1" dirty="0" err="1">
                <a:solidFill>
                  <a:srgbClr val="000000"/>
                </a:solidFill>
                <a:ea typeface="Canva Sans Bold"/>
              </a:rPr>
              <a:t>安慰</a:t>
            </a:r>
            <a:endParaRPr lang="en-US" sz="4600" b="1" dirty="0">
              <a:solidFill>
                <a:srgbClr val="000000"/>
              </a:solidFill>
              <a:ea typeface="Canva Sans Bold"/>
            </a:endParaRPr>
          </a:p>
          <a:p>
            <a:pPr algn="ctr">
              <a:lnSpc>
                <a:spcPts val="6444"/>
              </a:lnSpc>
            </a:pPr>
            <a:r>
              <a:rPr lang="en-US" sz="4600" b="1" dirty="0" err="1">
                <a:solidFill>
                  <a:srgbClr val="000000"/>
                </a:solidFill>
                <a:ea typeface="Canva Sans Bold"/>
              </a:rPr>
              <a:t>央求</a:t>
            </a:r>
            <a:endParaRPr lang="en-US" sz="4600" b="1" dirty="0">
              <a:solidFill>
                <a:srgbClr val="000000"/>
              </a:solidFill>
              <a:ea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8813" y="-174128"/>
            <a:ext cx="12144375" cy="2063429"/>
          </a:xfrm>
          <a:custGeom>
            <a:avLst/>
            <a:gdLst/>
            <a:ahLst/>
            <a:cxnLst/>
            <a:rect l="l" t="t" r="r" b="b"/>
            <a:pathLst>
              <a:path w="12954000" h="2934655">
                <a:moveTo>
                  <a:pt x="0" y="0"/>
                </a:moveTo>
                <a:lnTo>
                  <a:pt x="12954000" y="0"/>
                </a:lnTo>
                <a:lnTo>
                  <a:pt x="12954000" y="2934655"/>
                </a:lnTo>
                <a:lnTo>
                  <a:pt x="0" y="2934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0707" b="-17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07686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7" y="0"/>
                </a:lnTo>
                <a:lnTo>
                  <a:pt x="10836407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67250" y="2005965"/>
            <a:ext cx="3497594" cy="262318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9020" r="-3902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734692" y="850888"/>
            <a:ext cx="76746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</a:pPr>
            <a:r>
              <a:rPr lang="en-US" sz="4700" b="1" dirty="0">
                <a:solidFill>
                  <a:srgbClr val="F7555F"/>
                </a:solidFill>
                <a:latin typeface="Aleo 2"/>
              </a:rPr>
              <a:t>Kenneth E. Bailey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285" y="4811084"/>
            <a:ext cx="587052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6"/>
              </a:lnSpc>
              <a:spcBef>
                <a:spcPct val="0"/>
              </a:spcBef>
            </a:pPr>
            <a:r>
              <a:rPr lang="en-US" sz="1800" b="1" spc="353" dirty="0">
                <a:solidFill>
                  <a:srgbClr val="F7555F"/>
                </a:solidFill>
                <a:latin typeface="Lato"/>
              </a:rPr>
              <a:t>NOV </a:t>
            </a:r>
            <a:r>
              <a:rPr lang="en-US" sz="1800" b="1" spc="353" dirty="0">
                <a:solidFill>
                  <a:srgbClr val="F7555F"/>
                </a:solidFill>
                <a:latin typeface="Lato"/>
              </a:rPr>
              <a:t>24, 1930 – MAY 23,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28-30節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634" y="1982555"/>
            <a:ext cx="8128987" cy="276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700" spc="3" dirty="0" err="1">
                <a:solidFill>
                  <a:srgbClr val="18486F"/>
                </a:solidFill>
                <a:ea typeface="Lato"/>
              </a:rPr>
              <a:t>大兒子就生氣，不肯進去；父親出來勸他。他對父親說</a:t>
            </a:r>
            <a:r>
              <a:rPr lang="en-US" sz="2700" spc="3" dirty="0">
                <a:solidFill>
                  <a:srgbClr val="18486F"/>
                </a:solidFill>
                <a:ea typeface="Lato"/>
              </a:rPr>
              <a:t>：『你看，</a:t>
            </a:r>
            <a:r>
              <a:rPr lang="en-US" sz="2700" spc="3" dirty="0">
                <a:solidFill>
                  <a:srgbClr val="F7555F"/>
                </a:solidFill>
                <a:ea typeface="Lato"/>
              </a:rPr>
              <a:t>我服事你這麼多年，從來沒有違背過你的命令，可是你沒有給我一隻山羊羔，叫我和朋友一同歡樂。但你這個兒子，常常跟娼妓在一起，花盡了你的財產，他一回來，你倒為他宰殺肥牛犢！』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28-30節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634" y="1982556"/>
            <a:ext cx="8128987" cy="276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700" spc="3" dirty="0" err="1">
                <a:solidFill>
                  <a:srgbClr val="18486F"/>
                </a:solidFill>
                <a:ea typeface="Lato"/>
              </a:rPr>
              <a:t>大兒子就生氣，不肯進去；父親出來勸他。他對父親說</a:t>
            </a:r>
            <a:r>
              <a:rPr lang="en-US" sz="2700" spc="3" dirty="0">
                <a:solidFill>
                  <a:srgbClr val="18486F"/>
                </a:solidFill>
                <a:ea typeface="Lato"/>
              </a:rPr>
              <a:t>：</a:t>
            </a:r>
            <a:r>
              <a:rPr lang="en-US" sz="2700" spc="3" dirty="0">
                <a:solidFill>
                  <a:srgbClr val="002060"/>
                </a:solidFill>
                <a:ea typeface="Lato"/>
              </a:rPr>
              <a:t>『</a:t>
            </a:r>
            <a:r>
              <a:rPr lang="en-US" sz="2700" spc="3" dirty="0">
                <a:solidFill>
                  <a:srgbClr val="F7555F"/>
                </a:solidFill>
                <a:ea typeface="Lato"/>
              </a:rPr>
              <a:t>你看</a:t>
            </a:r>
            <a:r>
              <a:rPr lang="en-US" sz="2700" spc="3" dirty="0">
                <a:solidFill>
                  <a:srgbClr val="002060"/>
                </a:solidFill>
                <a:ea typeface="Lato"/>
              </a:rPr>
              <a:t>，</a:t>
            </a:r>
            <a:r>
              <a:rPr lang="en-US" sz="2700" spc="3" dirty="0">
                <a:solidFill>
                  <a:srgbClr val="18486F"/>
                </a:solidFill>
                <a:ea typeface="Lato"/>
              </a:rPr>
              <a:t>我服事你這麼多年，從來沒有違背過你的命令，可是你沒有給我一隻山羊羔，叫我和朋友一同歡樂。但你這個兒子，常常跟娼妓在一起，花盡了你的財產，他一回來，你倒為他宰殺肥牛犢！』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11-12節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耶穌又說：「某人有兩個兒子。小兒子對父親說：『爸爸，請把我應得的家業給我。』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父親就把財產分給他們兩兄弟。</a:t>
            </a: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F7555F"/>
              </a:solidFill>
              <a:ea typeface="Lato"/>
            </a:endParaRP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F7555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31-32節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2306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父親對他說：『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兒啊！你常和我同在，我一切所有的都是你的； 只是你這個兄弟是死而復活、失而又得的，所以我們理當歡喜快樂。』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」</a:t>
            </a: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18486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748" b="-7742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8992" y="1620738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7" y="0"/>
                </a:lnTo>
                <a:lnTo>
                  <a:pt x="10836407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00188" y="2786063"/>
            <a:ext cx="12144375" cy="2504688"/>
          </a:xfrm>
          <a:custGeom>
            <a:avLst/>
            <a:gdLst/>
            <a:ahLst/>
            <a:cxnLst/>
            <a:rect l="l" t="t" r="r" b="b"/>
            <a:pathLst>
              <a:path w="12954000" h="3562223">
                <a:moveTo>
                  <a:pt x="0" y="0"/>
                </a:moveTo>
                <a:lnTo>
                  <a:pt x="12954000" y="0"/>
                </a:lnTo>
                <a:lnTo>
                  <a:pt x="12954000" y="3562223"/>
                </a:lnTo>
                <a:lnTo>
                  <a:pt x="0" y="3562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31824" b="-13182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1925" y="3428289"/>
            <a:ext cx="767461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</a:pPr>
            <a:r>
              <a:rPr lang="en-US" sz="6700" b="1" dirty="0" err="1">
                <a:solidFill>
                  <a:srgbClr val="FFFFFF"/>
                </a:solidFill>
                <a:ea typeface="Aleo 1"/>
              </a:rPr>
              <a:t>超越常理的愛</a:t>
            </a:r>
            <a:endParaRPr lang="en-US" sz="6700" b="1" dirty="0">
              <a:solidFill>
                <a:srgbClr val="FFFFFF"/>
              </a:solidFill>
              <a:ea typeface="Aleo 1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366492" y="977801"/>
            <a:ext cx="2403397" cy="2199960"/>
          </a:xfrm>
          <a:custGeom>
            <a:avLst/>
            <a:gdLst/>
            <a:ahLst/>
            <a:cxnLst/>
            <a:rect l="l" t="t" r="r" b="b"/>
            <a:pathLst>
              <a:path w="2563623" h="3128832">
                <a:moveTo>
                  <a:pt x="0" y="0"/>
                </a:moveTo>
                <a:lnTo>
                  <a:pt x="2563623" y="0"/>
                </a:lnTo>
                <a:lnTo>
                  <a:pt x="2563623" y="3128832"/>
                </a:lnTo>
                <a:lnTo>
                  <a:pt x="0" y="3128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1925" y="4487021"/>
            <a:ext cx="767461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3"/>
              </a:lnSpc>
            </a:pPr>
            <a:r>
              <a:rPr lang="en-US" sz="2100" b="1" spc="418" dirty="0">
                <a:solidFill>
                  <a:srgbClr val="FFD536"/>
                </a:solidFill>
                <a:latin typeface="Lato"/>
                <a:ea typeface="Lato"/>
              </a:rPr>
              <a:t>路加福音15章11至32節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11-12節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耶穌又說：「某人有兩個兒子。小兒子對父親說：『爸爸，請把我應得的家業給我。』父親就把財產分給他們兩兄弟。</a:t>
            </a: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18486F"/>
              </a:solidFill>
              <a:ea typeface="Lato"/>
            </a:endParaRP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18486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328" y="-147340"/>
            <a:ext cx="12144375" cy="2036109"/>
          </a:xfrm>
          <a:custGeom>
            <a:avLst/>
            <a:gdLst/>
            <a:ahLst/>
            <a:cxnLst/>
            <a:rect l="l" t="t" r="r" b="b"/>
            <a:pathLst>
              <a:path w="12954000" h="2895800">
                <a:moveTo>
                  <a:pt x="0" y="0"/>
                </a:moveTo>
                <a:lnTo>
                  <a:pt x="12954000" y="0"/>
                </a:lnTo>
                <a:lnTo>
                  <a:pt x="12954000" y="2895800"/>
                </a:lnTo>
                <a:lnTo>
                  <a:pt x="0" y="289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3668" b="-17366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8180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0854" y="935433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7555F"/>
                </a:solidFill>
                <a:latin typeface="Aleo 2"/>
                <a:ea typeface="Aleo 2"/>
              </a:rPr>
              <a:t>創世記25章6節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7"/>
            <a:ext cx="766835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dirty="0" err="1">
                <a:solidFill>
                  <a:srgbClr val="18486F"/>
                </a:solidFill>
                <a:ea typeface="Lato"/>
              </a:rPr>
              <a:t>亞伯拉罕</a:t>
            </a:r>
            <a:r>
              <a:rPr lang="en-US" sz="2900" dirty="0" err="1">
                <a:solidFill>
                  <a:srgbClr val="F7555F"/>
                </a:solidFill>
                <a:ea typeface="Lato"/>
              </a:rPr>
              <a:t>把禮物分給</a:t>
            </a:r>
            <a:r>
              <a:rPr lang="en-US" sz="2900" dirty="0" err="1">
                <a:solidFill>
                  <a:srgbClr val="18486F"/>
                </a:solidFill>
                <a:ea typeface="Lato"/>
              </a:rPr>
              <a:t>他庶出的眾子，在自己還活著的時候，就打發他們離開他的兒子以撒，向東面行，往東方的地去</a:t>
            </a:r>
            <a:r>
              <a:rPr lang="en-US" sz="2900" dirty="0">
                <a:solidFill>
                  <a:srgbClr val="18486F"/>
                </a:solidFill>
                <a:ea typeface="Lato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328" y="-147340"/>
            <a:ext cx="12144375" cy="2036109"/>
          </a:xfrm>
          <a:custGeom>
            <a:avLst/>
            <a:gdLst/>
            <a:ahLst/>
            <a:cxnLst/>
            <a:rect l="l" t="t" r="r" b="b"/>
            <a:pathLst>
              <a:path w="12954000" h="2895800">
                <a:moveTo>
                  <a:pt x="0" y="0"/>
                </a:moveTo>
                <a:lnTo>
                  <a:pt x="12954000" y="0"/>
                </a:lnTo>
                <a:lnTo>
                  <a:pt x="12954000" y="2895800"/>
                </a:lnTo>
                <a:lnTo>
                  <a:pt x="0" y="289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3668" b="-17366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8180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0854" y="935433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7555F"/>
                </a:solidFill>
                <a:latin typeface="Aleo 2"/>
                <a:ea typeface="Aleo 2"/>
              </a:rPr>
              <a:t>創世記25章7-8節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7"/>
            <a:ext cx="766835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亞伯拉罕一生的年日是一百七十五歲。亞伯拉罕壽高年老，享盡天年，氣絕而死，歸到他的先人那裡去了。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328" y="-147340"/>
            <a:ext cx="12144375" cy="2036109"/>
          </a:xfrm>
          <a:custGeom>
            <a:avLst/>
            <a:gdLst/>
            <a:ahLst/>
            <a:cxnLst/>
            <a:rect l="l" t="t" r="r" b="b"/>
            <a:pathLst>
              <a:path w="12954000" h="2895800">
                <a:moveTo>
                  <a:pt x="0" y="0"/>
                </a:moveTo>
                <a:lnTo>
                  <a:pt x="12954000" y="0"/>
                </a:lnTo>
                <a:lnTo>
                  <a:pt x="12954000" y="2895800"/>
                </a:lnTo>
                <a:lnTo>
                  <a:pt x="0" y="289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3668" b="-17366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8180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0854" y="935433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7555F"/>
                </a:solidFill>
                <a:latin typeface="Aleo 2"/>
                <a:ea typeface="Aleo 2"/>
              </a:rPr>
              <a:t>列王紀下20章1節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在那些日子，希西家病得要死了。亞摩斯的兒子以賽亞先知來見他，對他說：「耶和華這樣說：『你要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留遺命</a:t>
            </a:r>
            <a:r>
              <a:rPr lang="en-US" sz="2900" spc="3">
                <a:solidFill>
                  <a:srgbClr val="18486F"/>
                </a:solidFill>
                <a:ea typeface="Lato"/>
              </a:rPr>
              <a:t>給你的家人，因為你將要死，不能再活了。』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11-12節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耶穌又說：「某人有兩個兒子。小兒子對父親說：『爸爸，請把我應得的家業給我。』</a:t>
            </a:r>
            <a:r>
              <a:rPr lang="en-US" sz="2900" spc="3">
                <a:solidFill>
                  <a:srgbClr val="F7555F"/>
                </a:solidFill>
                <a:ea typeface="Lato"/>
              </a:rPr>
              <a:t>父親就把財產分給他們兩兄弟。</a:t>
            </a: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F7555F"/>
              </a:solidFill>
              <a:ea typeface="Lato"/>
            </a:endParaRP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F7555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13節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235" y="2550436"/>
            <a:ext cx="7668359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 spc="3">
                <a:solidFill>
                  <a:srgbClr val="18486F"/>
                </a:solidFill>
                <a:ea typeface="Lato"/>
              </a:rPr>
              <a:t>過了不多幾天，小兒子收拾一切，到遠方去了，在那裡生活放蕩，浪費錢財。</a:t>
            </a:r>
          </a:p>
          <a:p>
            <a:pPr>
              <a:lnSpc>
                <a:spcPts val="4101"/>
              </a:lnSpc>
            </a:pPr>
            <a:endParaRPr lang="en-US" sz="2900" spc="3">
              <a:solidFill>
                <a:srgbClr val="18486F"/>
              </a:solidFill>
              <a:ea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0188" y="-174129"/>
            <a:ext cx="12144375" cy="2049528"/>
          </a:xfrm>
          <a:custGeom>
            <a:avLst/>
            <a:gdLst/>
            <a:ahLst/>
            <a:cxnLst/>
            <a:rect l="l" t="t" r="r" b="b"/>
            <a:pathLst>
              <a:path w="12954000" h="2914884">
                <a:moveTo>
                  <a:pt x="0" y="0"/>
                </a:moveTo>
                <a:lnTo>
                  <a:pt x="12954000" y="0"/>
                </a:lnTo>
                <a:lnTo>
                  <a:pt x="12954000" y="2914884"/>
                </a:lnTo>
                <a:lnTo>
                  <a:pt x="0" y="291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72204" b="-1722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7438" y="-544527"/>
            <a:ext cx="10159132" cy="1440750"/>
          </a:xfrm>
          <a:custGeom>
            <a:avLst/>
            <a:gdLst/>
            <a:ahLst/>
            <a:cxnLst/>
            <a:rect l="l" t="t" r="r" b="b"/>
            <a:pathLst>
              <a:path w="10836407" h="2049066">
                <a:moveTo>
                  <a:pt x="0" y="0"/>
                </a:moveTo>
                <a:lnTo>
                  <a:pt x="10836406" y="0"/>
                </a:lnTo>
                <a:lnTo>
                  <a:pt x="10836406" y="2049066"/>
                </a:lnTo>
                <a:lnTo>
                  <a:pt x="0" y="204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6" r="-3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1068281"/>
            <a:ext cx="767461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4"/>
              </a:lnSpc>
            </a:pPr>
            <a:r>
              <a:rPr lang="en-US" sz="3800" b="1" dirty="0">
                <a:solidFill>
                  <a:srgbClr val="FFD536"/>
                </a:solidFill>
                <a:latin typeface="Aleo 2"/>
                <a:ea typeface="Aleo 2"/>
              </a:rPr>
              <a:t>14-16節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47" y="2305199"/>
            <a:ext cx="7668359" cy="232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4"/>
              </a:lnSpc>
            </a:pPr>
            <a:r>
              <a:rPr lang="en-US" sz="2900">
                <a:solidFill>
                  <a:srgbClr val="18486F"/>
                </a:solidFill>
                <a:ea typeface="Lato"/>
              </a:rPr>
              <a:t>他花盡了一切所有的，那地方又遇上了嚴重的饑荒，就窮困起來；於是他去投靠當地的一個居民。那人打發他到田裡去放豬， 他恨不得吃豬所吃的豆莢，可是沒有人給他。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451</Words>
  <Application>Microsoft Office PowerPoint</Application>
  <PresentationFormat>如螢幕大小 (16:9)</PresentationFormat>
  <Paragraphs>50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Arial</vt:lpstr>
      <vt:lpstr>新細明體</vt:lpstr>
      <vt:lpstr>Lato</vt:lpstr>
      <vt:lpstr>Aleo 1</vt:lpstr>
      <vt:lpstr>Aleo 2</vt:lpstr>
      <vt:lpstr>Canva Sans Bold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超越常理的愛</dc:title>
  <cp:lastModifiedBy>Andrew</cp:lastModifiedBy>
  <cp:revision>8</cp:revision>
  <dcterms:created xsi:type="dcterms:W3CDTF">2006-08-16T00:00:00Z</dcterms:created>
  <dcterms:modified xsi:type="dcterms:W3CDTF">2023-12-19T09:20:28Z</dcterms:modified>
  <dc:identifier>DAF1huChfy0</dc:identifier>
</cp:coreProperties>
</file>