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y="10287000" cx="18288000"/>
  <p:notesSz cx="6858000" cy="9144000"/>
  <p:embeddedFontLst>
    <p:embeddedFont>
      <p:font typeface="Bitter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itter" panose="020B0604020202020204" charset="0"/>
      <p:regular r:id="rId36"/>
    </p:embeddedFont>
    <p:embeddedFont>
      <p:font typeface="Canva Sans Bold" panose="020B0604020202020204" charset="0"/>
      <p:regular r:id="rId37"/>
    </p:embeddedFont>
  </p:embeddedFontLst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 autoAdjust="0"/>
    <p:restoredTop sz="94622" autoAdjust="0"/>
  </p:normalViewPr>
  <p:slideViewPr>
    <p:cSldViewPr>
      <p:cViewPr>
        <p:scale>
          <a:sx n="38" d="100"/>
          <a:sy n="38" d="100"/>
        </p:scale>
        <p:origin x="-976" y="-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font" Target="fonts/font1.fntdata"/><Relationship Id="rId32" Type="http://schemas.openxmlformats.org/officeDocument/2006/relationships/font" Target="fonts/font2.fntdata"/><Relationship Id="rId33" Type="http://schemas.openxmlformats.org/officeDocument/2006/relationships/font" Target="fonts/font3.fntdata"/><Relationship Id="rId34" Type="http://schemas.openxmlformats.org/officeDocument/2006/relationships/font" Target="fonts/font4.fntdata"/><Relationship Id="rId35" Type="http://schemas.openxmlformats.org/officeDocument/2006/relationships/font" Target="fonts/font5.fntdata"/><Relationship Id="rId36" Type="http://schemas.openxmlformats.org/officeDocument/2006/relationships/font" Target="fonts/font6.fntdata"/><Relationship Id="rId37" Type="http://schemas.openxmlformats.org/officeDocument/2006/relationships/font" Target="fonts/font7.fntdata"/><Relationship Id="rId38" Type="http://schemas.openxmlformats.org/officeDocument/2006/relationships/tableStyles" Target="tableStyle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2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25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2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82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2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6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7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7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7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7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7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7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8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7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9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0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8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0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80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11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81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1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7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77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7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8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1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8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8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88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89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9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7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7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7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l="-5201" t="-38888" b="-48135"/>
            </a:stretch>
          </a:blipFill>
        </p:spPr>
      </p:sp>
      <p:sp>
        <p:nvSpPr>
          <p:cNvPr id="1048585" name="Freeform 3"/>
          <p:cNvSpPr/>
          <p:nvPr/>
        </p:nvSpPr>
        <p:spPr>
          <a:xfrm>
            <a:off x="2241564" y="596520"/>
            <a:ext cx="13804872" cy="9093960"/>
          </a:xfrm>
          <a:custGeom>
            <a:avLst/>
            <a:ahLst/>
            <a:rect l="l" t="t" r="r" b="b"/>
            <a:pathLst>
              <a:path w="13804872" h="9093960">
                <a:moveTo>
                  <a:pt x="0" y="0"/>
                </a:moveTo>
                <a:lnTo>
                  <a:pt x="13804872" y="0"/>
                </a:lnTo>
                <a:lnTo>
                  <a:pt x="13804872" y="9093960"/>
                </a:lnTo>
                <a:lnTo>
                  <a:pt x="0" y="90939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586" name="TextBox 4"/>
          <p:cNvSpPr txBox="1"/>
          <p:nvPr/>
        </p:nvSpPr>
        <p:spPr>
          <a:xfrm>
            <a:off x="1388203" y="3978369"/>
            <a:ext cx="15473766" cy="1778001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4000"/>
              </a:lnSpc>
            </a:pPr>
            <a:r>
              <a:rPr b="1" dirty="0" sz="14000" lang="en-US" err="1">
                <a:solidFill>
                  <a:srgbClr val="754820"/>
                </a:solidFill>
                <a:ea typeface="Tropika"/>
              </a:rPr>
              <a:t>聰明不被聰明誤</a:t>
            </a:r>
            <a:endParaRPr b="1" dirty="0" sz="14000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587" name="Freeform 5"/>
          <p:cNvSpPr/>
          <p:nvPr/>
        </p:nvSpPr>
        <p:spPr>
          <a:xfrm>
            <a:off x="-509572" y="501270"/>
            <a:ext cx="5502272" cy="2544801"/>
          </a:xfrm>
          <a:custGeom>
            <a:avLst/>
            <a:ahLst/>
            <a:rect l="l" t="t" r="r" b="b"/>
            <a:pathLst>
              <a:path w="5502272" h="2544801">
                <a:moveTo>
                  <a:pt x="0" y="0"/>
                </a:moveTo>
                <a:lnTo>
                  <a:pt x="5502272" y="0"/>
                </a:lnTo>
                <a:lnTo>
                  <a:pt x="5502272" y="2544801"/>
                </a:lnTo>
                <a:lnTo>
                  <a:pt x="0" y="254480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588" name="Freeform 6"/>
          <p:cNvSpPr/>
          <p:nvPr/>
        </p:nvSpPr>
        <p:spPr>
          <a:xfrm rot="-1538624">
            <a:off x="14110833" y="7550759"/>
            <a:ext cx="5502272" cy="2544801"/>
          </a:xfrm>
          <a:custGeom>
            <a:avLst/>
            <a:ahLst/>
            <a:rect l="l" t="t" r="r" b="b"/>
            <a:pathLst>
              <a:path w="5502272" h="2544801">
                <a:moveTo>
                  <a:pt x="0" y="0"/>
                </a:moveTo>
                <a:lnTo>
                  <a:pt x="5502272" y="0"/>
                </a:lnTo>
                <a:lnTo>
                  <a:pt x="5502272" y="2544801"/>
                </a:lnTo>
                <a:lnTo>
                  <a:pt x="0" y="254480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589" name="Freeform 7"/>
          <p:cNvSpPr/>
          <p:nvPr/>
        </p:nvSpPr>
        <p:spPr>
          <a:xfrm>
            <a:off x="-941877" y="5575680"/>
            <a:ext cx="4660160" cy="5157119"/>
          </a:xfrm>
          <a:custGeom>
            <a:avLst/>
            <a:ahLst/>
            <a:rect l="l" t="t" r="r" b="b"/>
            <a:pathLst>
              <a:path w="4660160" h="5157119">
                <a:moveTo>
                  <a:pt x="0" y="0"/>
                </a:moveTo>
                <a:lnTo>
                  <a:pt x="4660160" y="0"/>
                </a:lnTo>
                <a:lnTo>
                  <a:pt x="4660160" y="5157119"/>
                </a:lnTo>
                <a:lnTo>
                  <a:pt x="0" y="515711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  <p:sp>
        <p:nvSpPr>
          <p:cNvPr id="1048590" name="TextBox 8"/>
          <p:cNvSpPr txBox="1"/>
          <p:nvPr/>
        </p:nvSpPr>
        <p:spPr>
          <a:xfrm>
            <a:off x="4456849" y="7014469"/>
            <a:ext cx="9374302" cy="776687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00"/>
              </a:lnSpc>
            </a:pPr>
            <a:r>
              <a:rPr b="1" dirty="0" sz="6000" lang="en-US">
                <a:solidFill>
                  <a:srgbClr val="754820"/>
                </a:solidFill>
                <a:latin typeface="Bitter"/>
                <a:ea typeface="Bitter"/>
              </a:rPr>
              <a:t>路加福音16:1-9</a:t>
            </a:r>
          </a:p>
        </p:txBody>
      </p:sp>
      <p:sp>
        <p:nvSpPr>
          <p:cNvPr id="1048591" name="Freeform 9"/>
          <p:cNvSpPr/>
          <p:nvPr/>
        </p:nvSpPr>
        <p:spPr>
          <a:xfrm flipV="1">
            <a:off x="14244212" y="-997648"/>
            <a:ext cx="4660160" cy="5157119"/>
          </a:xfrm>
          <a:custGeom>
            <a:avLst/>
            <a:ahLst/>
            <a:rect l="l" t="t" r="r" b="b"/>
            <a:pathLst>
              <a:path w="4660160" h="5157119">
                <a:moveTo>
                  <a:pt x="0" y="5157119"/>
                </a:moveTo>
                <a:lnTo>
                  <a:pt x="4660161" y="5157119"/>
                </a:lnTo>
                <a:lnTo>
                  <a:pt x="4660161" y="0"/>
                </a:lnTo>
                <a:lnTo>
                  <a:pt x="0" y="0"/>
                </a:lnTo>
                <a:lnTo>
                  <a:pt x="0" y="5157119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47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48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49" name="Freeform 5"/>
          <p:cNvSpPr/>
          <p:nvPr/>
        </p:nvSpPr>
        <p:spPr>
          <a:xfrm rot="369413" flipV="1">
            <a:off x="-4135946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50" name="TextBox 6"/>
          <p:cNvSpPr txBox="1"/>
          <p:nvPr/>
        </p:nvSpPr>
        <p:spPr>
          <a:xfrm>
            <a:off x="2374754" y="3390900"/>
            <a:ext cx="13538491" cy="553997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一百簍油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管家說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拿你的帳，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快坐下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，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寫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五十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又問一個說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你欠多少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？』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一百石麥子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管家說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拿你的帳</a:t>
            </a:r>
            <a:r>
              <a:rPr b="1" dirty="0" sz="6000" lang="en-US" spc="4" err="1">
                <a:solidFill>
                  <a:schemeClr val="bg1"/>
                </a:solidFill>
                <a:ea typeface="Bitter Bold"/>
              </a:rPr>
              <a:t>，寫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八十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</a:p>
        </p:txBody>
      </p:sp>
      <p:sp>
        <p:nvSpPr>
          <p:cNvPr id="1048651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16:6-7</a:t>
            </a:r>
          </a:p>
        </p:txBody>
      </p:sp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53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54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55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56" name="TextBox 6"/>
          <p:cNvSpPr txBox="1"/>
          <p:nvPr/>
        </p:nvSpPr>
        <p:spPr>
          <a:xfrm>
            <a:off x="2996909" y="3904882"/>
            <a:ext cx="12828921" cy="4007764"/>
          </a:xfrm>
          <a:prstGeom prst="rect"/>
        </p:spPr>
        <p:txBody>
          <a:bodyPr anchor="t" bIns="0" lIns="0" rIns="0" rtlCol="0" tIns="0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主人就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誇獎這不義的管家做事聰明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；因為今世之子，在世事之上，較比光明之子更加聰明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</a:t>
            </a:r>
          </a:p>
        </p:txBody>
      </p:sp>
      <p:sp>
        <p:nvSpPr>
          <p:cNvPr id="1048657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16:8</a:t>
            </a:r>
          </a:p>
        </p:txBody>
      </p:sp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>
              <a:alphaModFix amt="70000"/>
            </a:blip>
            <a:stretch>
              <a:fillRect t="-42222"/>
            </a:stretch>
          </a:blipFill>
        </p:spPr>
      </p:sp>
      <p:sp>
        <p:nvSpPr>
          <p:cNvPr id="1048659" name="Freeform 3"/>
          <p:cNvSpPr/>
          <p:nvPr/>
        </p:nvSpPr>
        <p:spPr>
          <a:xfrm>
            <a:off x="14207527" y="3196088"/>
            <a:ext cx="3791831" cy="4275800"/>
          </a:xfrm>
          <a:custGeom>
            <a:avLst/>
            <a:ahLst/>
            <a:rect l="l" t="t" r="r" b="b"/>
            <a:pathLst>
              <a:path w="3791831" h="4275800">
                <a:moveTo>
                  <a:pt x="0" y="0"/>
                </a:moveTo>
                <a:lnTo>
                  <a:pt x="3791830" y="0"/>
                </a:lnTo>
                <a:lnTo>
                  <a:pt x="3791830" y="4275800"/>
                </a:lnTo>
                <a:lnTo>
                  <a:pt x="0" y="4275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60" name="Freeform 4"/>
          <p:cNvSpPr/>
          <p:nvPr/>
        </p:nvSpPr>
        <p:spPr>
          <a:xfrm>
            <a:off x="1028700" y="1029260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61" name="TextBox 5"/>
          <p:cNvSpPr txBox="1"/>
          <p:nvPr/>
        </p:nvSpPr>
        <p:spPr>
          <a:xfrm>
            <a:off x="1418292" y="1605918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754820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 smtClean="0">
                <a:solidFill>
                  <a:srgbClr val="754820"/>
                </a:solidFill>
                <a:latin typeface="Canva Sans Bold"/>
                <a:ea typeface="Canva Sans Bold"/>
              </a:rPr>
              <a:t>管家認識自己並認清自己的狀況</a:t>
            </a:r>
            <a:endParaRPr b="1" dirty="0" sz="5000" lang="en-US">
              <a:solidFill>
                <a:srgbClr val="754820"/>
              </a:solidFill>
              <a:latin typeface="Canva Sans Bold"/>
              <a:ea typeface="Canva Sans Bold"/>
            </a:endParaRPr>
          </a:p>
        </p:txBody>
      </p:sp>
      <p:sp>
        <p:nvSpPr>
          <p:cNvPr id="1048662" name="Freeform 6"/>
          <p:cNvSpPr/>
          <p:nvPr/>
        </p:nvSpPr>
        <p:spPr>
          <a:xfrm>
            <a:off x="1028700" y="3711853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63" name="TextBox 7"/>
          <p:cNvSpPr txBox="1"/>
          <p:nvPr/>
        </p:nvSpPr>
        <p:spPr>
          <a:xfrm>
            <a:off x="1418292" y="4279900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754820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>
                <a:solidFill>
                  <a:srgbClr val="754820"/>
                </a:solidFill>
                <a:latin typeface="Canva Sans Bold"/>
                <a:ea typeface="Canva Sans Bold"/>
              </a:rPr>
              <a:t>管家認識他的主人</a:t>
            </a:r>
            <a:endParaRPr b="1" dirty="0" sz="5000" lang="en-US">
              <a:solidFill>
                <a:srgbClr val="754820"/>
              </a:solidFill>
              <a:latin typeface="Canva Sans Bold"/>
              <a:ea typeface="Canva Sans Bold"/>
            </a:endParaRPr>
          </a:p>
        </p:txBody>
      </p:sp>
      <p:sp>
        <p:nvSpPr>
          <p:cNvPr id="1048664" name="Freeform 8"/>
          <p:cNvSpPr/>
          <p:nvPr/>
        </p:nvSpPr>
        <p:spPr>
          <a:xfrm>
            <a:off x="1028700" y="6419654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8"/>
                </a:lnTo>
                <a:lnTo>
                  <a:pt x="0" y="210446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65" name="TextBox 9"/>
          <p:cNvSpPr txBox="1"/>
          <p:nvPr/>
        </p:nvSpPr>
        <p:spPr>
          <a:xfrm>
            <a:off x="1418292" y="6987700"/>
            <a:ext cx="13967448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b="1" dirty="0" sz="5000" lang="en-US" err="1">
                <a:solidFill>
                  <a:srgbClr val="754820"/>
                </a:solidFill>
                <a:ea typeface="Canva Sans Bold"/>
              </a:rPr>
              <a:t>管家在辨別形勢後懂得為自己的將來作打算</a:t>
            </a:r>
            <a:endParaRPr b="1" dirty="0" sz="5000" lang="en-US">
              <a:solidFill>
                <a:srgbClr val="754820"/>
              </a:solidFill>
              <a:ea typeface="Canva Sans Bold"/>
            </a:endParaRPr>
          </a:p>
        </p:txBody>
      </p:sp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>
              <a:alphaModFix amt="70000"/>
            </a:blip>
            <a:stretch>
              <a:fillRect t="-42222"/>
            </a:stretch>
          </a:blipFill>
        </p:spPr>
      </p:sp>
      <p:sp>
        <p:nvSpPr>
          <p:cNvPr id="1048667" name="Freeform 3"/>
          <p:cNvSpPr/>
          <p:nvPr/>
        </p:nvSpPr>
        <p:spPr>
          <a:xfrm>
            <a:off x="14207527" y="3196088"/>
            <a:ext cx="3791831" cy="4275800"/>
          </a:xfrm>
          <a:custGeom>
            <a:avLst/>
            <a:ahLst/>
            <a:rect l="l" t="t" r="r" b="b"/>
            <a:pathLst>
              <a:path w="3791831" h="4275800">
                <a:moveTo>
                  <a:pt x="0" y="0"/>
                </a:moveTo>
                <a:lnTo>
                  <a:pt x="3791830" y="0"/>
                </a:lnTo>
                <a:lnTo>
                  <a:pt x="3791830" y="4275800"/>
                </a:lnTo>
                <a:lnTo>
                  <a:pt x="0" y="4275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68" name="Freeform 4"/>
          <p:cNvSpPr/>
          <p:nvPr/>
        </p:nvSpPr>
        <p:spPr>
          <a:xfrm>
            <a:off x="1028700" y="1029260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69" name="TextBox 5"/>
          <p:cNvSpPr txBox="1"/>
          <p:nvPr/>
        </p:nvSpPr>
        <p:spPr>
          <a:xfrm>
            <a:off x="1418292" y="1605918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754820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>
                <a:solidFill>
                  <a:srgbClr val="754820"/>
                </a:solidFill>
                <a:latin typeface="Canva Sans Bold"/>
                <a:ea typeface="Canva Sans Bold"/>
              </a:rPr>
              <a:t>管家認識自己並且認清自己的狀況</a:t>
            </a:r>
            <a:endParaRPr b="1" dirty="0" sz="5000" lang="en-US">
              <a:solidFill>
                <a:srgbClr val="754820"/>
              </a:solidFill>
              <a:latin typeface="Canva Sans Bold"/>
              <a:ea typeface="Canva Sans Bold"/>
            </a:endParaRPr>
          </a:p>
        </p:txBody>
      </p:sp>
      <p:sp>
        <p:nvSpPr>
          <p:cNvPr id="1048670" name="Freeform 6"/>
          <p:cNvSpPr/>
          <p:nvPr/>
        </p:nvSpPr>
        <p:spPr>
          <a:xfrm>
            <a:off x="1028700" y="3711853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71" name="TextBox 7"/>
          <p:cNvSpPr txBox="1"/>
          <p:nvPr/>
        </p:nvSpPr>
        <p:spPr>
          <a:xfrm>
            <a:off x="1418292" y="4279900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754820"/>
                </a:solidFill>
                <a:latin typeface="Canva Sans Bold"/>
              </a:rPr>
              <a:t> </a:t>
            </a:r>
            <a:r>
              <a:rPr b="1" dirty="0" sz="5000" lang="en-US" err="1">
                <a:solidFill>
                  <a:srgbClr val="DDBA8E"/>
                </a:solidFill>
                <a:ea typeface="Canva Sans Bold"/>
              </a:rPr>
              <a:t>管家認識他的主人</a:t>
            </a:r>
            <a:endParaRPr b="1" dirty="0" sz="5000" lang="en-US">
              <a:solidFill>
                <a:srgbClr val="DDBA8E"/>
              </a:solidFill>
              <a:ea typeface="Canva Sans Bold"/>
            </a:endParaRPr>
          </a:p>
        </p:txBody>
      </p:sp>
      <p:sp>
        <p:nvSpPr>
          <p:cNvPr id="1048672" name="Freeform 8"/>
          <p:cNvSpPr/>
          <p:nvPr/>
        </p:nvSpPr>
        <p:spPr>
          <a:xfrm>
            <a:off x="1028700" y="6419654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8"/>
                </a:lnTo>
                <a:lnTo>
                  <a:pt x="0" y="210446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73" name="TextBox 9"/>
          <p:cNvSpPr txBox="1"/>
          <p:nvPr/>
        </p:nvSpPr>
        <p:spPr>
          <a:xfrm>
            <a:off x="1418292" y="6987700"/>
            <a:ext cx="13967448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b="1" dirty="0" sz="5000" lang="en-US" err="1">
                <a:solidFill>
                  <a:srgbClr val="DDBA8E"/>
                </a:solidFill>
                <a:ea typeface="Canva Sans Bold"/>
              </a:rPr>
              <a:t>管家在辨別形勢後懂得為自己的將來作打算</a:t>
            </a:r>
            <a:endParaRPr b="1" dirty="0" sz="5000" lang="en-US">
              <a:solidFill>
                <a:srgbClr val="DDBA8E"/>
              </a:solidFill>
              <a:ea typeface="Canva Sans Bold"/>
            </a:endParaRPr>
          </a:p>
        </p:txBody>
      </p:sp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75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76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77" name="Freeform 5"/>
          <p:cNvSpPr/>
          <p:nvPr/>
        </p:nvSpPr>
        <p:spPr>
          <a:xfrm rot="369413" flipV="1">
            <a:off x="-4141490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78" name="TextBox 6"/>
          <p:cNvSpPr txBox="1"/>
          <p:nvPr/>
        </p:nvSpPr>
        <p:spPr>
          <a:xfrm>
            <a:off x="2133600" y="3467100"/>
            <a:ext cx="14452891" cy="553997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那管家心裏說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主人辭我，不用我再作管家，我將來做甚麼？鋤地呢？無力；討飯呢？怕羞。我知道怎麼行，好叫人在我不作管家之後，接我到他們家裏去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</a:p>
        </p:txBody>
      </p:sp>
      <p:sp>
        <p:nvSpPr>
          <p:cNvPr id="1048679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16:3-4</a:t>
            </a:r>
          </a:p>
        </p:txBody>
      </p:sp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81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82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83" name="Freeform 5"/>
          <p:cNvSpPr/>
          <p:nvPr/>
        </p:nvSpPr>
        <p:spPr>
          <a:xfrm rot="369413" flipV="1">
            <a:off x="-4141490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84" name="TextBox 6"/>
          <p:cNvSpPr txBox="1"/>
          <p:nvPr/>
        </p:nvSpPr>
        <p:spPr>
          <a:xfrm>
            <a:off x="2133600" y="3467100"/>
            <a:ext cx="14452891" cy="553997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那管家心裏說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主人辭我，不用我再作管家，我將來做甚麼？鋤地呢？無力；討飯呢？怕羞。我知道怎麼行，</a:t>
            </a:r>
            <a:r>
              <a:rPr b="1" dirty="0" sz="6000" lang="en-US" spc="4" err="1">
                <a:solidFill>
                  <a:schemeClr val="bg1"/>
                </a:solidFill>
                <a:ea typeface="Bitter Bold"/>
              </a:rPr>
              <a:t>好叫人在我不作管家之後，接我到他們家裏去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</a:p>
        </p:txBody>
      </p:sp>
      <p:sp>
        <p:nvSpPr>
          <p:cNvPr id="1048685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16:3-4</a:t>
            </a:r>
          </a:p>
        </p:txBody>
      </p:sp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87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88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89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90" name="TextBox 6"/>
          <p:cNvSpPr txBox="1"/>
          <p:nvPr/>
        </p:nvSpPr>
        <p:spPr>
          <a:xfrm>
            <a:off x="2348539" y="3485767"/>
            <a:ext cx="14796461" cy="553997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於是把欠他主人債的，一個一個地叫了來，問頭一個說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你欠我主人多少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？』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一百簍油</a:t>
            </a:r>
            <a:r>
              <a:rPr b="1" dirty="0" sz="6000" lang="en-US" spc="4">
                <a:solidFill>
                  <a:srgbClr val="FFFFFF"/>
                </a:solidFill>
                <a:ea typeface="Bitter Bold"/>
              </a:rPr>
              <a:t>。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管家說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拿你的帳，快坐下，寫五十</a:t>
            </a:r>
            <a:r>
              <a:rPr b="1" dirty="0" sz="6000" lang="en-US" spc="4" smtClean="0">
                <a:solidFill>
                  <a:srgbClr val="754820"/>
                </a:solidFill>
                <a:ea typeface="Bitter Bold"/>
              </a:rPr>
              <a:t>。』</a:t>
            </a:r>
            <a:endParaRPr b="1" dirty="0" sz="6000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691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dirty="0" sz="12000" lang="en-US">
                <a:solidFill>
                  <a:srgbClr val="754820"/>
                </a:solidFill>
                <a:latin typeface="Tropika"/>
              </a:rPr>
              <a:t>Luke </a:t>
            </a:r>
            <a:r>
              <a:rPr dirty="0" sz="12000" lang="en-US" smtClean="0">
                <a:solidFill>
                  <a:srgbClr val="754820"/>
                </a:solidFill>
                <a:latin typeface="Tropika"/>
              </a:rPr>
              <a:t>16:5-6</a:t>
            </a:r>
            <a:endParaRPr dirty="0" sz="12000" lang="en-US">
              <a:solidFill>
                <a:srgbClr val="754820"/>
              </a:solidFill>
              <a:latin typeface="Tropika"/>
            </a:endParaRPr>
          </a:p>
        </p:txBody>
      </p:sp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93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94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95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96" name="TextBox 6"/>
          <p:cNvSpPr txBox="1"/>
          <p:nvPr/>
        </p:nvSpPr>
        <p:spPr>
          <a:xfrm>
            <a:off x="2348539" y="3485767"/>
            <a:ext cx="14796461" cy="553997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於是把欠他主人債的，一個一個地叫了來，問頭一個說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你欠我主人多少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？』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一百簍油</a:t>
            </a:r>
            <a:r>
              <a:rPr b="1" dirty="0" sz="6000" lang="en-US" spc="4">
                <a:solidFill>
                  <a:srgbClr val="FFFFFF"/>
                </a:solidFill>
                <a:ea typeface="Bitter Bold"/>
              </a:rPr>
              <a:t>。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管家說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拿你的帳，快坐下，寫五十</a:t>
            </a:r>
            <a:r>
              <a:rPr b="1" dirty="0" sz="6000" lang="en-US" spc="4" smtClean="0">
                <a:solidFill>
                  <a:srgbClr val="754820"/>
                </a:solidFill>
                <a:ea typeface="Bitter Bold"/>
              </a:rPr>
              <a:t>。』</a:t>
            </a:r>
            <a:endParaRPr b="1" dirty="0" sz="6000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697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dirty="0" sz="12000" lang="en-US">
                <a:solidFill>
                  <a:srgbClr val="754820"/>
                </a:solidFill>
                <a:latin typeface="Tropika"/>
              </a:rPr>
              <a:t>Luke </a:t>
            </a:r>
            <a:r>
              <a:rPr dirty="0" sz="12000" lang="en-US" smtClean="0">
                <a:solidFill>
                  <a:srgbClr val="754820"/>
                </a:solidFill>
                <a:latin typeface="Tropika"/>
              </a:rPr>
              <a:t>16:5-6</a:t>
            </a:r>
            <a:endParaRPr dirty="0" sz="12000" lang="en-US">
              <a:solidFill>
                <a:srgbClr val="754820"/>
              </a:solidFill>
              <a:latin typeface="Tropika"/>
            </a:endParaRPr>
          </a:p>
        </p:txBody>
      </p:sp>
      <p:sp>
        <p:nvSpPr>
          <p:cNvPr id="1048698" name="Freeform 6"/>
          <p:cNvSpPr/>
          <p:nvPr/>
        </p:nvSpPr>
        <p:spPr>
          <a:xfrm>
            <a:off x="8839200" y="0"/>
            <a:ext cx="7381995" cy="11141344"/>
          </a:xfrm>
          <a:custGeom>
            <a:avLst/>
            <a:ahLst/>
            <a:rect l="l" t="t" r="r" b="b"/>
            <a:pathLst>
              <a:path w="7381995" h="11141344">
                <a:moveTo>
                  <a:pt x="0" y="0"/>
                </a:moveTo>
                <a:lnTo>
                  <a:pt x="7381994" y="0"/>
                </a:lnTo>
                <a:lnTo>
                  <a:pt x="7381994" y="11141344"/>
                </a:lnTo>
                <a:lnTo>
                  <a:pt x="0" y="1114134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700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01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02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03" name="TextBox 6"/>
          <p:cNvSpPr txBox="1"/>
          <p:nvPr/>
        </p:nvSpPr>
        <p:spPr>
          <a:xfrm>
            <a:off x="2348539" y="3485767"/>
            <a:ext cx="13590921" cy="4007764"/>
          </a:xfrm>
          <a:prstGeom prst="rect"/>
        </p:spPr>
        <p:txBody>
          <a:bodyPr anchor="t" bIns="0" lIns="0" rIns="0" rtlCol="0" tIns="0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 smtClean="0">
                <a:solidFill>
                  <a:srgbClr val="754820"/>
                </a:solidFill>
                <a:ea typeface="Bitter Bold"/>
              </a:rPr>
              <a:t>又問一個說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你欠多少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？』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一百石麥子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管家說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拿你的帳，寫八十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</a:p>
        </p:txBody>
      </p:sp>
      <p:sp>
        <p:nvSpPr>
          <p:cNvPr id="1048704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dirty="0" sz="12000" lang="en-US">
                <a:solidFill>
                  <a:srgbClr val="754820"/>
                </a:solidFill>
                <a:latin typeface="Tropika"/>
              </a:rPr>
              <a:t>Luke </a:t>
            </a:r>
            <a:r>
              <a:rPr dirty="0" sz="12000" lang="en-US" smtClean="0">
                <a:solidFill>
                  <a:srgbClr val="754820"/>
                </a:solidFill>
                <a:latin typeface="Tropika"/>
              </a:rPr>
              <a:t>16:7</a:t>
            </a:r>
            <a:endParaRPr dirty="0" sz="12000" lang="en-US">
              <a:solidFill>
                <a:srgbClr val="754820"/>
              </a:solidFill>
              <a:latin typeface="Tropik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706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07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08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09" name="TextBox 6"/>
          <p:cNvSpPr txBox="1"/>
          <p:nvPr/>
        </p:nvSpPr>
        <p:spPr>
          <a:xfrm>
            <a:off x="2348539" y="3485767"/>
            <a:ext cx="13590921" cy="4007764"/>
          </a:xfrm>
          <a:prstGeom prst="rect"/>
        </p:spPr>
        <p:txBody>
          <a:bodyPr anchor="t" bIns="0" lIns="0" rIns="0" rtlCol="0" tIns="0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 smtClean="0">
                <a:solidFill>
                  <a:srgbClr val="754820"/>
                </a:solidFill>
                <a:ea typeface="Bitter Bold"/>
              </a:rPr>
              <a:t>又問一個說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你欠多少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？』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一百石麥子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管家說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拿你的帳，寫八十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</a:p>
        </p:txBody>
      </p:sp>
      <p:sp>
        <p:nvSpPr>
          <p:cNvPr id="1048710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dirty="0" sz="12000" lang="en-US">
                <a:solidFill>
                  <a:srgbClr val="754820"/>
                </a:solidFill>
                <a:latin typeface="Tropika"/>
              </a:rPr>
              <a:t>Luke </a:t>
            </a:r>
            <a:r>
              <a:rPr dirty="0" sz="12000" lang="en-US" smtClean="0">
                <a:solidFill>
                  <a:srgbClr val="754820"/>
                </a:solidFill>
                <a:latin typeface="Tropika"/>
              </a:rPr>
              <a:t>16:7</a:t>
            </a:r>
            <a:endParaRPr dirty="0" sz="12000" lang="en-US">
              <a:solidFill>
                <a:srgbClr val="754820"/>
              </a:solidFill>
              <a:latin typeface="Tropika"/>
            </a:endParaRPr>
          </a:p>
        </p:txBody>
      </p:sp>
      <p:sp>
        <p:nvSpPr>
          <p:cNvPr id="1048711" name="Freeform 7"/>
          <p:cNvSpPr/>
          <p:nvPr/>
        </p:nvSpPr>
        <p:spPr>
          <a:xfrm>
            <a:off x="7086601" y="3472391"/>
            <a:ext cx="8852860" cy="5481109"/>
          </a:xfrm>
          <a:custGeom>
            <a:avLst/>
            <a:ahLst/>
            <a:rect l="l" t="t" r="r" b="b"/>
            <a:pathLst>
              <a:path w="7034714" h="4916454">
                <a:moveTo>
                  <a:pt x="0" y="0"/>
                </a:moveTo>
                <a:lnTo>
                  <a:pt x="7034714" y="0"/>
                </a:lnTo>
                <a:lnTo>
                  <a:pt x="7034714" y="4916454"/>
                </a:lnTo>
                <a:lnTo>
                  <a:pt x="0" y="491645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Freeform 2"/>
          <p:cNvSpPr/>
          <p:nvPr/>
        </p:nvSpPr>
        <p:spPr>
          <a:xfrm>
            <a:off x="24938" y="17318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593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594" name="Freeform 4"/>
          <p:cNvSpPr/>
          <p:nvPr/>
        </p:nvSpPr>
        <p:spPr>
          <a:xfrm>
            <a:off x="7663585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595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596" name="TextBox 6"/>
          <p:cNvSpPr txBox="1"/>
          <p:nvPr/>
        </p:nvSpPr>
        <p:spPr>
          <a:xfrm>
            <a:off x="2996909" y="4189407"/>
            <a:ext cx="14148091" cy="3530474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耶穌又對門徒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：「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有一個財主的管家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，</a:t>
            </a:r>
          </a:p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別人向他主人告他浪費主人的財物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</a:t>
            </a:r>
          </a:p>
          <a:p>
            <a:pPr algn="just">
              <a:lnSpc>
                <a:spcPts val="6499"/>
              </a:lnSpc>
            </a:pPr>
            <a:endParaRPr dirty="0" sz="4999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597" name="Freeform 7"/>
          <p:cNvSpPr/>
          <p:nvPr/>
        </p:nvSpPr>
        <p:spPr>
          <a:xfrm>
            <a:off x="2387296" y="6548920"/>
            <a:ext cx="11862104" cy="2937980"/>
          </a:xfrm>
          <a:custGeom>
            <a:avLst/>
            <a:ahLst/>
            <a:rect l="l" t="t" r="r" b="b"/>
            <a:pathLst>
              <a:path w="11641866" h="2709380">
                <a:moveTo>
                  <a:pt x="0" y="0"/>
                </a:moveTo>
                <a:lnTo>
                  <a:pt x="11641867" y="0"/>
                </a:lnTo>
                <a:lnTo>
                  <a:pt x="11641867" y="2709380"/>
                </a:lnTo>
                <a:lnTo>
                  <a:pt x="0" y="270938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  <p:sp>
        <p:nvSpPr>
          <p:cNvPr id="1048598" name="TextBox 8"/>
          <p:cNvSpPr txBox="1"/>
          <p:nvPr/>
        </p:nvSpPr>
        <p:spPr>
          <a:xfrm>
            <a:off x="1028700" y="314325"/>
            <a:ext cx="7582865" cy="213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16:1</a:t>
            </a:r>
          </a:p>
        </p:txBody>
      </p:sp>
      <p:sp>
        <p:nvSpPr>
          <p:cNvPr id="1048599" name="TextBox 9"/>
          <p:cNvSpPr txBox="1"/>
          <p:nvPr/>
        </p:nvSpPr>
        <p:spPr>
          <a:xfrm>
            <a:off x="2689699" y="7549833"/>
            <a:ext cx="11559701" cy="936154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7279"/>
              </a:lnSpc>
            </a:pPr>
            <a:r>
              <a:rPr dirty="0" sz="5199" lang="en-US">
                <a:solidFill>
                  <a:srgbClr val="000000"/>
                </a:solidFill>
                <a:latin typeface="Canva Sans Bold"/>
              </a:rPr>
              <a:t>He says, and also to the </a:t>
            </a:r>
            <a:r>
              <a:rPr dirty="0" sz="5199" lang="en-US" smtClean="0">
                <a:solidFill>
                  <a:srgbClr val="000000"/>
                </a:solidFill>
                <a:latin typeface="Canva Sans Bold"/>
              </a:rPr>
              <a:t>disciples</a:t>
            </a:r>
            <a:endParaRPr dirty="0" sz="5199" lang="en-US">
              <a:solidFill>
                <a:srgbClr val="000000"/>
              </a:solidFill>
              <a:latin typeface="Canva Sans Bold"/>
            </a:endParaRPr>
          </a:p>
        </p:txBody>
      </p:sp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>
              <a:alphaModFix amt="70000"/>
            </a:blip>
            <a:stretch>
              <a:fillRect t="-42222"/>
            </a:stretch>
          </a:blipFill>
        </p:spPr>
      </p:sp>
      <p:sp>
        <p:nvSpPr>
          <p:cNvPr id="1048713" name="Freeform 3"/>
          <p:cNvSpPr/>
          <p:nvPr/>
        </p:nvSpPr>
        <p:spPr>
          <a:xfrm>
            <a:off x="14207527" y="3196088"/>
            <a:ext cx="3791831" cy="4275800"/>
          </a:xfrm>
          <a:custGeom>
            <a:avLst/>
            <a:ahLst/>
            <a:rect l="l" t="t" r="r" b="b"/>
            <a:pathLst>
              <a:path w="3791831" h="4275800">
                <a:moveTo>
                  <a:pt x="0" y="0"/>
                </a:moveTo>
                <a:lnTo>
                  <a:pt x="3791830" y="0"/>
                </a:lnTo>
                <a:lnTo>
                  <a:pt x="3791830" y="4275800"/>
                </a:lnTo>
                <a:lnTo>
                  <a:pt x="0" y="4275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14" name="Freeform 4"/>
          <p:cNvSpPr/>
          <p:nvPr/>
        </p:nvSpPr>
        <p:spPr>
          <a:xfrm>
            <a:off x="1028700" y="1029260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15" name="TextBox 5"/>
          <p:cNvSpPr txBox="1"/>
          <p:nvPr/>
        </p:nvSpPr>
        <p:spPr>
          <a:xfrm>
            <a:off x="1418292" y="1605918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DDBA8E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>
                <a:solidFill>
                  <a:srgbClr val="DDBA8E"/>
                </a:solidFill>
                <a:latin typeface="Canva Sans Bold"/>
                <a:ea typeface="Canva Sans Bold"/>
              </a:rPr>
              <a:t>管家認識自己並且認清自己的狀況</a:t>
            </a:r>
            <a:endParaRPr b="1" dirty="0" sz="5000" lang="en-US">
              <a:solidFill>
                <a:srgbClr val="DDBA8E"/>
              </a:solidFill>
              <a:latin typeface="Canva Sans Bold"/>
              <a:ea typeface="Canva Sans Bold"/>
            </a:endParaRPr>
          </a:p>
        </p:txBody>
      </p:sp>
      <p:sp>
        <p:nvSpPr>
          <p:cNvPr id="1048716" name="Freeform 6"/>
          <p:cNvSpPr/>
          <p:nvPr/>
        </p:nvSpPr>
        <p:spPr>
          <a:xfrm>
            <a:off x="1028700" y="3711853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17" name="TextBox 7"/>
          <p:cNvSpPr txBox="1"/>
          <p:nvPr/>
        </p:nvSpPr>
        <p:spPr>
          <a:xfrm>
            <a:off x="1418292" y="4279900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754820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>
                <a:solidFill>
                  <a:srgbClr val="754820"/>
                </a:solidFill>
                <a:latin typeface="Canva Sans Bold"/>
                <a:ea typeface="Canva Sans Bold"/>
              </a:rPr>
              <a:t>管家認識他的主人</a:t>
            </a:r>
            <a:endParaRPr b="1" dirty="0" sz="5000" lang="en-US">
              <a:solidFill>
                <a:srgbClr val="754820"/>
              </a:solidFill>
              <a:latin typeface="Canva Sans Bold"/>
              <a:ea typeface="Canva Sans Bold"/>
            </a:endParaRPr>
          </a:p>
        </p:txBody>
      </p:sp>
      <p:sp>
        <p:nvSpPr>
          <p:cNvPr id="1048718" name="Freeform 8"/>
          <p:cNvSpPr/>
          <p:nvPr/>
        </p:nvSpPr>
        <p:spPr>
          <a:xfrm>
            <a:off x="1028700" y="6419654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8"/>
                </a:lnTo>
                <a:lnTo>
                  <a:pt x="0" y="210446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19" name="TextBox 9"/>
          <p:cNvSpPr txBox="1"/>
          <p:nvPr/>
        </p:nvSpPr>
        <p:spPr>
          <a:xfrm>
            <a:off x="1418292" y="6987700"/>
            <a:ext cx="13967448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b="1" dirty="0" sz="5000" lang="en-US" err="1">
                <a:solidFill>
                  <a:srgbClr val="DDBA8E"/>
                </a:solidFill>
                <a:ea typeface="Canva Sans Bold"/>
              </a:rPr>
              <a:t>管家在辨別形勢後懂得為自己的將來作打算</a:t>
            </a:r>
            <a:endParaRPr b="1" dirty="0" sz="5000" lang="en-US">
              <a:solidFill>
                <a:srgbClr val="DDBA8E"/>
              </a:solidFill>
              <a:ea typeface="Canva Sa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>
              <a:alphaModFix amt="70000"/>
            </a:blip>
            <a:stretch>
              <a:fillRect t="-42222"/>
            </a:stretch>
          </a:blipFill>
        </p:spPr>
      </p:sp>
      <p:sp>
        <p:nvSpPr>
          <p:cNvPr id="1048721" name="Freeform 3"/>
          <p:cNvSpPr/>
          <p:nvPr/>
        </p:nvSpPr>
        <p:spPr>
          <a:xfrm>
            <a:off x="14207527" y="3196088"/>
            <a:ext cx="3791831" cy="4275800"/>
          </a:xfrm>
          <a:custGeom>
            <a:avLst/>
            <a:ahLst/>
            <a:rect l="l" t="t" r="r" b="b"/>
            <a:pathLst>
              <a:path w="3791831" h="4275800">
                <a:moveTo>
                  <a:pt x="0" y="0"/>
                </a:moveTo>
                <a:lnTo>
                  <a:pt x="3791830" y="0"/>
                </a:lnTo>
                <a:lnTo>
                  <a:pt x="3791830" y="4275800"/>
                </a:lnTo>
                <a:lnTo>
                  <a:pt x="0" y="4275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22" name="Freeform 4"/>
          <p:cNvSpPr/>
          <p:nvPr/>
        </p:nvSpPr>
        <p:spPr>
          <a:xfrm>
            <a:off x="1028700" y="1029260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23" name="TextBox 5"/>
          <p:cNvSpPr txBox="1"/>
          <p:nvPr/>
        </p:nvSpPr>
        <p:spPr>
          <a:xfrm>
            <a:off x="1418292" y="1605918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dirty="0" sz="5000" lang="en-US">
                <a:solidFill>
                  <a:srgbClr val="DDBA8E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>
                <a:solidFill>
                  <a:srgbClr val="DDBA8E"/>
                </a:solidFill>
                <a:latin typeface="Canva Sans Bold"/>
                <a:ea typeface="Canva Sans Bold"/>
              </a:rPr>
              <a:t>管家認識自己並且認清自己的狀況</a:t>
            </a:r>
            <a:endParaRPr b="1" dirty="0" sz="5000" lang="en-US">
              <a:solidFill>
                <a:srgbClr val="DDBA8E"/>
              </a:solidFill>
              <a:latin typeface="Canva Sans Bold"/>
              <a:ea typeface="Canva Sans Bold"/>
            </a:endParaRPr>
          </a:p>
        </p:txBody>
      </p:sp>
      <p:sp>
        <p:nvSpPr>
          <p:cNvPr id="1048724" name="Freeform 6"/>
          <p:cNvSpPr/>
          <p:nvPr/>
        </p:nvSpPr>
        <p:spPr>
          <a:xfrm>
            <a:off x="1028700" y="3711853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9"/>
                </a:lnTo>
                <a:lnTo>
                  <a:pt x="0" y="210446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25" name="TextBox 7"/>
          <p:cNvSpPr txBox="1"/>
          <p:nvPr/>
        </p:nvSpPr>
        <p:spPr>
          <a:xfrm>
            <a:off x="1418292" y="4279900"/>
            <a:ext cx="10709910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b="1" dirty="0" sz="5000" lang="en-US">
                <a:solidFill>
                  <a:srgbClr val="DDBA8E"/>
                </a:solidFill>
                <a:latin typeface="Canva Sans Bold"/>
                <a:ea typeface="Canva Sans Bold"/>
              </a:rPr>
              <a:t> </a:t>
            </a:r>
            <a:r>
              <a:rPr b="1" dirty="0" sz="5000" lang="en-US" err="1">
                <a:solidFill>
                  <a:srgbClr val="DDBA8E"/>
                </a:solidFill>
                <a:latin typeface="Canva Sans Bold"/>
                <a:ea typeface="Canva Sans Bold"/>
              </a:rPr>
              <a:t>管家認識他的主人</a:t>
            </a:r>
            <a:endParaRPr b="1" dirty="0" sz="5000" lang="en-US">
              <a:solidFill>
                <a:srgbClr val="DDBA8E"/>
              </a:solidFill>
              <a:latin typeface="Canva Sans Bold"/>
              <a:ea typeface="Canva Sans Bold"/>
            </a:endParaRPr>
          </a:p>
        </p:txBody>
      </p:sp>
      <p:sp>
        <p:nvSpPr>
          <p:cNvPr id="1048726" name="Freeform 8"/>
          <p:cNvSpPr/>
          <p:nvPr/>
        </p:nvSpPr>
        <p:spPr>
          <a:xfrm>
            <a:off x="1028700" y="6419654"/>
            <a:ext cx="12860641" cy="2104468"/>
          </a:xfrm>
          <a:custGeom>
            <a:avLst/>
            <a:ahLst/>
            <a:rect l="l" t="t" r="r" b="b"/>
            <a:pathLst>
              <a:path w="12860641" h="2104468">
                <a:moveTo>
                  <a:pt x="0" y="0"/>
                </a:moveTo>
                <a:lnTo>
                  <a:pt x="12860641" y="0"/>
                </a:lnTo>
                <a:lnTo>
                  <a:pt x="12860641" y="2104468"/>
                </a:lnTo>
                <a:lnTo>
                  <a:pt x="0" y="210446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27" name="TextBox 9"/>
          <p:cNvSpPr txBox="1"/>
          <p:nvPr/>
        </p:nvSpPr>
        <p:spPr>
          <a:xfrm>
            <a:off x="1418292" y="6987700"/>
            <a:ext cx="13967448" cy="86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000"/>
              </a:lnSpc>
            </a:pPr>
            <a:r>
              <a:rPr b="1" dirty="0" sz="5000" lang="en-US" err="1">
                <a:solidFill>
                  <a:srgbClr val="754820"/>
                </a:solidFill>
                <a:ea typeface="Canva Sans Bold"/>
              </a:rPr>
              <a:t>管家在辨別形勢後懂得為自己的將來作打算</a:t>
            </a:r>
            <a:endParaRPr b="1" dirty="0" sz="5000" lang="en-US">
              <a:solidFill>
                <a:srgbClr val="754820"/>
              </a:solidFill>
              <a:ea typeface="Canva Sa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729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30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31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32" name="TextBox 6"/>
          <p:cNvSpPr txBox="1"/>
          <p:nvPr/>
        </p:nvSpPr>
        <p:spPr>
          <a:xfrm>
            <a:off x="2197104" y="3619500"/>
            <a:ext cx="14185896" cy="4615879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4999" lang="en-US" spc="4">
                <a:solidFill>
                  <a:srgbClr val="754820"/>
                </a:solidFill>
                <a:ea typeface="Bitter Bold"/>
              </a:rPr>
              <a:t>主人就誇獎這不義的管家做事聰明；因為今世之子，在世事之上，較比光明之子更加聰明。我又告訴你們，要藉著那不義的錢財結交朋友，到了錢財無用的時候，他們可以接你們到永存的帳幕裏去。</a:t>
            </a:r>
          </a:p>
        </p:txBody>
      </p:sp>
      <p:sp>
        <p:nvSpPr>
          <p:cNvPr id="1048733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16:8-9</a:t>
            </a:r>
          </a:p>
        </p:txBody>
      </p:sp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735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36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37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38" name="TextBox 6"/>
          <p:cNvSpPr txBox="1"/>
          <p:nvPr/>
        </p:nvSpPr>
        <p:spPr>
          <a:xfrm>
            <a:off x="2197104" y="3619500"/>
            <a:ext cx="14185896" cy="4615879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4999" lang="en-US" spc="4">
                <a:solidFill>
                  <a:srgbClr val="754820"/>
                </a:solidFill>
                <a:ea typeface="Bitter Bold"/>
              </a:rPr>
              <a:t>主人就誇獎這不義的管家做事聰明；因為今世之子，在世事之上，較比光明之子更加聰明。我又告訴你們，要藉著那</a:t>
            </a:r>
            <a:r>
              <a:rPr b="1" dirty="0" sz="4999" lang="en-US" spc="4">
                <a:solidFill>
                  <a:schemeClr val="bg1"/>
                </a:solidFill>
                <a:ea typeface="Bitter Bold"/>
              </a:rPr>
              <a:t>不義的錢財</a:t>
            </a:r>
            <a:r>
              <a:rPr b="1" dirty="0" sz="4999" lang="en-US" spc="4">
                <a:solidFill>
                  <a:srgbClr val="754820"/>
                </a:solidFill>
                <a:ea typeface="Bitter Bold"/>
              </a:rPr>
              <a:t>結交朋友，到了錢財無用的時候，他們可以接你們到永存的帳幕裏去。</a:t>
            </a:r>
          </a:p>
        </p:txBody>
      </p:sp>
      <p:sp>
        <p:nvSpPr>
          <p:cNvPr id="1048739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16:8-9</a:t>
            </a:r>
          </a:p>
        </p:txBody>
      </p:sp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741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42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43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44" name="TextBox 6"/>
          <p:cNvSpPr txBox="1"/>
          <p:nvPr/>
        </p:nvSpPr>
        <p:spPr>
          <a:xfrm>
            <a:off x="2057400" y="3469876"/>
            <a:ext cx="14554200" cy="461664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5000" lang="en-US" spc="4">
                <a:solidFill>
                  <a:srgbClr val="754820">
                    <a:alpha val="69804"/>
                  </a:srgbClr>
                </a:solidFill>
                <a:ea typeface="Bitter Bold"/>
              </a:rPr>
              <a:t>主人就誇獎這不義的管家做事聰明；因為今世之子，在世事之上，較比光明之子更加聰明。我又告訴你們，要藉著那</a:t>
            </a:r>
            <a:r>
              <a:rPr b="1" dirty="0" sz="5000" lang="en-US" spc="4">
                <a:solidFill>
                  <a:srgbClr val="FFFFFF">
                    <a:alpha val="69804"/>
                  </a:srgbClr>
                </a:solidFill>
                <a:ea typeface="Bitter Bold"/>
              </a:rPr>
              <a:t>不義的錢財</a:t>
            </a:r>
            <a:r>
              <a:rPr b="1" dirty="0" sz="5000" lang="en-US" spc="4">
                <a:solidFill>
                  <a:srgbClr val="754820">
                    <a:alpha val="69804"/>
                  </a:srgbClr>
                </a:solidFill>
                <a:ea typeface="Bitter Bold"/>
              </a:rPr>
              <a:t>結交朋友，到了錢財無用的時候，他們可以接你們到永存的帳幕裏去。</a:t>
            </a:r>
          </a:p>
        </p:txBody>
      </p:sp>
      <p:sp>
        <p:nvSpPr>
          <p:cNvPr id="1048745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16:8-9</a:t>
            </a:r>
          </a:p>
        </p:txBody>
      </p:sp>
      <p:sp>
        <p:nvSpPr>
          <p:cNvPr id="1048746" name="Freeform 8"/>
          <p:cNvSpPr/>
          <p:nvPr/>
        </p:nvSpPr>
        <p:spPr>
          <a:xfrm>
            <a:off x="4183963" y="6837325"/>
            <a:ext cx="10471087" cy="2436908"/>
          </a:xfrm>
          <a:custGeom>
            <a:avLst/>
            <a:ahLst/>
            <a:rect l="l" t="t" r="r" b="b"/>
            <a:pathLst>
              <a:path w="10471087" h="2436908">
                <a:moveTo>
                  <a:pt x="0" y="0"/>
                </a:moveTo>
                <a:lnTo>
                  <a:pt x="10471087" y="0"/>
                </a:lnTo>
                <a:lnTo>
                  <a:pt x="10471087" y="2436908"/>
                </a:lnTo>
                <a:lnTo>
                  <a:pt x="0" y="243690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  <p:sp>
        <p:nvSpPr>
          <p:cNvPr id="1048747" name="TextBox 9"/>
          <p:cNvSpPr txBox="1"/>
          <p:nvPr/>
        </p:nvSpPr>
        <p:spPr>
          <a:xfrm>
            <a:off x="5206704" y="7277100"/>
            <a:ext cx="8425607" cy="1337930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ctr">
              <a:lnSpc>
                <a:spcPts val="11200"/>
              </a:lnSpc>
            </a:pPr>
            <a:r>
              <a:rPr dirty="0" sz="8000" lang="en-US">
                <a:solidFill>
                  <a:srgbClr val="000000"/>
                </a:solidFill>
                <a:latin typeface="Canva Sans Bold"/>
                <a:ea typeface="Canva Sans Bold"/>
              </a:rPr>
              <a:t> </a:t>
            </a:r>
            <a:r>
              <a:rPr b="1" dirty="0" sz="8000" lang="en-US" err="1">
                <a:solidFill>
                  <a:srgbClr val="000000"/>
                </a:solidFill>
                <a:latin typeface="Canva Sans Bold"/>
                <a:ea typeface="Canva Sans Bold"/>
              </a:rPr>
              <a:t>人所倚賴之物</a:t>
            </a:r>
            <a:endParaRPr b="1" dirty="0" sz="8000" lang="en-US">
              <a:solidFill>
                <a:srgbClr val="000000"/>
              </a:solidFill>
              <a:latin typeface="Canva Sans Bold"/>
              <a:ea typeface="Canva Sans Bold"/>
            </a:endParaRPr>
          </a:p>
        </p:txBody>
      </p:sp>
    </p:spTree>
  </p:cSld>
  <p:clrMapOvr>
    <a:masterClrMapping/>
  </p:clrMapOvr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749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50" name="Freeform 4"/>
          <p:cNvSpPr/>
          <p:nvPr/>
        </p:nvSpPr>
        <p:spPr>
          <a:xfrm>
            <a:off x="7663585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51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52" name="TextBox 6"/>
          <p:cNvSpPr txBox="1"/>
          <p:nvPr/>
        </p:nvSpPr>
        <p:spPr>
          <a:xfrm>
            <a:off x="2996909" y="4189407"/>
            <a:ext cx="14071891" cy="3603551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耶穌又對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門徒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：「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有一個財主的管家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，</a:t>
            </a:r>
          </a:p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別人向他主人告他浪費主人的財物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</a:t>
            </a:r>
          </a:p>
          <a:p>
            <a:pPr algn="just">
              <a:lnSpc>
                <a:spcPts val="6499"/>
              </a:lnSpc>
            </a:pPr>
            <a:endParaRPr dirty="0" sz="4999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753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16:1</a:t>
            </a:r>
          </a:p>
        </p:txBody>
      </p:sp>
    </p:spTree>
  </p:cSld>
  <p:clrMapOvr>
    <a:masterClrMapping/>
  </p:clrMapOvr>
  <p:timing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9222" b="-9222"/>
            </a:stretch>
          </a:blipFill>
        </p:spPr>
      </p:sp>
      <p:sp>
        <p:nvSpPr>
          <p:cNvPr id="1048755" name="Freeform 3"/>
          <p:cNvSpPr/>
          <p:nvPr/>
        </p:nvSpPr>
        <p:spPr>
          <a:xfrm rot="5333490">
            <a:off x="-2993594" y="957005"/>
            <a:ext cx="13293441" cy="8939839"/>
          </a:xfrm>
          <a:custGeom>
            <a:avLst/>
            <a:ahLst/>
            <a:rect l="l" t="t" r="r" b="b"/>
            <a:pathLst>
              <a:path w="13293441" h="8939839">
                <a:moveTo>
                  <a:pt x="0" y="0"/>
                </a:moveTo>
                <a:lnTo>
                  <a:pt x="13293442" y="0"/>
                </a:lnTo>
                <a:lnTo>
                  <a:pt x="13293442" y="8939839"/>
                </a:lnTo>
                <a:lnTo>
                  <a:pt x="0" y="893983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56" name="TextBox 4"/>
          <p:cNvSpPr txBox="1"/>
          <p:nvPr/>
        </p:nvSpPr>
        <p:spPr>
          <a:xfrm>
            <a:off x="1028700" y="4024312"/>
            <a:ext cx="6880390" cy="2860681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1000"/>
              </a:lnSpc>
            </a:pPr>
            <a:r>
              <a:rPr sz="11000" lang="en-US">
                <a:solidFill>
                  <a:srgbClr val="754820"/>
                </a:solidFill>
                <a:latin typeface="Tropika"/>
              </a:rPr>
              <a:t>Matthew</a:t>
            </a:r>
          </a:p>
          <a:p>
            <a:pPr>
              <a:lnSpc>
                <a:spcPts val="11000"/>
              </a:lnSpc>
            </a:pPr>
            <a:r>
              <a:rPr sz="11000" lang="en-US">
                <a:solidFill>
                  <a:srgbClr val="754820"/>
                </a:solidFill>
                <a:latin typeface="Tropika"/>
              </a:rPr>
              <a:t>13:44-46</a:t>
            </a:r>
          </a:p>
        </p:txBody>
      </p:sp>
      <p:sp>
        <p:nvSpPr>
          <p:cNvPr id="1048757" name="TextBox 5"/>
          <p:cNvSpPr txBox="1"/>
          <p:nvPr/>
        </p:nvSpPr>
        <p:spPr>
          <a:xfrm>
            <a:off x="8728451" y="1449392"/>
            <a:ext cx="8530849" cy="7955063"/>
          </a:xfrm>
          <a:prstGeom prst="rect"/>
        </p:spPr>
        <p:txBody>
          <a:bodyPr anchor="t" bIns="0" lIns="0" rIns="0" rtlCol="0" tIns="0">
            <a:spAutoFit/>
          </a:bodyPr>
          <a:p>
            <a:pPr algn="just">
              <a:lnSpc>
                <a:spcPct val="150000"/>
              </a:lnSpc>
            </a:pPr>
            <a:r>
              <a:rPr b="1" dirty="0" sz="4999" lang="en-US" spc="4">
                <a:solidFill>
                  <a:srgbClr val="754820"/>
                </a:solidFill>
                <a:ea typeface="Bitter"/>
              </a:rPr>
              <a:t>天國好像寶貝藏在地裏，人遇見了就把它藏起來，歡歡喜喜地去變賣一切所有的，買這塊地。天國又好像買賣人尋找好珠子，遇見一顆重價的珠子，就去變賣他一切所有的，買了這顆珠子。</a:t>
            </a:r>
          </a:p>
        </p:txBody>
      </p:sp>
    </p:spTree>
  </p:cSld>
  <p:clrMapOvr>
    <a:masterClrMapping/>
  </p:clrMapOvr>
  <p:timing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12378" b="-12378"/>
            </a:stretch>
          </a:blipFill>
        </p:spPr>
      </p:sp>
      <p:sp>
        <p:nvSpPr>
          <p:cNvPr id="1048759" name="TextBox 3"/>
          <p:cNvSpPr txBox="1"/>
          <p:nvPr/>
        </p:nvSpPr>
        <p:spPr>
          <a:xfrm>
            <a:off x="308434" y="600075"/>
            <a:ext cx="8520609" cy="77152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300"/>
              </a:lnSpc>
            </a:pPr>
            <a:r>
              <a:rPr sz="4500" lang="en-US">
                <a:solidFill>
                  <a:srgbClr val="000000"/>
                </a:solidFill>
                <a:latin typeface="Canva Sans Bold"/>
              </a:rPr>
              <a:t> </a:t>
            </a:r>
            <a:r>
              <a:rPr sz="4500" lang="en-US">
                <a:solidFill>
                  <a:srgbClr val="FFFFFF"/>
                </a:solidFill>
                <a:latin typeface="Canva Sans Bold"/>
              </a:rPr>
              <a:t>Solid  Gols  OVO x Air  Jordans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l="-5201" t="-38888" b="-48135"/>
            </a:stretch>
          </a:blipFill>
        </p:spPr>
      </p:sp>
      <p:sp>
        <p:nvSpPr>
          <p:cNvPr id="1048761" name="Freeform 3"/>
          <p:cNvSpPr/>
          <p:nvPr/>
        </p:nvSpPr>
        <p:spPr>
          <a:xfrm>
            <a:off x="2241564" y="596520"/>
            <a:ext cx="13804872" cy="9093960"/>
          </a:xfrm>
          <a:custGeom>
            <a:avLst/>
            <a:ahLst/>
            <a:rect l="l" t="t" r="r" b="b"/>
            <a:pathLst>
              <a:path w="13804872" h="9093960">
                <a:moveTo>
                  <a:pt x="0" y="0"/>
                </a:moveTo>
                <a:lnTo>
                  <a:pt x="13804872" y="0"/>
                </a:lnTo>
                <a:lnTo>
                  <a:pt x="13804872" y="9093960"/>
                </a:lnTo>
                <a:lnTo>
                  <a:pt x="0" y="909396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762" name="TextBox 4"/>
          <p:cNvSpPr txBox="1"/>
          <p:nvPr/>
        </p:nvSpPr>
        <p:spPr>
          <a:xfrm>
            <a:off x="1388203" y="3978369"/>
            <a:ext cx="15473766" cy="1851026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4000"/>
              </a:lnSpc>
            </a:pPr>
            <a:r>
              <a:rPr b="1" dirty="0" sz="14000" lang="en-US" err="1">
                <a:solidFill>
                  <a:srgbClr val="754820"/>
                </a:solidFill>
                <a:ea typeface="Tropika"/>
              </a:rPr>
              <a:t>聰明不被聰明誤</a:t>
            </a:r>
            <a:endParaRPr b="1" dirty="0" sz="14000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763" name="Freeform 5"/>
          <p:cNvSpPr/>
          <p:nvPr/>
        </p:nvSpPr>
        <p:spPr>
          <a:xfrm>
            <a:off x="-509572" y="501270"/>
            <a:ext cx="5502272" cy="2544801"/>
          </a:xfrm>
          <a:custGeom>
            <a:avLst/>
            <a:ahLst/>
            <a:rect l="l" t="t" r="r" b="b"/>
            <a:pathLst>
              <a:path w="5502272" h="2544801">
                <a:moveTo>
                  <a:pt x="0" y="0"/>
                </a:moveTo>
                <a:lnTo>
                  <a:pt x="5502272" y="0"/>
                </a:lnTo>
                <a:lnTo>
                  <a:pt x="5502272" y="2544801"/>
                </a:lnTo>
                <a:lnTo>
                  <a:pt x="0" y="254480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64" name="Freeform 6"/>
          <p:cNvSpPr/>
          <p:nvPr/>
        </p:nvSpPr>
        <p:spPr>
          <a:xfrm rot="-1538624">
            <a:off x="14110833" y="7550759"/>
            <a:ext cx="5502272" cy="2544801"/>
          </a:xfrm>
          <a:custGeom>
            <a:avLst/>
            <a:ahLst/>
            <a:rect l="l" t="t" r="r" b="b"/>
            <a:pathLst>
              <a:path w="5502272" h="2544801">
                <a:moveTo>
                  <a:pt x="0" y="0"/>
                </a:moveTo>
                <a:lnTo>
                  <a:pt x="5502272" y="0"/>
                </a:lnTo>
                <a:lnTo>
                  <a:pt x="5502272" y="2544801"/>
                </a:lnTo>
                <a:lnTo>
                  <a:pt x="0" y="254480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765" name="Freeform 7"/>
          <p:cNvSpPr/>
          <p:nvPr/>
        </p:nvSpPr>
        <p:spPr>
          <a:xfrm>
            <a:off x="-941877" y="5575680"/>
            <a:ext cx="4660160" cy="5157119"/>
          </a:xfrm>
          <a:custGeom>
            <a:avLst/>
            <a:ahLst/>
            <a:rect l="l" t="t" r="r" b="b"/>
            <a:pathLst>
              <a:path w="4660160" h="5157119">
                <a:moveTo>
                  <a:pt x="0" y="0"/>
                </a:moveTo>
                <a:lnTo>
                  <a:pt x="4660160" y="0"/>
                </a:lnTo>
                <a:lnTo>
                  <a:pt x="4660160" y="5157119"/>
                </a:lnTo>
                <a:lnTo>
                  <a:pt x="0" y="515711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  <p:sp>
        <p:nvSpPr>
          <p:cNvPr id="1048766" name="TextBox 8"/>
          <p:cNvSpPr txBox="1"/>
          <p:nvPr/>
        </p:nvSpPr>
        <p:spPr>
          <a:xfrm>
            <a:off x="4456849" y="7014469"/>
            <a:ext cx="9374302" cy="776687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000"/>
              </a:lnSpc>
            </a:pPr>
            <a:r>
              <a:rPr b="1" dirty="0" sz="6000" lang="en-US">
                <a:solidFill>
                  <a:srgbClr val="754820"/>
                </a:solidFill>
                <a:latin typeface="Bitter"/>
                <a:ea typeface="Bitter"/>
              </a:rPr>
              <a:t>路加福音</a:t>
            </a:r>
            <a:r>
              <a:rPr b="1" dirty="0" sz="6000" lang="en-US" smtClean="0">
                <a:solidFill>
                  <a:srgbClr val="754820"/>
                </a:solidFill>
                <a:latin typeface="Bitter"/>
                <a:ea typeface="Bitter"/>
              </a:rPr>
              <a:t>16:1-9</a:t>
            </a:r>
            <a:endParaRPr b="1" dirty="0" sz="6000" lang="en-US">
              <a:solidFill>
                <a:srgbClr val="754820"/>
              </a:solidFill>
              <a:latin typeface="Bitter"/>
              <a:ea typeface="Bitter"/>
            </a:endParaRPr>
          </a:p>
        </p:txBody>
      </p:sp>
      <p:sp>
        <p:nvSpPr>
          <p:cNvPr id="1048767" name="Freeform 9"/>
          <p:cNvSpPr/>
          <p:nvPr/>
        </p:nvSpPr>
        <p:spPr>
          <a:xfrm flipV="1">
            <a:off x="14244212" y="-997648"/>
            <a:ext cx="4660160" cy="5157119"/>
          </a:xfrm>
          <a:custGeom>
            <a:avLst/>
            <a:ahLst/>
            <a:rect l="l" t="t" r="r" b="b"/>
            <a:pathLst>
              <a:path w="4660160" h="5157119">
                <a:moveTo>
                  <a:pt x="0" y="5157119"/>
                </a:moveTo>
                <a:lnTo>
                  <a:pt x="4660161" y="5157119"/>
                </a:lnTo>
                <a:lnTo>
                  <a:pt x="4660161" y="0"/>
                </a:lnTo>
                <a:lnTo>
                  <a:pt x="0" y="0"/>
                </a:lnTo>
                <a:lnTo>
                  <a:pt x="0" y="5157119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9222" b="-9222"/>
            </a:stretch>
          </a:blipFill>
        </p:spPr>
      </p:sp>
      <p:sp>
        <p:nvSpPr>
          <p:cNvPr id="1048601" name="Freeform 3"/>
          <p:cNvSpPr/>
          <p:nvPr/>
        </p:nvSpPr>
        <p:spPr>
          <a:xfrm rot="5333490">
            <a:off x="-2811051" y="967395"/>
            <a:ext cx="13293441" cy="8939839"/>
          </a:xfrm>
          <a:custGeom>
            <a:avLst/>
            <a:ahLst/>
            <a:rect l="l" t="t" r="r" b="b"/>
            <a:pathLst>
              <a:path w="13293441" h="8939839">
                <a:moveTo>
                  <a:pt x="0" y="0"/>
                </a:moveTo>
                <a:lnTo>
                  <a:pt x="13293442" y="0"/>
                </a:lnTo>
                <a:lnTo>
                  <a:pt x="13293442" y="8939839"/>
                </a:lnTo>
                <a:lnTo>
                  <a:pt x="0" y="8939839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02" name="TextBox 4"/>
          <p:cNvSpPr txBox="1"/>
          <p:nvPr/>
        </p:nvSpPr>
        <p:spPr>
          <a:xfrm>
            <a:off x="1447800" y="3601697"/>
            <a:ext cx="6270790" cy="27940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1000"/>
              </a:lnSpc>
            </a:pPr>
            <a:r>
              <a:rPr dirty="0" sz="11000" lang="en-US">
                <a:solidFill>
                  <a:srgbClr val="754820"/>
                </a:solidFill>
                <a:latin typeface="Tropika"/>
              </a:rPr>
              <a:t>Luke </a:t>
            </a:r>
          </a:p>
          <a:p>
            <a:pPr>
              <a:lnSpc>
                <a:spcPts val="11000"/>
              </a:lnSpc>
            </a:pPr>
            <a:r>
              <a:rPr dirty="0" sz="11000" lang="en-US">
                <a:solidFill>
                  <a:srgbClr val="754820"/>
                </a:solidFill>
                <a:latin typeface="Tropika"/>
              </a:rPr>
              <a:t>15:2-3</a:t>
            </a:r>
          </a:p>
        </p:txBody>
      </p:sp>
      <p:sp>
        <p:nvSpPr>
          <p:cNvPr id="1048603" name="TextBox 5"/>
          <p:cNvSpPr txBox="1"/>
          <p:nvPr/>
        </p:nvSpPr>
        <p:spPr>
          <a:xfrm>
            <a:off x="8728450" y="2552700"/>
            <a:ext cx="8530849" cy="5410201"/>
          </a:xfrm>
          <a:prstGeom prst="rect"/>
        </p:spPr>
        <p:txBody>
          <a:bodyPr anchor="t" bIns="0" lIns="0" rIns="0" rtlCol="0" tIns="0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latin typeface="Bitter"/>
                <a:ea typeface="Bitter"/>
              </a:rPr>
              <a:t>法利賽人和文士私下議論說</a:t>
            </a:r>
            <a:r>
              <a:rPr b="1" dirty="0" sz="6000" lang="en-US" spc="4">
                <a:solidFill>
                  <a:srgbClr val="754820"/>
                </a:solidFill>
                <a:latin typeface="Bitter"/>
                <a:ea typeface="Bitter"/>
              </a:rPr>
              <a:t>：「</a:t>
            </a:r>
            <a:r>
              <a:rPr b="1" dirty="0" sz="6000" lang="en-US" spc="4" err="1">
                <a:solidFill>
                  <a:srgbClr val="754820"/>
                </a:solidFill>
                <a:latin typeface="Bitter"/>
                <a:ea typeface="Bitter"/>
              </a:rPr>
              <a:t>這個人接待罪人，又同他們吃飯</a:t>
            </a:r>
            <a:r>
              <a:rPr b="1" dirty="0" sz="6000" lang="en-US" spc="4">
                <a:solidFill>
                  <a:srgbClr val="754820"/>
                </a:solidFill>
                <a:latin typeface="Bitter"/>
                <a:ea typeface="Bitter"/>
              </a:rPr>
              <a:t>。」</a:t>
            </a:r>
            <a:r>
              <a:rPr b="1" dirty="0" sz="6000" lang="en-US" spc="4" err="1">
                <a:solidFill>
                  <a:srgbClr val="754820"/>
                </a:solidFill>
                <a:latin typeface="Bitter"/>
                <a:ea typeface="Bitter"/>
              </a:rPr>
              <a:t>耶穌就用比喻說</a:t>
            </a:r>
            <a:r>
              <a:rPr b="1" dirty="0" sz="6000" lang="en-US" spc="4" smtClean="0">
                <a:solidFill>
                  <a:srgbClr val="754820"/>
                </a:solidFill>
                <a:latin typeface="Bitter"/>
                <a:ea typeface="Bitter"/>
              </a:rPr>
              <a:t>......</a:t>
            </a:r>
            <a:endParaRPr b="1" dirty="0" sz="6000" lang="en-US" spc="4">
              <a:solidFill>
                <a:srgbClr val="754820"/>
              </a:solidFill>
              <a:latin typeface="Bitter"/>
              <a:ea typeface="Bitter"/>
            </a:endParaRPr>
          </a:p>
        </p:txBody>
      </p:sp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l="-2445" b="-157421"/>
            </a:stretch>
          </a:blipFill>
        </p:spPr>
      </p:sp>
      <p:sp>
        <p:nvSpPr>
          <p:cNvPr id="1048605" name="Freeform 3"/>
          <p:cNvSpPr/>
          <p:nvPr/>
        </p:nvSpPr>
        <p:spPr>
          <a:xfrm>
            <a:off x="5419956" y="1266825"/>
            <a:ext cx="7448088" cy="2104085"/>
          </a:xfrm>
          <a:custGeom>
            <a:avLst/>
            <a:ahLst/>
            <a:rect l="l" t="t" r="r" b="b"/>
            <a:pathLst>
              <a:path w="7448088" h="2104085">
                <a:moveTo>
                  <a:pt x="0" y="0"/>
                </a:moveTo>
                <a:lnTo>
                  <a:pt x="7448088" y="0"/>
                </a:lnTo>
                <a:lnTo>
                  <a:pt x="7448088" y="2104085"/>
                </a:lnTo>
                <a:lnTo>
                  <a:pt x="0" y="2104085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06" name="Freeform 4"/>
          <p:cNvSpPr/>
          <p:nvPr/>
        </p:nvSpPr>
        <p:spPr>
          <a:xfrm>
            <a:off x="1028700" y="4071802"/>
            <a:ext cx="4803568" cy="4945758"/>
          </a:xfrm>
          <a:custGeom>
            <a:avLst/>
            <a:ahLst/>
            <a:rect l="l" t="t" r="r" b="b"/>
            <a:pathLst>
              <a:path w="4803568" h="4945758">
                <a:moveTo>
                  <a:pt x="0" y="0"/>
                </a:moveTo>
                <a:lnTo>
                  <a:pt x="4803568" y="0"/>
                </a:lnTo>
                <a:lnTo>
                  <a:pt x="4803568" y="4945758"/>
                </a:lnTo>
                <a:lnTo>
                  <a:pt x="0" y="494575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07" name="Freeform 5"/>
          <p:cNvSpPr/>
          <p:nvPr/>
        </p:nvSpPr>
        <p:spPr>
          <a:xfrm flipV="1">
            <a:off x="6742216" y="4074417"/>
            <a:ext cx="4803568" cy="4945758"/>
          </a:xfrm>
          <a:custGeom>
            <a:avLst/>
            <a:ahLst/>
            <a:rect l="l" t="t" r="r" b="b"/>
            <a:pathLst>
              <a:path w="4803568" h="4945758">
                <a:moveTo>
                  <a:pt x="0" y="4945758"/>
                </a:moveTo>
                <a:lnTo>
                  <a:pt x="4803568" y="4945758"/>
                </a:lnTo>
                <a:lnTo>
                  <a:pt x="4803568" y="0"/>
                </a:lnTo>
                <a:lnTo>
                  <a:pt x="0" y="0"/>
                </a:lnTo>
                <a:lnTo>
                  <a:pt x="0" y="4945758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08" name="Freeform 6"/>
          <p:cNvSpPr/>
          <p:nvPr/>
        </p:nvSpPr>
        <p:spPr>
          <a:xfrm>
            <a:off x="12455732" y="4074417"/>
            <a:ext cx="4803568" cy="4945758"/>
          </a:xfrm>
          <a:custGeom>
            <a:avLst/>
            <a:ahLst/>
            <a:rect l="l" t="t" r="r" b="b"/>
            <a:pathLst>
              <a:path w="4803568" h="4945758">
                <a:moveTo>
                  <a:pt x="0" y="0"/>
                </a:moveTo>
                <a:lnTo>
                  <a:pt x="4803568" y="0"/>
                </a:lnTo>
                <a:lnTo>
                  <a:pt x="4803568" y="4945758"/>
                </a:lnTo>
                <a:lnTo>
                  <a:pt x="0" y="4945758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09" name="Freeform 7"/>
          <p:cNvSpPr/>
          <p:nvPr/>
        </p:nvSpPr>
        <p:spPr>
          <a:xfrm rot="8010135">
            <a:off x="-248938" y="-1062893"/>
            <a:ext cx="4132280" cy="5040436"/>
          </a:xfrm>
          <a:custGeom>
            <a:avLst/>
            <a:ahLst/>
            <a:rect l="l" t="t" r="r" b="b"/>
            <a:pathLst>
              <a:path w="4132280" h="5040436">
                <a:moveTo>
                  <a:pt x="0" y="0"/>
                </a:moveTo>
                <a:lnTo>
                  <a:pt x="4132280" y="0"/>
                </a:lnTo>
                <a:lnTo>
                  <a:pt x="4132280" y="5040436"/>
                </a:lnTo>
                <a:lnTo>
                  <a:pt x="0" y="504043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  <p:sp>
        <p:nvSpPr>
          <p:cNvPr id="1048610" name="TextBox 8"/>
          <p:cNvSpPr txBox="1"/>
          <p:nvPr/>
        </p:nvSpPr>
        <p:spPr>
          <a:xfrm>
            <a:off x="6378327" y="1402980"/>
            <a:ext cx="5531346" cy="1509395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1885"/>
              </a:lnSpc>
            </a:pPr>
            <a:r>
              <a:rPr b="1" dirty="0" sz="8489" lang="en-US" err="1">
                <a:solidFill>
                  <a:srgbClr val="754820"/>
                </a:solidFill>
                <a:ea typeface="Tropika"/>
              </a:rPr>
              <a:t>三個比喻</a:t>
            </a:r>
            <a:endParaRPr b="1" dirty="0" sz="8489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611" name="TextBox 9"/>
          <p:cNvSpPr txBox="1"/>
          <p:nvPr/>
        </p:nvSpPr>
        <p:spPr>
          <a:xfrm>
            <a:off x="1522061" y="6148834"/>
            <a:ext cx="3816846" cy="88887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999"/>
              </a:lnSpc>
            </a:pPr>
            <a:r>
              <a:rPr b="1" dirty="0" sz="6999" lang="en-US" err="1">
                <a:solidFill>
                  <a:srgbClr val="754820"/>
                </a:solidFill>
                <a:ea typeface="Tropika"/>
              </a:rPr>
              <a:t>迷羊</a:t>
            </a:r>
            <a:endParaRPr b="1" dirty="0" sz="6999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612" name="TextBox 10"/>
          <p:cNvSpPr txBox="1"/>
          <p:nvPr/>
        </p:nvSpPr>
        <p:spPr>
          <a:xfrm>
            <a:off x="7235577" y="6099303"/>
            <a:ext cx="3816846" cy="88887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999"/>
              </a:lnSpc>
            </a:pPr>
            <a:r>
              <a:rPr b="1" dirty="0" sz="6999" lang="en-US" err="1">
                <a:solidFill>
                  <a:srgbClr val="754820"/>
                </a:solidFill>
                <a:ea typeface="Tropika"/>
              </a:rPr>
              <a:t>失錢</a:t>
            </a:r>
            <a:endParaRPr b="1" dirty="0" sz="6999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613" name="TextBox 11"/>
          <p:cNvSpPr txBox="1"/>
          <p:nvPr/>
        </p:nvSpPr>
        <p:spPr>
          <a:xfrm>
            <a:off x="12949093" y="6099303"/>
            <a:ext cx="3816846" cy="888873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6999"/>
              </a:lnSpc>
            </a:pPr>
            <a:r>
              <a:rPr b="1" dirty="0" sz="6999" lang="en-US" err="1">
                <a:solidFill>
                  <a:srgbClr val="754820"/>
                </a:solidFill>
                <a:ea typeface="Tropika"/>
              </a:rPr>
              <a:t>浪子</a:t>
            </a:r>
            <a:endParaRPr b="1" dirty="0" sz="6999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614" name="Freeform 12"/>
          <p:cNvSpPr/>
          <p:nvPr/>
        </p:nvSpPr>
        <p:spPr>
          <a:xfrm rot="5236424" flipH="1" flipV="1">
            <a:off x="14280699" y="-955312"/>
            <a:ext cx="4132280" cy="5040436"/>
          </a:xfrm>
          <a:custGeom>
            <a:avLst/>
            <a:ahLst/>
            <a:rect l="l" t="t" r="r" b="b"/>
            <a:pathLst>
              <a:path w="4132280" h="5040436">
                <a:moveTo>
                  <a:pt x="4132280" y="5040435"/>
                </a:moveTo>
                <a:lnTo>
                  <a:pt x="0" y="5040435"/>
                </a:lnTo>
                <a:lnTo>
                  <a:pt x="0" y="0"/>
                </a:lnTo>
                <a:lnTo>
                  <a:pt x="4132280" y="0"/>
                </a:lnTo>
                <a:lnTo>
                  <a:pt x="4132280" y="5040435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77777"/>
            </a:stretch>
          </a:blipFill>
        </p:spPr>
      </p:sp>
      <p:sp>
        <p:nvSpPr>
          <p:cNvPr id="1048616" name="Freeform 3"/>
          <p:cNvSpPr/>
          <p:nvPr/>
        </p:nvSpPr>
        <p:spPr>
          <a:xfrm rot="5400000">
            <a:off x="5029200" y="-2502243"/>
            <a:ext cx="8229600" cy="15291486"/>
          </a:xfrm>
          <a:custGeom>
            <a:avLst/>
            <a:ahLst/>
            <a:rect l="l" t="t" r="r" b="b"/>
            <a:pathLst>
              <a:path w="8229600" h="15291486">
                <a:moveTo>
                  <a:pt x="0" y="0"/>
                </a:moveTo>
                <a:lnTo>
                  <a:pt x="8229600" y="0"/>
                </a:lnTo>
                <a:lnTo>
                  <a:pt x="8229600" y="15291486"/>
                </a:lnTo>
                <a:lnTo>
                  <a:pt x="0" y="15291486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17" name="Freeform 4"/>
          <p:cNvSpPr/>
          <p:nvPr/>
        </p:nvSpPr>
        <p:spPr>
          <a:xfrm>
            <a:off x="-1865165" y="6908087"/>
            <a:ext cx="5250905" cy="4114800"/>
          </a:xfrm>
          <a:custGeom>
            <a:avLst/>
            <a:ahLst/>
            <a:rect l="l" t="t" r="r" b="b"/>
            <a:pathLst>
              <a:path w="5250905" h="4114800">
                <a:moveTo>
                  <a:pt x="0" y="0"/>
                </a:moveTo>
                <a:lnTo>
                  <a:pt x="5250905" y="0"/>
                </a:lnTo>
                <a:lnTo>
                  <a:pt x="52509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18" name="TextBox 5"/>
          <p:cNvSpPr txBox="1"/>
          <p:nvPr/>
        </p:nvSpPr>
        <p:spPr>
          <a:xfrm>
            <a:off x="4342817" y="3924300"/>
            <a:ext cx="8933940" cy="2133600"/>
          </a:xfrm>
          <a:prstGeom prst="rect"/>
        </p:spPr>
        <p:txBody>
          <a:bodyPr anchor="t" bIns="0" lIns="0" rIns="0" rtlCol="0" tIns="0">
            <a:spAutoFit/>
          </a:bodyPr>
          <a:p>
            <a:pPr algn="ctr">
              <a:lnSpc>
                <a:spcPts val="16800"/>
              </a:lnSpc>
            </a:pPr>
            <a:r>
              <a:rPr b="1" dirty="0" sz="12000" lang="en-US" err="1">
                <a:solidFill>
                  <a:srgbClr val="754820"/>
                </a:solidFill>
                <a:ea typeface="Tropika"/>
              </a:rPr>
              <a:t>不義的管家</a:t>
            </a:r>
            <a:endParaRPr b="1" dirty="0" sz="12000" lang="en-US">
              <a:solidFill>
                <a:srgbClr val="754820"/>
              </a:solidFill>
              <a:ea typeface="Tropika"/>
            </a:endParaRPr>
          </a:p>
        </p:txBody>
      </p:sp>
      <p:sp>
        <p:nvSpPr>
          <p:cNvPr id="1048619" name="Freeform 6"/>
          <p:cNvSpPr/>
          <p:nvPr/>
        </p:nvSpPr>
        <p:spPr>
          <a:xfrm>
            <a:off x="14633848" y="-1028700"/>
            <a:ext cx="5250905" cy="4114800"/>
          </a:xfrm>
          <a:custGeom>
            <a:avLst/>
            <a:ahLst/>
            <a:rect l="l" t="t" r="r" b="b"/>
            <a:pathLst>
              <a:path w="5250905" h="4114800">
                <a:moveTo>
                  <a:pt x="0" y="0"/>
                </a:moveTo>
                <a:lnTo>
                  <a:pt x="5250904" y="0"/>
                </a:lnTo>
                <a:lnTo>
                  <a:pt x="5250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21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22" name="Freeform 4"/>
          <p:cNvSpPr/>
          <p:nvPr/>
        </p:nvSpPr>
        <p:spPr>
          <a:xfrm>
            <a:off x="7663585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23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24" name="TextBox 6"/>
          <p:cNvSpPr txBox="1"/>
          <p:nvPr/>
        </p:nvSpPr>
        <p:spPr>
          <a:xfrm>
            <a:off x="2996909" y="4189407"/>
            <a:ext cx="13843291" cy="3530474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耶穌又對門徒說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：「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有一個財主的管家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，</a:t>
            </a:r>
          </a:p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別人向他主人告他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浪費主人的財物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</a:t>
            </a:r>
          </a:p>
          <a:p>
            <a:pPr algn="just">
              <a:lnSpc>
                <a:spcPts val="6499"/>
              </a:lnSpc>
            </a:pPr>
            <a:endParaRPr dirty="0" sz="4999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625" name="TextBox 7"/>
          <p:cNvSpPr txBox="1"/>
          <p:nvPr/>
        </p:nvSpPr>
        <p:spPr>
          <a:xfrm>
            <a:off x="1028700" y="314325"/>
            <a:ext cx="7582865" cy="2133600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dirty="0" sz="12000" lang="en-US">
                <a:solidFill>
                  <a:srgbClr val="754820"/>
                </a:solidFill>
                <a:latin typeface="Tropika"/>
              </a:rPr>
              <a:t>Luke 16:1</a:t>
            </a: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27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28" name="Freeform 4"/>
          <p:cNvSpPr/>
          <p:nvPr/>
        </p:nvSpPr>
        <p:spPr>
          <a:xfrm>
            <a:off x="7663585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29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30" name="TextBox 6"/>
          <p:cNvSpPr txBox="1"/>
          <p:nvPr/>
        </p:nvSpPr>
        <p:spPr>
          <a:xfrm>
            <a:off x="2996909" y="4189407"/>
            <a:ext cx="12471691" cy="4949368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主人叫他來，對他說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我聽見你這事怎麼樣呢？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把你所經管的交代明白</a:t>
            </a: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，因你不能再作我的管家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。』</a:t>
            </a:r>
          </a:p>
          <a:p>
            <a:pPr algn="just">
              <a:lnSpc>
                <a:spcPts val="6499"/>
              </a:lnSpc>
            </a:pPr>
            <a:endParaRPr dirty="0" sz="4999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631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16:2</a:t>
            </a:r>
          </a:p>
        </p:txBody>
      </p:sp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33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34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35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  <p:txBody>
          <a:bodyPr/>
          <a:p>
            <a:endParaRPr altLang="en-US" dirty="0" lang="zh-HK"/>
          </a:p>
        </p:txBody>
      </p:sp>
      <p:sp>
        <p:nvSpPr>
          <p:cNvPr id="1048636" name="TextBox 6"/>
          <p:cNvSpPr txBox="1"/>
          <p:nvPr/>
        </p:nvSpPr>
        <p:spPr>
          <a:xfrm>
            <a:off x="2996909" y="3550069"/>
            <a:ext cx="12294181" cy="2769989"/>
          </a:xfrm>
          <a:prstGeom prst="rect"/>
        </p:spPr>
        <p:txBody>
          <a:bodyPr anchor="t" bIns="0" lIns="0" rIns="0" rtlCol="0" tIns="0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 smtClean="0">
                <a:solidFill>
                  <a:srgbClr val="754820"/>
                </a:solidFill>
                <a:ea typeface="Bitter Bold"/>
              </a:rPr>
              <a:t>那管家心裏說</a:t>
            </a:r>
            <a:r>
              <a:rPr b="1" dirty="0" sz="6000" lang="en-US" spc="4" smtClean="0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 smtClean="0">
                <a:solidFill>
                  <a:srgbClr val="754820"/>
                </a:solidFill>
                <a:ea typeface="Bitter Bold"/>
              </a:rPr>
              <a:t>主人辭我，不用我再作管家，我將來做甚麼</a:t>
            </a:r>
            <a:r>
              <a:rPr b="1" dirty="0" sz="6000" lang="en-US" spc="4" smtClean="0">
                <a:solidFill>
                  <a:srgbClr val="754820"/>
                </a:solidFill>
                <a:ea typeface="Bitter Bold"/>
              </a:rPr>
              <a:t>？</a:t>
            </a:r>
            <a:endParaRPr b="1" dirty="0" sz="6000" lang="en-US" spc="4">
              <a:solidFill>
                <a:srgbClr val="754820"/>
              </a:solidFill>
              <a:ea typeface="Bitter Bold"/>
            </a:endParaRPr>
          </a:p>
        </p:txBody>
      </p:sp>
      <p:sp>
        <p:nvSpPr>
          <p:cNvPr id="1048637" name="Freeform 7"/>
          <p:cNvSpPr/>
          <p:nvPr/>
        </p:nvSpPr>
        <p:spPr>
          <a:xfrm>
            <a:off x="1514673" y="5697556"/>
            <a:ext cx="15744627" cy="3664204"/>
          </a:xfrm>
          <a:custGeom>
            <a:avLst/>
            <a:ahLst/>
            <a:rect l="l" t="t" r="r" b="b"/>
            <a:pathLst>
              <a:path w="15744627" h="3664204">
                <a:moveTo>
                  <a:pt x="0" y="0"/>
                </a:moveTo>
                <a:lnTo>
                  <a:pt x="15744627" y="0"/>
                </a:lnTo>
                <a:lnTo>
                  <a:pt x="15744627" y="3664204"/>
                </a:lnTo>
                <a:lnTo>
                  <a:pt x="0" y="3664204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4"/>
            <a:stretch>
              <a:fillRect/>
            </a:stretch>
          </a:blipFill>
        </p:spPr>
      </p:sp>
      <p:sp>
        <p:nvSpPr>
          <p:cNvPr id="1048638" name="TextBox 8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16:3</a:t>
            </a:r>
          </a:p>
        </p:txBody>
      </p:sp>
      <p:sp>
        <p:nvSpPr>
          <p:cNvPr id="1048639" name="TextBox 9"/>
          <p:cNvSpPr txBox="1"/>
          <p:nvPr/>
        </p:nvSpPr>
        <p:spPr>
          <a:xfrm>
            <a:off x="2629709" y="6320058"/>
            <a:ext cx="13949031" cy="273494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7279"/>
              </a:lnSpc>
            </a:pPr>
            <a:r>
              <a:rPr sz="5199" lang="en-US">
                <a:solidFill>
                  <a:srgbClr val="000000"/>
                </a:solidFill>
                <a:latin typeface="Canva Sans Bold"/>
              </a:rPr>
              <a:t>The manager said to himself, ‘What shall I do, since my master </a:t>
            </a:r>
            <a:r>
              <a:rPr sz="5199" lang="en-US">
                <a:solidFill>
                  <a:srgbClr val="FFFFFF"/>
                </a:solidFill>
                <a:latin typeface="Canva Sans Bold"/>
              </a:rPr>
              <a:t>is taking the management away </a:t>
            </a:r>
            <a:r>
              <a:rPr sz="5199" lang="en-US">
                <a:solidFill>
                  <a:srgbClr val="000000"/>
                </a:solidFill>
                <a:latin typeface="Canva Sans Bold"/>
              </a:rPr>
              <a:t>from me? </a:t>
            </a:r>
          </a:p>
        </p:txBody>
      </p:sp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1"/>
            <a:stretch>
              <a:fillRect t="-58333" r="-3427" b="-101555"/>
            </a:stretch>
          </a:blipFill>
        </p:spPr>
      </p:sp>
      <p:sp>
        <p:nvSpPr>
          <p:cNvPr id="1048641" name="Freeform 3"/>
          <p:cNvSpPr/>
          <p:nvPr/>
        </p:nvSpPr>
        <p:spPr>
          <a:xfrm>
            <a:off x="1028700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42" name="Freeform 4"/>
          <p:cNvSpPr/>
          <p:nvPr/>
        </p:nvSpPr>
        <p:spPr>
          <a:xfrm>
            <a:off x="7463057" y="2768289"/>
            <a:ext cx="9796243" cy="6490011"/>
          </a:xfrm>
          <a:custGeom>
            <a:avLst/>
            <a:ahLst/>
            <a:rect l="l" t="t" r="r" b="b"/>
            <a:pathLst>
              <a:path w="9796243" h="6490011">
                <a:moveTo>
                  <a:pt x="0" y="0"/>
                </a:moveTo>
                <a:lnTo>
                  <a:pt x="9796243" y="0"/>
                </a:lnTo>
                <a:lnTo>
                  <a:pt x="9796243" y="6490011"/>
                </a:lnTo>
                <a:lnTo>
                  <a:pt x="0" y="6490011"/>
                </a:lnTo>
                <a:lnTo>
                  <a:pt x="0" y="0"/>
                </a:lnTo>
                <a:close/>
              </a:path>
            </a:pathLst>
          </a:custGeom>
          <a:blipFill>
            <a:blip xmlns:r="http://schemas.openxmlformats.org/officeDocument/2006/relationships" r:embed="rId2"/>
            <a:stretch>
              <a:fillRect/>
            </a:stretch>
          </a:blipFill>
        </p:spPr>
      </p:sp>
      <p:sp>
        <p:nvSpPr>
          <p:cNvPr id="1048643" name="Freeform 5"/>
          <p:cNvSpPr/>
          <p:nvPr/>
        </p:nvSpPr>
        <p:spPr>
          <a:xfrm rot="369413" flipV="1">
            <a:off x="-4135947" y="-683246"/>
            <a:ext cx="16230600" cy="5843016"/>
          </a:xfrm>
          <a:custGeom>
            <a:avLst/>
            <a:ahLst/>
            <a:rect l="l" t="t" r="r" b="b"/>
            <a:pathLst>
              <a:path w="16230600" h="5843016">
                <a:moveTo>
                  <a:pt x="0" y="5843016"/>
                </a:moveTo>
                <a:lnTo>
                  <a:pt x="16230600" y="5843016"/>
                </a:lnTo>
                <a:lnTo>
                  <a:pt x="16230600" y="0"/>
                </a:lnTo>
                <a:lnTo>
                  <a:pt x="0" y="0"/>
                </a:lnTo>
                <a:lnTo>
                  <a:pt x="0" y="5843016"/>
                </a:lnTo>
                <a:close/>
              </a:path>
            </a:pathLst>
          </a:custGeom>
          <a:blipFill>
            <a:blip xmlns:r="http://schemas.openxmlformats.org/officeDocument/2006/relationships" r:embed="rId3"/>
            <a:stretch>
              <a:fillRect/>
            </a:stretch>
          </a:blipFill>
        </p:spPr>
      </p:sp>
      <p:sp>
        <p:nvSpPr>
          <p:cNvPr id="1048644" name="TextBox 6"/>
          <p:cNvSpPr txBox="1"/>
          <p:nvPr/>
        </p:nvSpPr>
        <p:spPr>
          <a:xfrm>
            <a:off x="2438400" y="3904882"/>
            <a:ext cx="13995691" cy="2769989"/>
          </a:xfrm>
          <a:prstGeom prst="rect"/>
        </p:spPr>
        <p:txBody>
          <a:bodyPr anchor="t" bIns="0" lIns="0" rIns="0" rtlCol="0" tIns="0" wrap="square">
            <a:spAutoFit/>
          </a:bodyPr>
          <a:p>
            <a:pPr algn="just">
              <a:lnSpc>
                <a:spcPct val="150000"/>
              </a:lnSpc>
            </a:pPr>
            <a:r>
              <a:rPr b="1" dirty="0" sz="6000" lang="en-US" spc="4" err="1">
                <a:solidFill>
                  <a:srgbClr val="754820"/>
                </a:solidFill>
                <a:ea typeface="Bitter Bold"/>
              </a:rPr>
              <a:t>於是把欠他主人債的，一個一個地叫了來，問頭一個說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：『</a:t>
            </a:r>
            <a:r>
              <a:rPr b="1" dirty="0" sz="6000" lang="en-US" spc="4" err="1">
                <a:solidFill>
                  <a:srgbClr val="FFFFFF"/>
                </a:solidFill>
                <a:ea typeface="Bitter Bold"/>
              </a:rPr>
              <a:t>你欠我主人多少</a:t>
            </a:r>
            <a:r>
              <a:rPr b="1" dirty="0" sz="6000" lang="en-US" spc="4">
                <a:solidFill>
                  <a:srgbClr val="FFFFFF"/>
                </a:solidFill>
                <a:ea typeface="Bitter Bold"/>
              </a:rPr>
              <a:t>？</a:t>
            </a:r>
            <a:r>
              <a:rPr b="1" dirty="0" sz="6000" lang="en-US" spc="4">
                <a:solidFill>
                  <a:srgbClr val="754820"/>
                </a:solidFill>
                <a:ea typeface="Bitter Bold"/>
              </a:rPr>
              <a:t>』</a:t>
            </a:r>
          </a:p>
        </p:txBody>
      </p:sp>
      <p:sp>
        <p:nvSpPr>
          <p:cNvPr id="1048645" name="TextBox 7"/>
          <p:cNvSpPr txBox="1"/>
          <p:nvPr/>
        </p:nvSpPr>
        <p:spPr>
          <a:xfrm>
            <a:off x="1028700" y="314325"/>
            <a:ext cx="7582865" cy="2066925"/>
          </a:xfrm>
          <a:prstGeom prst="rect"/>
        </p:spPr>
        <p:txBody>
          <a:bodyPr anchor="t" bIns="0" lIns="0" rIns="0" rtlCol="0" tIns="0">
            <a:spAutoFit/>
          </a:bodyPr>
          <a:p>
            <a:pPr>
              <a:lnSpc>
                <a:spcPts val="16800"/>
              </a:lnSpc>
            </a:pPr>
            <a:r>
              <a:rPr sz="12000" lang="en-US">
                <a:solidFill>
                  <a:srgbClr val="754820"/>
                </a:solidFill>
                <a:latin typeface="Tropika"/>
              </a:rPr>
              <a:t>Luke 16:5</a:t>
            </a:r>
          </a:p>
        </p:txBody>
      </p:sp>
    </p:spTree>
  </p:cSld>
  <p:clrMapOvr>
    <a:masterClrMapping/>
  </p:clrMapOvr>
  <p:timing/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聰明不被聰明誤</dc:title>
  <dc:creator>V2105</dc:creator>
  <cp:lastModifiedBy>Miranda</cp:lastModifiedBy>
  <dcterms:created xsi:type="dcterms:W3CDTF">2006-08-15T08:00:00Z</dcterms:created>
  <dcterms:modified xsi:type="dcterms:W3CDTF">2023-11-24T10:03:33Z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5c04b2ed00dd42eaa99694dcfb71dc6c</vt:lpwstr>
  </property>
</Properties>
</file>