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84" r:id="rId3"/>
    <p:sldId id="280" r:id="rId4"/>
    <p:sldId id="285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7" r:id="rId14"/>
    <p:sldId id="278" r:id="rId15"/>
    <p:sldId id="283" r:id="rId16"/>
    <p:sldId id="279" r:id="rId17"/>
  </p:sldIdLst>
  <p:sldSz cx="9144000" cy="6858000" type="screen4x3"/>
  <p:notesSz cx="6858000" cy="9144000"/>
  <p:embeddedFontLst>
    <p:embeddedFont>
      <p:font typeface="DFBiaoKaiShu" panose="03000509000000000000" pitchFamily="49" charset="-128"/>
      <p:regular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7" autoAdjust="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font" Target="fonts/font1.fntdata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font" Target="fonts/font4.fntdata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font" Target="fonts/font3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font" Target="fonts/font2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font" Target="fonts/font5.fntdata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1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2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3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1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7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2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3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1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EAACB-BC6A-4358-A122-54E972437D5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7B8B0-DE53-4A47-9F5D-00FD9EA24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Calibri" panose="020F0502020204030204" pitchFamily="34" charset="0"/>
          <a:ea typeface="DFBiaoKaiShu" panose="03000509000000000000" pitchFamily="65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81200" y="1219200"/>
            <a:ext cx="5334000" cy="1470025"/>
          </a:xfrm>
        </p:spPr>
        <p:txBody>
          <a:bodyPr>
            <a:normAutofit/>
          </a:bodyPr>
          <a:lstStyle/>
          <a:p>
            <a:r>
              <a:rPr lang="zh-CN" altLang="en-US" dirty="0"/>
              <a:t>出賣與被出賣</a:t>
            </a:r>
            <a:br>
              <a:rPr lang="en-US" altLang="zh-CN" dirty="0"/>
            </a:br>
            <a:r>
              <a:rPr lang="zh-CN" altLang="en-US" sz="3600" dirty="0"/>
              <a:t>詩篇五十五篇</a:t>
            </a:r>
            <a:endParaRPr 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90800" y="3429000"/>
            <a:ext cx="4267200" cy="175260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</a:rPr>
              <a:t>建道神學院 </a:t>
            </a:r>
            <a:r>
              <a:rPr lang="en-US" altLang="zh-CN" dirty="0">
                <a:solidFill>
                  <a:schemeClr val="tx1"/>
                </a:solidFill>
              </a:rPr>
              <a:t>· </a:t>
            </a:r>
            <a:r>
              <a:rPr lang="zh-CN" altLang="en-US" dirty="0">
                <a:solidFill>
                  <a:schemeClr val="tx1"/>
                </a:solidFill>
              </a:rPr>
              <a:t>張雲開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46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305800" cy="1143000"/>
          </a:xfrm>
        </p:spPr>
        <p:txBody>
          <a:bodyPr>
            <a:noAutofit/>
          </a:bodyPr>
          <a:lstStyle/>
          <a:p>
            <a:r>
              <a:rPr lang="zh-TW" altLang="en-US" sz="4000" dirty="0"/>
              <a:t>堅持和對上帝審判的堅信</a:t>
            </a:r>
            <a:r>
              <a:rPr lang="zh-CN" altLang="en-US" sz="4000" dirty="0"/>
              <a:t>（</a:t>
            </a:r>
            <a:r>
              <a:rPr lang="en-US" altLang="zh-CN" sz="4000" dirty="0"/>
              <a:t>16-19</a:t>
            </a:r>
            <a:r>
              <a:rPr lang="zh-CN" altLang="en-US" sz="4000" dirty="0"/>
              <a:t>節）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600200"/>
            <a:ext cx="6705600" cy="492760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dirty="0"/>
              <a:t>16</a:t>
            </a:r>
            <a:r>
              <a:rPr lang="zh-TW" altLang="en-US" dirty="0"/>
              <a:t>至於我，我要求告神；</a:t>
            </a:r>
            <a:br>
              <a:rPr lang="en-US" altLang="zh-TW" dirty="0"/>
            </a:br>
            <a:r>
              <a:rPr lang="zh-TW" altLang="en-US" dirty="0"/>
              <a:t>耶和華必拯救我。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17</a:t>
            </a:r>
            <a:r>
              <a:rPr lang="zh-TW" altLang="en-US" dirty="0"/>
              <a:t>我要晚上、早晨、晌午哀聲悲歎；</a:t>
            </a:r>
            <a:br>
              <a:rPr lang="en-US" altLang="zh-TW" dirty="0"/>
            </a:br>
            <a:r>
              <a:rPr lang="zh-TW" altLang="en-US" dirty="0"/>
              <a:t>他也必聽我的聲音。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18</a:t>
            </a:r>
            <a:r>
              <a:rPr lang="zh-TW" altLang="en-US" dirty="0"/>
              <a:t>他救贖我命脫離攻擊我的人，</a:t>
            </a:r>
            <a:br>
              <a:rPr lang="en-US" altLang="zh-TW" dirty="0"/>
            </a:br>
            <a:r>
              <a:rPr lang="zh-TW" altLang="en-US" dirty="0"/>
              <a:t>使我得享平安，</a:t>
            </a:r>
            <a:br>
              <a:rPr lang="en-US" altLang="zh-TW" dirty="0"/>
            </a:br>
            <a:r>
              <a:rPr lang="zh-TW" altLang="en-US" dirty="0"/>
              <a:t>因為與我相爭的人甚多。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19</a:t>
            </a:r>
            <a:r>
              <a:rPr lang="zh-TW" altLang="en-US" dirty="0"/>
              <a:t>那沒有更變、不敬畏神的人，</a:t>
            </a:r>
            <a:br>
              <a:rPr lang="en-US" altLang="zh-TW" dirty="0"/>
            </a:br>
            <a:r>
              <a:rPr lang="zh-TW" altLang="en-US" dirty="0"/>
              <a:t>從太古常存的神必聽見而苦待他。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6172200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複述惡人面譜</a:t>
            </a:r>
            <a:r>
              <a:rPr lang="zh-CN" altLang="en-US" sz="4000" dirty="0"/>
              <a:t>（</a:t>
            </a:r>
            <a:r>
              <a:rPr lang="en-US" altLang="zh-CN" sz="4000" dirty="0"/>
              <a:t>20-21</a:t>
            </a:r>
            <a:r>
              <a:rPr lang="zh-CN" altLang="en-US" sz="4000" dirty="0"/>
              <a:t>節）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600200"/>
            <a:ext cx="5791200" cy="3555996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dirty="0"/>
              <a:t>20</a:t>
            </a:r>
            <a:r>
              <a:rPr lang="zh-TW" altLang="en-US" dirty="0"/>
              <a:t>他背了約，</a:t>
            </a:r>
            <a:br>
              <a:rPr lang="en-US" altLang="zh-TW" dirty="0"/>
            </a:br>
            <a:r>
              <a:rPr lang="zh-TW" altLang="en-US" dirty="0"/>
              <a:t>伸手攻擊與他和好的人。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21</a:t>
            </a:r>
            <a:r>
              <a:rPr lang="zh-TW" altLang="en-US" dirty="0"/>
              <a:t>他的口如奶油光滑，</a:t>
            </a:r>
            <a:br>
              <a:rPr lang="en-US" altLang="zh-TW" dirty="0"/>
            </a:br>
            <a:r>
              <a:rPr lang="zh-TW" altLang="en-US" dirty="0"/>
              <a:t>他的心卻懷著爭戰；</a:t>
            </a:r>
            <a:br>
              <a:rPr lang="en-US" altLang="zh-TW" dirty="0"/>
            </a:br>
            <a:r>
              <a:rPr lang="zh-TW" altLang="en-US" dirty="0"/>
              <a:t>他的話比油柔和，</a:t>
            </a:r>
            <a:br>
              <a:rPr lang="en-US" altLang="zh-TW" dirty="0"/>
            </a:br>
            <a:r>
              <a:rPr lang="zh-TW" altLang="en-US" dirty="0"/>
              <a:t>其實是拔出來的刀。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64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315200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訓誨和信之告白</a:t>
            </a:r>
            <a:r>
              <a:rPr lang="zh-CN" altLang="en-US" sz="4000" dirty="0"/>
              <a:t>（</a:t>
            </a:r>
            <a:r>
              <a:rPr lang="en-US" altLang="zh-CN" sz="4000" dirty="0"/>
              <a:t>22-23</a:t>
            </a:r>
            <a:r>
              <a:rPr lang="zh-CN" altLang="en-US" sz="4000" dirty="0"/>
              <a:t>節）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600200"/>
            <a:ext cx="7315200" cy="4165599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dirty="0"/>
              <a:t>22</a:t>
            </a:r>
            <a:r>
              <a:rPr lang="zh-TW" altLang="en-US" dirty="0"/>
              <a:t>你要把你的重擔卸給耶和華，</a:t>
            </a:r>
            <a:br>
              <a:rPr lang="en-US" altLang="zh-TW" dirty="0"/>
            </a:br>
            <a:r>
              <a:rPr lang="zh-TW" altLang="en-US" dirty="0"/>
              <a:t>他必撫養你；</a:t>
            </a:r>
            <a:br>
              <a:rPr lang="en-US" altLang="zh-TW" dirty="0"/>
            </a:br>
            <a:r>
              <a:rPr lang="zh-TW" altLang="en-US" dirty="0"/>
              <a:t>他永不叫義人動搖。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23</a:t>
            </a:r>
            <a:r>
              <a:rPr lang="zh-TW" altLang="en-US" dirty="0"/>
              <a:t>神啊，你必使惡人下入滅亡的坑；</a:t>
            </a:r>
            <a:br>
              <a:rPr lang="en-US" altLang="zh-TW" dirty="0"/>
            </a:br>
            <a:r>
              <a:rPr lang="zh-TW" altLang="en-US" dirty="0"/>
              <a:t>流人血、行詭詐的人必活不到半世，</a:t>
            </a:r>
            <a:br>
              <a:rPr lang="en-US" altLang="zh-TW" dirty="0"/>
            </a:br>
            <a:r>
              <a:rPr lang="zh-TW" altLang="en-US" dirty="0"/>
              <a:t>但我要倚靠你。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10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6172200" cy="1143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相信上帝 </a:t>
            </a:r>
            <a:r>
              <a:rPr lang="en-US" altLang="zh-CN" sz="4000" dirty="0"/>
              <a:t>vs. </a:t>
            </a:r>
            <a:r>
              <a:rPr lang="zh-CN" altLang="en-US" sz="4000" dirty="0"/>
              <a:t>對上帝忠誠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600201"/>
            <a:ext cx="7239000" cy="477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000" dirty="0"/>
              <a:t>詩人說：「神阿，袮必</a:t>
            </a:r>
            <a:r>
              <a:rPr lang="en-US" altLang="zh-TW" sz="3000" dirty="0"/>
              <a:t>…</a:t>
            </a:r>
            <a:r>
              <a:rPr lang="zh-TW" altLang="en-US" sz="3000" dirty="0"/>
              <a:t>」（</a:t>
            </a:r>
            <a:r>
              <a:rPr lang="en-US" sz="3000" dirty="0"/>
              <a:t>23a</a:t>
            </a:r>
            <a:r>
              <a:rPr lang="zh-TW" altLang="en-US" sz="3000" dirty="0"/>
              <a:t>），</a:t>
            </a:r>
            <a:r>
              <a:rPr lang="zh-CN" altLang="en-US" sz="3000" dirty="0"/>
              <a:t>是</a:t>
            </a:r>
            <a:r>
              <a:rPr lang="zh-TW" altLang="en-US" sz="3000" dirty="0"/>
              <a:t>表達對上帝的信任</a:t>
            </a:r>
            <a:r>
              <a:rPr lang="zh-CN" altLang="en-US" sz="3000" dirty="0"/>
              <a:t>；</a:t>
            </a:r>
            <a:endParaRPr lang="en-US" altLang="zh-TW" sz="3000" dirty="0"/>
          </a:p>
          <a:p>
            <a:pPr marL="0" indent="0">
              <a:buNone/>
            </a:pPr>
            <a:r>
              <a:rPr lang="zh-TW" altLang="en-US" sz="3000" dirty="0"/>
              <a:t>緊接著，</a:t>
            </a:r>
            <a:endParaRPr lang="en-US" altLang="zh-TW" sz="3000" dirty="0"/>
          </a:p>
          <a:p>
            <a:pPr marL="0" indent="0">
              <a:buNone/>
            </a:pPr>
            <a:r>
              <a:rPr lang="zh-TW" altLang="en-US" sz="3000" dirty="0"/>
              <a:t>他也說：「我要依靠袮」（</a:t>
            </a:r>
            <a:r>
              <a:rPr lang="en-US" sz="3000" dirty="0"/>
              <a:t>23c</a:t>
            </a:r>
            <a:r>
              <a:rPr lang="zh-TW" altLang="en-US" sz="3000" dirty="0"/>
              <a:t>），表達的不單是對上帝的信任和依靠，在詩人所面對的場景裏，明顯也必須包括對上帝的忠誠。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57706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867400" cy="1143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仍然是上帝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219200"/>
            <a:ext cx="6400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出賣朋友的人「</a:t>
            </a:r>
            <a:r>
              <a:rPr lang="zh-CN" altLang="en-US" sz="2800" dirty="0"/>
              <a:t>行強暴爭競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9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行罪孽</a:t>
            </a:r>
            <a:r>
              <a:rPr lang="en-US" altLang="zh-CN" sz="2800" dirty="0"/>
              <a:t>/</a:t>
            </a:r>
            <a:r>
              <a:rPr lang="zh-CN" altLang="en-US" sz="2800" dirty="0"/>
              <a:t>奸惡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10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邪惡</a:t>
            </a:r>
            <a:r>
              <a:rPr lang="en-US" altLang="zh-CN" sz="2800" dirty="0"/>
              <a:t>/</a:t>
            </a:r>
            <a:r>
              <a:rPr lang="zh-CN" altLang="en-US" sz="2800" dirty="0"/>
              <a:t>欺壓</a:t>
            </a:r>
            <a:r>
              <a:rPr lang="en-US" altLang="zh-CN" sz="2800" dirty="0"/>
              <a:t>/</a:t>
            </a:r>
            <a:r>
              <a:rPr lang="zh-CN" altLang="en-US" sz="2800" dirty="0"/>
              <a:t>詭詐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11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「不敬畏上帝」（</a:t>
            </a:r>
            <a:r>
              <a:rPr lang="en-US" sz="2800" dirty="0"/>
              <a:t>19a</a:t>
            </a:r>
            <a:r>
              <a:rPr lang="zh-TW" altLang="en-US" sz="2800" dirty="0"/>
              <a:t>）</a:t>
            </a:r>
            <a:br>
              <a:rPr lang="en-US" altLang="zh-TW" sz="2800" dirty="0"/>
            </a:br>
            <a:r>
              <a:rPr lang="en-US" altLang="zh-TW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流人血</a:t>
            </a:r>
            <a:r>
              <a:rPr lang="en-US" altLang="zh-CN" sz="2800" dirty="0"/>
              <a:t>/</a:t>
            </a:r>
            <a:r>
              <a:rPr lang="zh-CN" altLang="en-US" sz="2800" dirty="0"/>
              <a:t>行詭詐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23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惡人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23</a:t>
            </a:r>
            <a:r>
              <a:rPr lang="zh-CN" altLang="en-US" sz="2800" dirty="0"/>
              <a:t>）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而他卻是</a:t>
            </a:r>
            <a:r>
              <a:rPr lang="en-US" altLang="zh-TW" sz="2800" dirty="0"/>
              <a:t>	</a:t>
            </a:r>
            <a:r>
              <a:rPr lang="zh-TW" altLang="en-US" sz="2800" dirty="0"/>
              <a:t>「</a:t>
            </a:r>
            <a:r>
              <a:rPr lang="zh-CN" altLang="en-US" sz="2800" dirty="0"/>
              <a:t>求告神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16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敬畏神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19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將重擔</a:t>
            </a:r>
            <a:r>
              <a:rPr lang="zh-TW" altLang="en-US" sz="2800" dirty="0"/>
              <a:t>卸給耶和華」</a:t>
            </a:r>
            <a:r>
              <a:rPr lang="zh-CN" altLang="en-US" sz="2800" dirty="0"/>
              <a:t>（</a:t>
            </a:r>
            <a:r>
              <a:rPr lang="en-US" altLang="zh-CN" sz="2800" dirty="0"/>
              <a:t>22</a:t>
            </a:r>
            <a:r>
              <a:rPr lang="zh-CN" altLang="en-US" sz="2800" dirty="0"/>
              <a:t>）</a:t>
            </a:r>
            <a:br>
              <a:rPr lang="en-US" altLang="zh-CN" sz="2800" dirty="0"/>
            </a:br>
            <a:r>
              <a:rPr lang="en-US" altLang="zh-CN" sz="2800" dirty="0"/>
              <a:t> 		</a:t>
            </a:r>
            <a:r>
              <a:rPr lang="zh-TW" altLang="en-US" sz="2800" dirty="0"/>
              <a:t>「義人」（</a:t>
            </a:r>
            <a:r>
              <a:rPr lang="en-US" sz="2800" dirty="0"/>
              <a:t>22</a:t>
            </a:r>
            <a:r>
              <a:rPr lang="zh-TW" altLang="en-US" sz="2800" dirty="0"/>
              <a:t>） </a:t>
            </a:r>
            <a:br>
              <a:rPr lang="en-US" altLang="zh-TW" sz="2800" dirty="0"/>
            </a:br>
            <a:r>
              <a:rPr lang="en-US" altLang="zh-TW" sz="2800" dirty="0"/>
              <a:t> 		</a:t>
            </a:r>
            <a:r>
              <a:rPr lang="zh-TW" altLang="en-US" sz="2800" dirty="0"/>
              <a:t>「</a:t>
            </a:r>
            <a:r>
              <a:rPr lang="zh-CN" altLang="en-US" sz="2800" dirty="0"/>
              <a:t>依靠神</a:t>
            </a:r>
            <a:r>
              <a:rPr lang="zh-TW" altLang="en-US" sz="2800" dirty="0"/>
              <a:t>」</a:t>
            </a:r>
            <a:r>
              <a:rPr lang="zh-CN" altLang="en-US" sz="2800" dirty="0"/>
              <a:t>（</a:t>
            </a:r>
            <a:r>
              <a:rPr lang="en-US" altLang="zh-CN" sz="2800" dirty="0"/>
              <a:t>23</a:t>
            </a:r>
            <a:r>
              <a:rPr lang="zh-CN" altLang="en-US" sz="2800" dirty="0"/>
              <a:t>）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5103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5943600" cy="1143000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回去起頭的一個問題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6858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「</a:t>
            </a:r>
            <a:r>
              <a:rPr lang="zh-CN" altLang="en-US" dirty="0"/>
              <a:t>我有出賣</a:t>
            </a:r>
            <a:r>
              <a:rPr lang="en-US" altLang="zh-CN" dirty="0"/>
              <a:t>/</a:t>
            </a:r>
            <a:r>
              <a:rPr lang="zh-CN" altLang="en-US" dirty="0"/>
              <a:t>背棄過身邊人嗎？</a:t>
            </a:r>
            <a:r>
              <a:rPr lang="en-US" dirty="0"/>
              <a:t>」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大衛在詩五十五有處理這個問題嗎？</a:t>
            </a:r>
            <a:r>
              <a:rPr lang="en-US" altLang="zh-CN" dirty="0"/>
              <a:t>Why or why not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32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58674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在背棄中，唯有倚靠上帝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4000" y="1447800"/>
            <a:ext cx="6248400" cy="50799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/>
              <a:t>世間上眾多的 </a:t>
            </a:r>
            <a:r>
              <a:rPr lang="en-US" dirty="0"/>
              <a:t>trust </a:t>
            </a:r>
            <a:r>
              <a:rPr lang="zh-CN" altLang="en-US" dirty="0"/>
              <a:t>都變得灰飛煙滅之時，只有上帝的 </a:t>
            </a:r>
            <a:r>
              <a:rPr lang="en-US" dirty="0"/>
              <a:t>trustworthiness </a:t>
            </a:r>
            <a:r>
              <a:rPr lang="zh-CN" altLang="en-US" dirty="0"/>
              <a:t>仍然不變，而我們唯一能掌控的，就是我們對</a:t>
            </a:r>
            <a:r>
              <a:rPr lang="zh-CN" altLang="en-US"/>
              <a:t>上帝的 </a:t>
            </a:r>
            <a:r>
              <a:rPr lang="en-US"/>
              <a:t>trust</a:t>
            </a:r>
            <a:r>
              <a:rPr lang="zh-CN" altLang="en-US" dirty="0"/>
              <a:t>，所以大衛以「我要倚靠你」作結束。</a:t>
            </a:r>
            <a:endParaRPr lang="en-US" altLang="zh-CN" dirty="0"/>
          </a:p>
          <a:p>
            <a:pPr marL="0" indent="0" algn="ctr">
              <a:buNone/>
            </a:pPr>
            <a:r>
              <a:rPr lang="zh-CN" altLang="en-US" dirty="0">
                <a:latin typeface="DFBiaoKaiShu" panose="03000509000000000000" pitchFamily="65" charset="-128"/>
                <a:cs typeface="DFBiaoKaiShu" panose="03000509000000000000" pitchFamily="65" charset="-128"/>
              </a:rPr>
              <a:t>我們也以同樣一句話作結束：</a:t>
            </a:r>
            <a:endParaRPr lang="en-US" altLang="zh-CN" dirty="0">
              <a:latin typeface="DFBiaoKaiShu" panose="03000509000000000000" pitchFamily="65" charset="-128"/>
              <a:cs typeface="DFBiaoKaiShu" panose="03000509000000000000" pitchFamily="65" charset="-128"/>
            </a:endParaRPr>
          </a:p>
          <a:p>
            <a:pPr marL="0" indent="0" algn="ctr">
              <a:buNone/>
            </a:pPr>
            <a:r>
              <a:rPr lang="zh-CN" altLang="en-US" sz="3800" dirty="0">
                <a:latin typeface="DFBiaoKaiShu" panose="03000509000000000000" pitchFamily="65" charset="-128"/>
                <a:cs typeface="DFBiaoKaiShu" panose="03000509000000000000" pitchFamily="65" charset="-128"/>
              </a:rPr>
              <a:t>「我要倚靠你」</a:t>
            </a:r>
            <a:br>
              <a:rPr lang="en-US" altLang="zh-CN" sz="3800" dirty="0">
                <a:latin typeface="DFBiaoKaiShu" panose="03000509000000000000" pitchFamily="65" charset="-128"/>
                <a:cs typeface="DFBiaoKaiShu" panose="03000509000000000000" pitchFamily="65" charset="-128"/>
              </a:rPr>
            </a:br>
            <a:r>
              <a:rPr lang="he-IL" sz="5400" dirty="0">
                <a:latin typeface="DFBiaoKaiShu" panose="03000509000000000000" pitchFamily="65" charset="-128"/>
                <a:cs typeface="DFBiaoKaiShu" panose="03000509000000000000" pitchFamily="65" charset="-128"/>
              </a:rPr>
              <a:t>וַאֲנִי אֶבְטַח-בָּךְ</a:t>
            </a:r>
            <a:br>
              <a:rPr lang="en-US" sz="5400" dirty="0">
                <a:latin typeface="DFBiaoKaiShu" panose="03000509000000000000" pitchFamily="65" charset="-128"/>
                <a:cs typeface="DFBiaoKaiShu" panose="03000509000000000000" pitchFamily="65" charset="-128"/>
              </a:rPr>
            </a:br>
            <a:r>
              <a:rPr lang="en-US" sz="4800" dirty="0" err="1">
                <a:latin typeface="+mn-lt"/>
                <a:cs typeface="DFBiaoKaiShu" panose="03000509000000000000" pitchFamily="65" charset="-128"/>
              </a:rPr>
              <a:t>va</a:t>
            </a:r>
            <a:r>
              <a:rPr lang="en-US" sz="4800" dirty="0">
                <a:latin typeface="+mn-lt"/>
                <a:cs typeface="DFBiaoKaiShu" panose="03000509000000000000" pitchFamily="65" charset="-128"/>
              </a:rPr>
              <a:t> </a:t>
            </a:r>
            <a:r>
              <a:rPr lang="en-US" sz="4800" dirty="0" err="1">
                <a:latin typeface="+mn-lt"/>
                <a:cs typeface="DFBiaoKaiShu" panose="03000509000000000000" pitchFamily="65" charset="-128"/>
              </a:rPr>
              <a:t>ani</a:t>
            </a:r>
            <a:r>
              <a:rPr lang="en-US" sz="4800" dirty="0">
                <a:latin typeface="+mn-lt"/>
                <a:cs typeface="DFBiaoKaiShu" panose="03000509000000000000" pitchFamily="65" charset="-128"/>
              </a:rPr>
              <a:t> </a:t>
            </a:r>
            <a:r>
              <a:rPr lang="en-US" sz="4800" dirty="0" err="1">
                <a:latin typeface="+mn-lt"/>
                <a:cs typeface="DFBiaoKaiShu" panose="03000509000000000000" pitchFamily="65" charset="-128"/>
              </a:rPr>
              <a:t>eftach</a:t>
            </a:r>
            <a:r>
              <a:rPr lang="en-US" sz="4800" dirty="0">
                <a:latin typeface="+mn-lt"/>
                <a:cs typeface="DFBiaoKaiShu" panose="03000509000000000000" pitchFamily="65" charset="-128"/>
              </a:rPr>
              <a:t> </a:t>
            </a:r>
            <a:r>
              <a:rPr lang="en-US" sz="4800" dirty="0" err="1">
                <a:latin typeface="+mn-lt"/>
                <a:cs typeface="DFBiaoKaiShu" panose="03000509000000000000" pitchFamily="65" charset="-128"/>
              </a:rPr>
              <a:t>bak</a:t>
            </a:r>
            <a:endParaRPr lang="en-US" sz="4800" dirty="0">
              <a:latin typeface="+mn-lt"/>
              <a:cs typeface="DFBiaoKaiShu" panose="03000509000000000000" pitchFamily="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607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95400" y="1600200"/>
            <a:ext cx="6629400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一個問題：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我有否出賣</a:t>
            </a:r>
            <a:r>
              <a:rPr lang="en-US" altLang="zh-CN" dirty="0"/>
              <a:t>/</a:t>
            </a:r>
            <a:r>
              <a:rPr lang="zh-CN" altLang="en-US" dirty="0"/>
              <a:t>背棄過他人？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1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dirty="0"/>
              <a:t>「我必須知道什麼是出賣人的行為」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dirty="0"/>
              <a:t>vs.</a:t>
            </a:r>
          </a:p>
          <a:p>
            <a:pPr marL="0" indent="0" algn="ctr">
              <a:buNone/>
            </a:pPr>
            <a:r>
              <a:rPr lang="zh-CN" altLang="en-US" dirty="0"/>
              <a:t>「我必須知道什麼是出賣</a:t>
            </a:r>
            <a:r>
              <a:rPr lang="zh-CN" altLang="en-US" u="sng" dirty="0"/>
              <a:t>身邊人</a:t>
            </a:r>
            <a:r>
              <a:rPr lang="zh-CN" altLang="en-US" dirty="0"/>
              <a:t>的行為」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0639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676400"/>
            <a:ext cx="731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dirty="0"/>
              <a:t>「我必須知道什麼是出賣人的行為」 </a:t>
            </a:r>
            <a:endParaRPr lang="en-US" altLang="zh-CN" dirty="0"/>
          </a:p>
          <a:p>
            <a:pPr marL="0" indent="0" algn="ctr">
              <a:buNone/>
            </a:pPr>
            <a:r>
              <a:rPr lang="en-US" altLang="zh-CN" dirty="0"/>
              <a:t>vs.</a:t>
            </a:r>
          </a:p>
          <a:p>
            <a:pPr marL="0" indent="0" algn="ctr">
              <a:buNone/>
            </a:pPr>
            <a:r>
              <a:rPr lang="zh-CN" altLang="en-US" dirty="0"/>
              <a:t>「我必須知道什麼是出賣</a:t>
            </a:r>
            <a:r>
              <a:rPr lang="zh-CN" altLang="en-US" u="sng" dirty="0"/>
              <a:t>身邊人</a:t>
            </a:r>
            <a:r>
              <a:rPr lang="zh-CN" altLang="en-US" dirty="0"/>
              <a:t>的行為」</a:t>
            </a:r>
            <a:endParaRPr lang="en-US" altLang="zh-CN" dirty="0"/>
          </a:p>
          <a:p>
            <a:pPr marL="0" indent="0" algn="ctr">
              <a:buNone/>
            </a:pPr>
            <a:endParaRPr lang="en-US" altLang="zh-CN" dirty="0"/>
          </a:p>
          <a:p>
            <a:pPr marL="0" indent="0" algn="ctr">
              <a:buNone/>
            </a:pPr>
            <a:r>
              <a:rPr lang="en-US" dirty="0"/>
              <a:t>Betrayal </a:t>
            </a:r>
            <a:r>
              <a:rPr lang="zh-CN" altLang="en-US" dirty="0"/>
              <a:t>基本上是</a:t>
            </a:r>
            <a:r>
              <a:rPr lang="en-US" dirty="0"/>
              <a:t> betray </a:t>
            </a:r>
            <a:r>
              <a:rPr lang="zh-CN" altLang="en-US" dirty="0"/>
              <a:t>一種</a:t>
            </a:r>
            <a:r>
              <a:rPr lang="en-US" dirty="0"/>
              <a:t> trust</a:t>
            </a:r>
            <a:r>
              <a:rPr lang="zh-CN" altLang="en-US" dirty="0"/>
              <a:t>，</a:t>
            </a:r>
            <a:endParaRPr lang="en-US" altLang="zh-CN" dirty="0"/>
          </a:p>
          <a:p>
            <a:pPr marL="0" indent="0" algn="ctr">
              <a:buNone/>
            </a:pPr>
            <a:r>
              <a:rPr lang="zh-CN" altLang="en-US" dirty="0"/>
              <a:t>背棄一種信任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3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5638800" cy="1143000"/>
          </a:xfrm>
        </p:spPr>
        <p:txBody>
          <a:bodyPr>
            <a:normAutofit/>
          </a:bodyPr>
          <a:lstStyle/>
          <a:p>
            <a:r>
              <a:rPr lang="zh-CN" altLang="en-US" dirty="0"/>
              <a:t>五十五篇的可能背景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52600" y="1600200"/>
            <a:ext cx="56388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由於內容涉及作者被盟友出賣（</a:t>
            </a:r>
            <a:r>
              <a:rPr lang="en-US" dirty="0"/>
              <a:t>12-15</a:t>
            </a:r>
            <a:r>
              <a:rPr lang="zh-TW" altLang="en-US" dirty="0"/>
              <a:t>，</a:t>
            </a:r>
            <a:r>
              <a:rPr lang="en-US" dirty="0"/>
              <a:t>20-21</a:t>
            </a:r>
            <a:r>
              <a:rPr lang="zh-TW" altLang="en-US" dirty="0"/>
              <a:t>節）</a:t>
            </a:r>
            <a:r>
              <a:rPr lang="zh-CN" altLang="en-US" dirty="0"/>
              <a:t>，</a:t>
            </a:r>
            <a:r>
              <a:rPr lang="zh-TW" altLang="en-US" dirty="0"/>
              <a:t>一般都以大衛被他的謀士亞希多弗出賣，投誠大衛的兒子押沙龍叛逆大衛為背景（撒下十五</a:t>
            </a:r>
            <a:r>
              <a:rPr lang="en-US" dirty="0"/>
              <a:t>12</a:t>
            </a:r>
            <a:r>
              <a:rPr lang="zh-TW" altLang="en-US" dirty="0"/>
              <a:t>，</a:t>
            </a:r>
            <a:r>
              <a:rPr lang="en-US" dirty="0"/>
              <a:t>31</a:t>
            </a:r>
            <a:r>
              <a:rPr lang="zh-TW" altLang="en-US" dirty="0"/>
              <a:t>；十六</a:t>
            </a:r>
            <a:r>
              <a:rPr lang="en-US" dirty="0"/>
              <a:t>15-</a:t>
            </a:r>
            <a:r>
              <a:rPr lang="zh-TW" altLang="en-US" dirty="0"/>
              <a:t>十七</a:t>
            </a:r>
            <a:r>
              <a:rPr lang="en-US" dirty="0"/>
              <a:t>23</a:t>
            </a:r>
            <a:r>
              <a:rPr lang="zh-TW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5943600" cy="1143000"/>
          </a:xfrm>
        </p:spPr>
        <p:txBody>
          <a:bodyPr/>
          <a:lstStyle/>
          <a:p>
            <a:r>
              <a:rPr lang="zh-TW" altLang="en-US" dirty="0"/>
              <a:t>向神求告</a:t>
            </a:r>
            <a:r>
              <a:rPr lang="zh-CN" altLang="en-US" dirty="0"/>
              <a:t>（</a:t>
            </a:r>
            <a:r>
              <a:rPr lang="en-US" altLang="zh-CN" dirty="0"/>
              <a:t>1-3</a:t>
            </a:r>
            <a:r>
              <a:rPr lang="zh-CN" altLang="en-US" dirty="0"/>
              <a:t>節）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6629400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dirty="0"/>
              <a:t>1</a:t>
            </a:r>
            <a:r>
              <a:rPr lang="zh-TW" altLang="en-US" dirty="0"/>
              <a:t>神啊，求你留心聽我的禱告，</a:t>
            </a:r>
            <a:br>
              <a:rPr lang="en-US" altLang="zh-TW" dirty="0"/>
            </a:br>
            <a:r>
              <a:rPr lang="zh-TW" altLang="en-US" dirty="0"/>
              <a:t>不要隱藏不聽我的懇求！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2</a:t>
            </a:r>
            <a:r>
              <a:rPr lang="zh-TW" altLang="en-US" dirty="0"/>
              <a:t>求你側耳聽我，應允我。</a:t>
            </a:r>
            <a:br>
              <a:rPr lang="en-US" altLang="zh-TW" dirty="0"/>
            </a:br>
            <a:r>
              <a:rPr lang="zh-TW" altLang="en-US" dirty="0"/>
              <a:t>我哀歎不安，發聲唉哼，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3</a:t>
            </a:r>
            <a:r>
              <a:rPr lang="zh-TW" altLang="en-US" dirty="0"/>
              <a:t>都因仇敵的聲音，惡人的欺壓；</a:t>
            </a:r>
            <a:br>
              <a:rPr lang="en-US" altLang="zh-TW" dirty="0"/>
            </a:br>
            <a:r>
              <a:rPr lang="zh-TW" altLang="en-US" dirty="0"/>
              <a:t>因為他們將罪孽加在我身上，發怒氣逼迫我。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7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5638800" cy="990600"/>
          </a:xfrm>
        </p:spPr>
        <p:txBody>
          <a:bodyPr>
            <a:normAutofit/>
          </a:bodyPr>
          <a:lstStyle/>
          <a:p>
            <a:r>
              <a:rPr lang="zh-TW" altLang="en-US" dirty="0"/>
              <a:t>陳述苦況</a:t>
            </a:r>
            <a:r>
              <a:rPr lang="zh-CN" altLang="en-US" dirty="0"/>
              <a:t>（</a:t>
            </a:r>
            <a:r>
              <a:rPr lang="en-US" altLang="zh-CN" dirty="0"/>
              <a:t>4-8</a:t>
            </a:r>
            <a:r>
              <a:rPr lang="zh-CN" altLang="en-US" dirty="0"/>
              <a:t>節）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219200"/>
            <a:ext cx="5257800" cy="5257800"/>
          </a:xfrm>
        </p:spPr>
        <p:txBody>
          <a:bodyPr>
            <a:normAutofit fontScale="92500"/>
          </a:bodyPr>
          <a:lstStyle/>
          <a:p>
            <a:pPr marL="0" indent="0" fontAlgn="t">
              <a:buNone/>
            </a:pPr>
            <a:r>
              <a:rPr lang="en-US" dirty="0"/>
              <a:t>4</a:t>
            </a:r>
            <a:r>
              <a:rPr lang="zh-TW" altLang="en-US" dirty="0"/>
              <a:t>我心在我裏面甚是疼痛；</a:t>
            </a:r>
            <a:br>
              <a:rPr lang="en-US" altLang="zh-TW" dirty="0"/>
            </a:br>
            <a:r>
              <a:rPr lang="zh-TW" altLang="en-US" dirty="0"/>
              <a:t>死的驚惶臨到我身。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5</a:t>
            </a:r>
            <a:r>
              <a:rPr lang="zh-TW" altLang="en-US" dirty="0"/>
              <a:t>恐懼戰兢歸到我身；</a:t>
            </a:r>
            <a:br>
              <a:rPr lang="en-US" altLang="zh-TW" dirty="0"/>
            </a:br>
            <a:r>
              <a:rPr lang="zh-TW" altLang="en-US" dirty="0"/>
              <a:t>驚恐漫過了我。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6</a:t>
            </a:r>
            <a:r>
              <a:rPr lang="zh-TW" altLang="en-US" dirty="0"/>
              <a:t>我說：但願我有翅膀像鴿子，</a:t>
            </a:r>
            <a:br>
              <a:rPr lang="en-US" altLang="zh-TW" dirty="0"/>
            </a:br>
            <a:r>
              <a:rPr lang="zh-TW" altLang="en-US" dirty="0"/>
              <a:t>我就飛去，得享安息。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7</a:t>
            </a:r>
            <a:r>
              <a:rPr lang="zh-TW" altLang="en-US" dirty="0"/>
              <a:t>我必遠遊，</a:t>
            </a:r>
            <a:br>
              <a:rPr lang="en-US" altLang="zh-TW" dirty="0"/>
            </a:br>
            <a:r>
              <a:rPr lang="zh-TW" altLang="en-US" dirty="0"/>
              <a:t>宿在曠野。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8</a:t>
            </a:r>
            <a:r>
              <a:rPr lang="zh-TW" altLang="en-US" dirty="0"/>
              <a:t>我必速速逃到避所，</a:t>
            </a:r>
            <a:br>
              <a:rPr lang="en-US" altLang="zh-TW" dirty="0"/>
            </a:br>
            <a:r>
              <a:rPr lang="zh-TW" altLang="en-US" dirty="0"/>
              <a:t>脫離狂風暴雨。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4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惡人所為和詩人的祈</a:t>
            </a:r>
            <a:r>
              <a:rPr lang="zh-CN" altLang="en-US" sz="4000" dirty="0"/>
              <a:t>求（</a:t>
            </a:r>
            <a:r>
              <a:rPr lang="en-US" altLang="zh-CN" sz="4000" dirty="0"/>
              <a:t>9-15</a:t>
            </a:r>
            <a:r>
              <a:rPr lang="zh-CN" altLang="en-US" sz="4000" dirty="0"/>
              <a:t>節）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267200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dirty="0"/>
              <a:t>9</a:t>
            </a:r>
            <a:r>
              <a:rPr lang="zh-TW" altLang="en-US" dirty="0"/>
              <a:t>主啊，求你吞滅他們，變亂他們的舌頭！</a:t>
            </a:r>
            <a:br>
              <a:rPr lang="en-US" altLang="zh-TW" dirty="0"/>
            </a:br>
            <a:r>
              <a:rPr lang="zh-TW" altLang="en-US" dirty="0"/>
              <a:t>因為我在城中見了強暴爭競的事。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10</a:t>
            </a:r>
            <a:r>
              <a:rPr lang="zh-TW" altLang="en-US" dirty="0"/>
              <a:t>他們在城牆上晝夜繞行；</a:t>
            </a:r>
            <a:br>
              <a:rPr lang="en-US" altLang="zh-TW" dirty="0"/>
            </a:br>
            <a:r>
              <a:rPr lang="zh-TW" altLang="en-US" dirty="0"/>
              <a:t>在城內也有罪孽和奸惡。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11</a:t>
            </a:r>
            <a:r>
              <a:rPr lang="zh-TW" altLang="en-US" dirty="0"/>
              <a:t>邪惡在其中；</a:t>
            </a:r>
            <a:br>
              <a:rPr lang="en-US" altLang="zh-TW" dirty="0"/>
            </a:br>
            <a:r>
              <a:rPr lang="zh-TW" altLang="en-US" dirty="0"/>
              <a:t>欺壓和詭詐不離街市。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44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1143000"/>
          </a:xfrm>
        </p:spPr>
        <p:txBody>
          <a:bodyPr>
            <a:noAutofit/>
          </a:bodyPr>
          <a:lstStyle/>
          <a:p>
            <a:r>
              <a:rPr lang="zh-TW" altLang="en-US" sz="4000" dirty="0"/>
              <a:t>惡人所為和詩人的祈願</a:t>
            </a:r>
            <a:r>
              <a:rPr lang="zh-CN" altLang="en-US" sz="4000" dirty="0"/>
              <a:t>（</a:t>
            </a:r>
            <a:r>
              <a:rPr lang="en-US" altLang="zh-CN" sz="4000" dirty="0"/>
              <a:t>9-15</a:t>
            </a:r>
            <a:r>
              <a:rPr lang="zh-CN" altLang="en-US" sz="4000" dirty="0"/>
              <a:t>節）</a:t>
            </a:r>
            <a:endParaRPr 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371600"/>
            <a:ext cx="7543800" cy="5334000"/>
          </a:xfrm>
        </p:spPr>
        <p:txBody>
          <a:bodyPr>
            <a:normAutofit lnSpcReduction="10000"/>
          </a:bodyPr>
          <a:lstStyle/>
          <a:p>
            <a:pPr marL="0" indent="0" fontAlgn="t">
              <a:buNone/>
            </a:pPr>
            <a:r>
              <a:rPr lang="en-US" dirty="0"/>
              <a:t>12</a:t>
            </a:r>
            <a:r>
              <a:rPr lang="zh-TW" altLang="en-US" dirty="0"/>
              <a:t>原來不是仇敵辱罵我，</a:t>
            </a:r>
            <a:br>
              <a:rPr lang="en-US" altLang="zh-TW" dirty="0"/>
            </a:br>
            <a:r>
              <a:rPr lang="en-US" altLang="zh-TW" dirty="0"/>
              <a:t> 	</a:t>
            </a:r>
            <a:r>
              <a:rPr lang="zh-TW" altLang="en-US" dirty="0"/>
              <a:t>若是仇敵，還可忍耐；</a:t>
            </a:r>
            <a:br>
              <a:rPr lang="en-US" altLang="zh-TW" dirty="0"/>
            </a:br>
            <a:r>
              <a:rPr lang="zh-TW" altLang="en-US" dirty="0"/>
              <a:t>也不是恨我的人向我狂大，</a:t>
            </a:r>
            <a:br>
              <a:rPr lang="en-US" altLang="zh-TW" dirty="0"/>
            </a:br>
            <a:r>
              <a:rPr lang="en-US" altLang="zh-TW" dirty="0"/>
              <a:t> 	</a:t>
            </a:r>
            <a:r>
              <a:rPr lang="zh-TW" altLang="en-US" dirty="0"/>
              <a:t>若是恨我的人就必躲避他。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13</a:t>
            </a:r>
            <a:r>
              <a:rPr lang="zh-TW" altLang="en-US" dirty="0"/>
              <a:t>不料是你；你原與我平等，</a:t>
            </a:r>
            <a:br>
              <a:rPr lang="en-US" altLang="zh-TW" dirty="0"/>
            </a:br>
            <a:r>
              <a:rPr lang="en-US" altLang="zh-TW" dirty="0"/>
              <a:t> 	</a:t>
            </a:r>
            <a:r>
              <a:rPr lang="zh-TW" altLang="en-US" dirty="0"/>
              <a:t>是我的同伴，是我知己的朋友！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14</a:t>
            </a:r>
            <a:r>
              <a:rPr lang="zh-TW" altLang="en-US" dirty="0"/>
              <a:t>我們素常彼此談論，以為甘甜；</a:t>
            </a:r>
            <a:br>
              <a:rPr lang="en-US" altLang="zh-TW" dirty="0"/>
            </a:br>
            <a:r>
              <a:rPr lang="en-US" altLang="zh-TW" dirty="0"/>
              <a:t> 	</a:t>
            </a:r>
            <a:r>
              <a:rPr lang="zh-TW" altLang="en-US" dirty="0"/>
              <a:t>我們與群眾在神的殿中同行。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15</a:t>
            </a:r>
            <a:r>
              <a:rPr lang="zh-TW" altLang="en-US" dirty="0"/>
              <a:t>願死亡忽然臨到他們！</a:t>
            </a:r>
            <a:br>
              <a:rPr lang="en-US" altLang="zh-TW" dirty="0"/>
            </a:br>
            <a:r>
              <a:rPr lang="zh-TW" altLang="en-US" dirty="0"/>
              <a:t>願他們活活地下入陰間！</a:t>
            </a:r>
            <a:br>
              <a:rPr lang="en-US" altLang="zh-TW" dirty="0"/>
            </a:br>
            <a:r>
              <a:rPr lang="zh-TW" altLang="en-US" dirty="0"/>
              <a:t>因為他們的住處，他們的心中，都是邪惡。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8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450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佈景主題</vt:lpstr>
      <vt:lpstr>出賣與被出賣 詩篇五十五篇</vt:lpstr>
      <vt:lpstr>PowerPoint Presentation</vt:lpstr>
      <vt:lpstr>PowerPoint Presentation</vt:lpstr>
      <vt:lpstr>PowerPoint Presentation</vt:lpstr>
      <vt:lpstr>五十五篇的可能背景</vt:lpstr>
      <vt:lpstr>向神求告（1-3節）</vt:lpstr>
      <vt:lpstr>陳述苦況（4-8節）</vt:lpstr>
      <vt:lpstr>惡人所為和詩人的祈求（9-15節）</vt:lpstr>
      <vt:lpstr>惡人所為和詩人的祈願（9-15節）</vt:lpstr>
      <vt:lpstr>堅持和對上帝審判的堅信（16-19節）</vt:lpstr>
      <vt:lpstr>複述惡人面譜（20-21節）</vt:lpstr>
      <vt:lpstr>訓誨和信之告白（22-23節）</vt:lpstr>
      <vt:lpstr>相信上帝 vs. 對上帝忠誠</vt:lpstr>
      <vt:lpstr>仍然是上帝</vt:lpstr>
      <vt:lpstr>回去起頭的一個問題</vt:lpstr>
      <vt:lpstr>在背棄中，唯有倚靠上帝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出賣與被出賣 詩篇五十五篇</dc:title>
  <dc:creator>Paul W. Cheung</dc:creator>
  <cp:lastModifiedBy>Unknown User</cp:lastModifiedBy>
  <cp:revision>52</cp:revision>
  <dcterms:created xsi:type="dcterms:W3CDTF">2022-10-20T03:29:15Z</dcterms:created>
  <dcterms:modified xsi:type="dcterms:W3CDTF">2023-09-21T14:11:05Z</dcterms:modified>
</cp:coreProperties>
</file>