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ibre Franklin Bold" panose="020B0604020202020204" charset="0"/>
      <p:regular r:id="rId29"/>
    </p:embeddedFont>
    <p:embeddedFont>
      <p:font typeface="Canva Sans Bold" panose="020B0604020202020204" charset="0"/>
      <p:regular r:id="rId30"/>
    </p:embeddedFont>
    <p:embeddedFont>
      <p:font typeface="Libre Franklin Heavy" panose="020B0604020202020204" charset="0"/>
      <p:regular r:id="rId31"/>
    </p:embeddedFont>
    <p:embeddedFont>
      <p:font typeface="Muli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3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4021" y="483893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0455" y="6758033"/>
            <a:ext cx="9541091" cy="2393946"/>
          </a:xfrm>
          <a:custGeom>
            <a:avLst/>
            <a:gdLst/>
            <a:ahLst/>
            <a:cxnLst/>
            <a:rect l="l" t="t" r="r" b="b"/>
            <a:pathLst>
              <a:path w="9541091" h="2393946">
                <a:moveTo>
                  <a:pt x="0" y="0"/>
                </a:moveTo>
                <a:lnTo>
                  <a:pt x="9541091" y="0"/>
                </a:lnTo>
                <a:lnTo>
                  <a:pt x="9541091" y="2393947"/>
                </a:lnTo>
                <a:lnTo>
                  <a:pt x="0" y="2393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07980" y="7850231"/>
            <a:ext cx="742604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94827"/>
                </a:solidFill>
                <a:ea typeface="Hangyaboly"/>
              </a:rPr>
              <a:t>瑪拉基書1章1至5節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500" y="4049559"/>
            <a:ext cx="17410524" cy="305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「</a:t>
            </a:r>
            <a:r>
              <a:rPr lang="en-US" sz="12000" b="1" spc="48" dirty="0" err="1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你」在何事上愛了我</a:t>
            </a: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?</a:t>
            </a:r>
          </a:p>
          <a:p>
            <a:pPr algn="ctr">
              <a:lnSpc>
                <a:spcPts val="11344"/>
              </a:lnSpc>
            </a:pPr>
            <a:endParaRPr lang="en-US" sz="12000" spc="48" dirty="0">
              <a:solidFill>
                <a:srgbClr val="C94827"/>
              </a:solidFill>
              <a:ea typeface="Libre Franklin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3383" y="6195915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8433" y="1742851"/>
            <a:ext cx="1123027" cy="1336937"/>
          </a:xfrm>
          <a:custGeom>
            <a:avLst/>
            <a:gdLst/>
            <a:ahLst/>
            <a:cxnLst/>
            <a:rect l="l" t="t" r="r" b="b"/>
            <a:pathLst>
              <a:path w="1123027" h="1336937">
                <a:moveTo>
                  <a:pt x="0" y="0"/>
                </a:moveTo>
                <a:lnTo>
                  <a:pt x="1123026" y="0"/>
                </a:lnTo>
                <a:lnTo>
                  <a:pt x="1123026" y="1336936"/>
                </a:lnTo>
                <a:lnTo>
                  <a:pt x="0" y="133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86793" y="6195915"/>
            <a:ext cx="1376231" cy="1638370"/>
          </a:xfrm>
          <a:custGeom>
            <a:avLst/>
            <a:gdLst/>
            <a:ahLst/>
            <a:cxnLst/>
            <a:rect l="l" t="t" r="r" b="b"/>
            <a:pathLst>
              <a:path w="1376231" h="1638370">
                <a:moveTo>
                  <a:pt x="0" y="0"/>
                </a:moveTo>
                <a:lnTo>
                  <a:pt x="1376231" y="0"/>
                </a:lnTo>
                <a:lnTo>
                  <a:pt x="1376231" y="1638371"/>
                </a:lnTo>
                <a:lnTo>
                  <a:pt x="0" y="163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俄巴底亞書3至4節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268668"/>
            <a:ext cx="16111538" cy="6107586"/>
            <a:chOff x="0" y="-180975"/>
            <a:chExt cx="21482050" cy="8143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1482050" cy="6036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住在山穴中、居所在高處的啊，你因狂傲自欺，心裏說：誰能將我拉下地去呢？你雖如大鷹高飛，在星宿之間搭窩，我必從那裏拉下你來。這是耶和華說的。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22840">
            <a:off x="-580359" y="75859"/>
            <a:ext cx="2663583" cy="2334267"/>
          </a:xfrm>
          <a:custGeom>
            <a:avLst/>
            <a:gdLst/>
            <a:ahLst/>
            <a:cxnLst/>
            <a:rect l="l" t="t" r="r" b="b"/>
            <a:pathLst>
              <a:path w="2663583" h="2334267">
                <a:moveTo>
                  <a:pt x="0" y="0"/>
                </a:moveTo>
                <a:lnTo>
                  <a:pt x="2663583" y="0"/>
                </a:lnTo>
                <a:lnTo>
                  <a:pt x="2663583" y="2334267"/>
                </a:lnTo>
                <a:lnTo>
                  <a:pt x="0" y="2334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30026" y="-230258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825" y="8069560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8825" y="4374584"/>
            <a:ext cx="17993851" cy="176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b="1" spc="52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Heavy"/>
              </a:rPr>
              <a:t>俄巴底亞書10至14節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139878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瑪拉基書1章4節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66602" y="2952275"/>
            <a:ext cx="14944998" cy="6107586"/>
            <a:chOff x="0" y="-180975"/>
            <a:chExt cx="19926664" cy="8143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19926664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以東人說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我們現在雖被毀壞，卻要重建荒廢之處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。」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萬軍之耶和華如此說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任他們建造，我必拆毀；人必稱他們的地為『罪惡之境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』；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稱他們的民為『耶和華永遠惱怒之民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』。」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139878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瑪拉基書1章4節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66602" y="2952275"/>
            <a:ext cx="15021198" cy="6107586"/>
            <a:chOff x="0" y="-180975"/>
            <a:chExt cx="20028264" cy="8143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0028264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以東人說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我們現在雖被毀壞，卻要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重建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荒廢之處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。」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萬軍之耶和華如此說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任他們建造，我必拆毀；人必稱他們的地為『罪惡之境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』；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稱他們的民為『耶和華永遠惱怒之民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』。」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139878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瑪拉基書1章4節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66602" y="2952275"/>
            <a:ext cx="15402198" cy="6107586"/>
            <a:chOff x="0" y="-180975"/>
            <a:chExt cx="20231464" cy="8143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0231464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以東人說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我們現在雖被毀壞，卻要重建荒廢之處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。」</a:t>
              </a:r>
              <a:r>
                <a:rPr lang="en-US" sz="5500" b="1" dirty="0" err="1">
                  <a:solidFill>
                    <a:srgbClr val="5271FF"/>
                  </a:solidFill>
                  <a:ea typeface="Hangyaboly"/>
                </a:rPr>
                <a:t>萬軍之耶和華如此說</a:t>
              </a:r>
              <a:r>
                <a:rPr lang="en-US" sz="5500" b="1" dirty="0">
                  <a:solidFill>
                    <a:srgbClr val="5271FF"/>
                  </a:solidFill>
                  <a:ea typeface="Hangyaboly"/>
                </a:rPr>
                <a:t>：</a:t>
              </a:r>
              <a:r>
                <a:rPr lang="en-US" sz="5500" b="1" dirty="0">
                  <a:solidFill>
                    <a:srgbClr val="C00000"/>
                  </a:solidFill>
                  <a:ea typeface="Hangyaboly"/>
                </a:rPr>
                <a:t>「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任他們建造，我必拆毀；人必稱他們的地為『罪惡之境</a:t>
              </a:r>
              <a:r>
                <a:rPr lang="en-US" sz="6000" b="1" dirty="0">
                  <a:solidFill>
                    <a:srgbClr val="C94827"/>
                  </a:solidFill>
                  <a:ea typeface="Hangyaboly"/>
                </a:rPr>
                <a:t>』；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稱他們的民為『耶和華永遠惱怒之民</a:t>
              </a:r>
              <a:r>
                <a:rPr lang="en-US" sz="6000" b="1" dirty="0">
                  <a:solidFill>
                    <a:srgbClr val="C00000"/>
                  </a:solidFill>
                  <a:ea typeface="Hangyaboly"/>
                </a:rPr>
                <a:t>』。」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22840">
            <a:off x="-580359" y="75859"/>
            <a:ext cx="2663583" cy="2334267"/>
          </a:xfrm>
          <a:custGeom>
            <a:avLst/>
            <a:gdLst/>
            <a:ahLst/>
            <a:cxnLst/>
            <a:rect l="l" t="t" r="r" b="b"/>
            <a:pathLst>
              <a:path w="2663583" h="2334267">
                <a:moveTo>
                  <a:pt x="0" y="0"/>
                </a:moveTo>
                <a:lnTo>
                  <a:pt x="2663583" y="0"/>
                </a:lnTo>
                <a:lnTo>
                  <a:pt x="2663583" y="2334267"/>
                </a:lnTo>
                <a:lnTo>
                  <a:pt x="0" y="2334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30026" y="-230258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8825" y="8069560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8825" y="4374584"/>
            <a:ext cx="17993851" cy="176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b="1" spc="52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Heavy"/>
              </a:rPr>
              <a:t>以西結書25章1至15節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3941" y="0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139878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zh-TW" altLang="en-US" sz="6000" spc="24" dirty="0" smtClean="0">
                <a:solidFill>
                  <a:srgbClr val="C94827"/>
                </a:solidFill>
                <a:ea typeface="Libre Franklin Heavy"/>
              </a:rPr>
              <a:t>以西結</a:t>
            </a:r>
            <a:r>
              <a:rPr lang="en-US" sz="6000" spc="24" dirty="0" smtClean="0">
                <a:solidFill>
                  <a:srgbClr val="C94827"/>
                </a:solidFill>
                <a:ea typeface="Libre Franklin Heavy"/>
              </a:rPr>
              <a:t>書35章10</a:t>
            </a:r>
            <a:r>
              <a:rPr lang="zh-TW" altLang="en-US" sz="6000" spc="24" dirty="0" smtClean="0">
                <a:solidFill>
                  <a:srgbClr val="C94827"/>
                </a:solidFill>
                <a:ea typeface="Libre Franklin Heavy"/>
              </a:rPr>
              <a:t>至</a:t>
            </a:r>
            <a:r>
              <a:rPr lang="en-US" altLang="zh-TW" sz="6000" spc="24" dirty="0" smtClean="0">
                <a:solidFill>
                  <a:srgbClr val="C94827"/>
                </a:solidFill>
                <a:ea typeface="Libre Franklin Heavy"/>
              </a:rPr>
              <a:t>15</a:t>
            </a:r>
            <a:r>
              <a:rPr lang="en-US" sz="6000" spc="24" dirty="0" smtClean="0">
                <a:solidFill>
                  <a:srgbClr val="C94827"/>
                </a:solidFill>
                <a:ea typeface="Libre Franklin Heavy"/>
              </a:rPr>
              <a:t>節</a:t>
            </a:r>
            <a:endParaRPr lang="en-US" sz="6000" spc="24" dirty="0">
              <a:solidFill>
                <a:srgbClr val="C94827"/>
              </a:solidFill>
              <a:ea typeface="Libre Franklin Heavy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66602" y="2952275"/>
            <a:ext cx="15402198" cy="6107586"/>
            <a:chOff x="0" y="-180975"/>
            <a:chExt cx="20231464" cy="8143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0231464" cy="59664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「因為你曾說：</a:t>
              </a:r>
              <a:r>
                <a:rPr lang="en-US" altLang="zh-HK" sz="4000" b="1" dirty="0">
                  <a:solidFill>
                    <a:srgbClr val="5271FF"/>
                  </a:solidFill>
                  <a:ea typeface="Hangyaboly"/>
                </a:rPr>
                <a:t>『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這二國這二邦必歸於我，我必得為業</a:t>
              </a:r>
              <a:r>
                <a:rPr lang="en-US" altLang="zh-HK" sz="4000" b="1" dirty="0">
                  <a:solidFill>
                    <a:srgbClr val="5271FF"/>
                  </a:solidFill>
                  <a:ea typeface="Hangyaboly"/>
                </a:rPr>
                <a:t>』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（其實耶和華仍在那裏）</a:t>
              </a:r>
              <a:r>
                <a:rPr lang="zh-HK" altLang="en-US" sz="4000" b="1" dirty="0" smtClean="0">
                  <a:solidFill>
                    <a:srgbClr val="5271FF"/>
                  </a:solidFill>
                  <a:ea typeface="Hangyaboly"/>
                </a:rPr>
                <a:t>，所以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主耶和華說：我指</a:t>
              </a:r>
              <a:r>
                <a:rPr lang="zh-HK" altLang="en-US" sz="4000" b="1" dirty="0" smtClean="0">
                  <a:solidFill>
                    <a:srgbClr val="5271FF"/>
                  </a:solidFill>
                  <a:ea typeface="Hangyaboly"/>
                </a:rPr>
                <a:t>著我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的永生起誓，我必照你的怒氣和你從仇恨中向他們所發的嫉妒待你。我審判你的時候，必將自己顯明在他們中間</a:t>
              </a:r>
              <a:r>
                <a:rPr lang="zh-HK" altLang="en-US" sz="4000" b="1" dirty="0" smtClean="0">
                  <a:solidFill>
                    <a:srgbClr val="5271FF"/>
                  </a:solidFill>
                  <a:ea typeface="Hangyaboly"/>
                </a:rPr>
                <a:t>。</a:t>
              </a:r>
              <a:endParaRPr lang="zh-HK" altLang="en-US" sz="4000" b="1" dirty="0">
                <a:solidFill>
                  <a:srgbClr val="5271FF"/>
                </a:solidFill>
                <a:ea typeface="Hangyaboly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07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3941" y="0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139878"/>
            <a:ext cx="9325343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zh-TW" altLang="en-US" sz="6000" spc="24" dirty="0" smtClean="0">
                <a:solidFill>
                  <a:srgbClr val="C94827"/>
                </a:solidFill>
                <a:ea typeface="Libre Franklin Heavy"/>
              </a:rPr>
              <a:t>以西結</a:t>
            </a:r>
            <a:r>
              <a:rPr lang="en-US" sz="6000" spc="24" dirty="0" smtClean="0">
                <a:solidFill>
                  <a:srgbClr val="C94827"/>
                </a:solidFill>
                <a:ea typeface="Libre Franklin Heavy"/>
              </a:rPr>
              <a:t>書35章10</a:t>
            </a:r>
            <a:r>
              <a:rPr lang="zh-TW" altLang="en-US" sz="6000" spc="24" dirty="0" smtClean="0">
                <a:solidFill>
                  <a:srgbClr val="C94827"/>
                </a:solidFill>
                <a:ea typeface="Libre Franklin Heavy"/>
              </a:rPr>
              <a:t>至</a:t>
            </a:r>
            <a:r>
              <a:rPr lang="en-US" altLang="zh-TW" sz="6000" spc="24" dirty="0" smtClean="0">
                <a:solidFill>
                  <a:srgbClr val="C94827"/>
                </a:solidFill>
                <a:ea typeface="Libre Franklin Heavy"/>
              </a:rPr>
              <a:t>15</a:t>
            </a:r>
            <a:r>
              <a:rPr lang="en-US" sz="6000" spc="24" dirty="0" smtClean="0">
                <a:solidFill>
                  <a:srgbClr val="C94827"/>
                </a:solidFill>
                <a:ea typeface="Libre Franklin Heavy"/>
              </a:rPr>
              <a:t>節 (</a:t>
            </a:r>
            <a:r>
              <a:rPr lang="zh-TW" altLang="en-US" sz="6000" spc="24" dirty="0" smtClean="0">
                <a:solidFill>
                  <a:srgbClr val="C94827"/>
                </a:solidFill>
                <a:ea typeface="Libre Franklin Heavy"/>
              </a:rPr>
              <a:t>續</a:t>
            </a:r>
            <a:r>
              <a:rPr lang="en-US" sz="6000" spc="24" dirty="0" smtClean="0">
                <a:solidFill>
                  <a:srgbClr val="C94827"/>
                </a:solidFill>
                <a:ea typeface="Libre Franklin Heavy"/>
              </a:rPr>
              <a:t>)</a:t>
            </a:r>
            <a:endParaRPr lang="en-US" sz="6000" spc="24" dirty="0">
              <a:solidFill>
                <a:srgbClr val="C94827"/>
              </a:solidFill>
              <a:ea typeface="Libre Franklin Heavy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24000" y="2609402"/>
            <a:ext cx="16154400" cy="6766852"/>
            <a:chOff x="-187314" y="-638139"/>
            <a:chExt cx="20231464" cy="9022470"/>
          </a:xfrm>
        </p:grpSpPr>
        <p:sp>
          <p:nvSpPr>
            <p:cNvPr id="10" name="TextBox 10"/>
            <p:cNvSpPr txBox="1"/>
            <p:nvPr/>
          </p:nvSpPr>
          <p:spPr>
            <a:xfrm>
              <a:off x="-187314" y="-638139"/>
              <a:ext cx="20231464" cy="90224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你也必知道我－耶和華聽見了你的一切毀謗，就是你攻擊以色列山的話，說：</a:t>
              </a:r>
              <a:r>
                <a:rPr lang="en-US" altLang="zh-HK" sz="4000" b="1" dirty="0">
                  <a:solidFill>
                    <a:srgbClr val="5271FF"/>
                  </a:solidFill>
                  <a:ea typeface="Hangyaboly"/>
                </a:rPr>
                <a:t>『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這些山荒涼，是歸我們吞滅的。</a:t>
              </a:r>
              <a:r>
                <a:rPr lang="en-US" altLang="zh-HK" sz="4000" b="1" dirty="0">
                  <a:solidFill>
                    <a:srgbClr val="5271FF"/>
                  </a:solidFill>
                  <a:ea typeface="Hangyaboly"/>
                </a:rPr>
                <a:t>』</a:t>
              </a:r>
              <a:r>
                <a:rPr lang="zh-HK" altLang="en-US" sz="4000" b="1" dirty="0">
                  <a:solidFill>
                    <a:srgbClr val="5271FF"/>
                  </a:solidFill>
                  <a:ea typeface="Hangyaboly"/>
                </a:rPr>
                <a:t>你們也用口向我誇大，增添與我反對的話，我都聽見了。主耶和華如此說：全地歡樂的時候，我必使你荒涼。你怎樣因以色列家的地業荒涼而喜樂，我必照你所行的待你。西珥山哪，你和以東全地必都荒涼。你們就知道我是耶和華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424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5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65223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705102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瑪拉基書1章5節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66602" y="3631898"/>
            <a:ext cx="14290367" cy="3821586"/>
            <a:chOff x="0" y="-180976"/>
            <a:chExt cx="19053822" cy="5095449"/>
          </a:xfrm>
        </p:grpSpPr>
        <p:sp>
          <p:nvSpPr>
            <p:cNvPr id="10" name="TextBox 10"/>
            <p:cNvSpPr txBox="1"/>
            <p:nvPr/>
          </p:nvSpPr>
          <p:spPr>
            <a:xfrm>
              <a:off x="1130664" y="-180976"/>
              <a:ext cx="17923158" cy="2958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你們必親眼看見，也必說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願耶和華在以色列境界之外被尊為大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！」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76715"/>
              <a:ext cx="16356729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65223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66602" y="1705102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瑪拉基書1章5節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720738" y="3631899"/>
            <a:ext cx="13292590" cy="3821585"/>
            <a:chOff x="0" y="-180975"/>
            <a:chExt cx="17723453" cy="509544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17723453" cy="2958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你們必親眼看見，也必說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願耶和華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在以色列境界之外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被尊為大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！」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76715"/>
              <a:ext cx="16174478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  <p:sp>
        <p:nvSpPr>
          <p:cNvPr id="12" name="矩形 11"/>
          <p:cNvSpPr/>
          <p:nvPr/>
        </p:nvSpPr>
        <p:spPr>
          <a:xfrm>
            <a:off x="1690250" y="6355708"/>
            <a:ext cx="1547090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7000" b="1" dirty="0" err="1" smtClean="0">
                <a:ea typeface="Hangyaboly"/>
              </a:rPr>
              <a:t>願耶和華在以色列</a:t>
            </a:r>
            <a:r>
              <a:rPr lang="zh-TW" altLang="en-US" sz="7000" b="1" dirty="0" smtClean="0">
                <a:ea typeface="Hangyaboly"/>
              </a:rPr>
              <a:t>領土之上</a:t>
            </a:r>
            <a:r>
              <a:rPr lang="en-US" altLang="zh-HK" sz="7000" b="1" dirty="0" err="1" smtClean="0">
                <a:ea typeface="Hangyaboly"/>
              </a:rPr>
              <a:t>被尊為大</a:t>
            </a:r>
            <a:r>
              <a:rPr lang="en-US" altLang="zh-HK" sz="7000" b="1" dirty="0">
                <a:ea typeface="Hangyaboly"/>
              </a:rPr>
              <a:t>！</a:t>
            </a:r>
            <a:endParaRPr lang="zh-HK" alt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瑪拉基書1章1節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779203"/>
            <a:ext cx="19728966" cy="2667262"/>
            <a:chOff x="0" y="-123825"/>
            <a:chExt cx="26305288" cy="35563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23825"/>
              <a:ext cx="26305288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Muli"/>
                </a:rPr>
                <a:t>耶和華藉瑪拉基傳給以色列的默示</a:t>
              </a:r>
              <a:r>
                <a:rPr lang="en-US" sz="6000" b="1" dirty="0">
                  <a:solidFill>
                    <a:srgbClr val="5271FF"/>
                  </a:solidFill>
                  <a:ea typeface="Muli"/>
                </a:rPr>
                <a:t>。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776515"/>
              <a:ext cx="24006287" cy="1656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99"/>
                </a:lnSpc>
              </a:pPr>
              <a:r>
                <a:rPr lang="en-US" sz="6999" b="1" dirty="0" err="1">
                  <a:solidFill>
                    <a:srgbClr val="000000"/>
                  </a:solidFill>
                  <a:ea typeface="Hangyaboly"/>
                </a:rPr>
                <a:t>神喻</a:t>
              </a:r>
              <a:r>
                <a:rPr lang="en-US" sz="6999" b="1" dirty="0">
                  <a:solidFill>
                    <a:srgbClr val="000000"/>
                  </a:solidFill>
                  <a:ea typeface="Hangyaboly"/>
                </a:rPr>
                <a:t> </a:t>
              </a:r>
              <a:r>
                <a:rPr lang="en-US" sz="6999" b="1" dirty="0" smtClean="0">
                  <a:solidFill>
                    <a:srgbClr val="000000"/>
                  </a:solidFill>
                  <a:ea typeface="Hangyaboly"/>
                </a:rPr>
                <a:t>  </a:t>
              </a:r>
              <a:r>
                <a:rPr lang="en-US" sz="6999" b="1" dirty="0" err="1" smtClean="0">
                  <a:solidFill>
                    <a:srgbClr val="000000"/>
                  </a:solidFill>
                  <a:ea typeface="Hangyaboly"/>
                </a:rPr>
                <a:t>耶和華的說話</a:t>
              </a:r>
              <a:r>
                <a:rPr lang="en-US" sz="6999" b="1" dirty="0" smtClean="0">
                  <a:solidFill>
                    <a:srgbClr val="000000"/>
                  </a:solidFill>
                  <a:ea typeface="Hangyaboly"/>
                </a:rPr>
                <a:t>    </a:t>
              </a:r>
              <a:r>
                <a:rPr lang="en-US" sz="6999" b="1" dirty="0" err="1" smtClean="0">
                  <a:solidFill>
                    <a:srgbClr val="000000"/>
                  </a:solidFill>
                  <a:ea typeface="Hangyaboly"/>
                </a:rPr>
                <a:t>對以色列藉瑪拉基</a:t>
              </a:r>
              <a:endParaRPr lang="en-US" sz="6999" b="1" dirty="0">
                <a:solidFill>
                  <a:srgbClr val="000000"/>
                </a:solidFill>
                <a:ea typeface="Hangyabol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4021" y="483893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0455" y="6758033"/>
            <a:ext cx="9541091" cy="2393946"/>
          </a:xfrm>
          <a:custGeom>
            <a:avLst/>
            <a:gdLst/>
            <a:ahLst/>
            <a:cxnLst/>
            <a:rect l="l" t="t" r="r" b="b"/>
            <a:pathLst>
              <a:path w="9541091" h="2393946">
                <a:moveTo>
                  <a:pt x="0" y="0"/>
                </a:moveTo>
                <a:lnTo>
                  <a:pt x="9541091" y="0"/>
                </a:lnTo>
                <a:lnTo>
                  <a:pt x="9541091" y="2393947"/>
                </a:lnTo>
                <a:lnTo>
                  <a:pt x="0" y="2393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07980" y="7850231"/>
            <a:ext cx="742604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94827"/>
                </a:solidFill>
                <a:ea typeface="Hangyaboly"/>
              </a:rPr>
              <a:t>瑪拉基書1章1至5節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500" y="4049559"/>
            <a:ext cx="17410524" cy="305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「</a:t>
            </a:r>
            <a:r>
              <a:rPr lang="en-US" sz="12000" b="1" spc="48" dirty="0" err="1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祢」在何事上愛了我</a:t>
            </a: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?</a:t>
            </a:r>
          </a:p>
          <a:p>
            <a:pPr algn="ctr">
              <a:lnSpc>
                <a:spcPts val="11344"/>
              </a:lnSpc>
            </a:pPr>
            <a:endParaRPr lang="en-US" sz="12000" spc="48" dirty="0">
              <a:solidFill>
                <a:srgbClr val="C94827"/>
              </a:solidFill>
              <a:ea typeface="Libre Franklin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3383" y="6195915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8433" y="1742851"/>
            <a:ext cx="1123027" cy="1336937"/>
          </a:xfrm>
          <a:custGeom>
            <a:avLst/>
            <a:gdLst/>
            <a:ahLst/>
            <a:cxnLst/>
            <a:rect l="l" t="t" r="r" b="b"/>
            <a:pathLst>
              <a:path w="1123027" h="1336937">
                <a:moveTo>
                  <a:pt x="0" y="0"/>
                </a:moveTo>
                <a:lnTo>
                  <a:pt x="1123026" y="0"/>
                </a:lnTo>
                <a:lnTo>
                  <a:pt x="1123026" y="1336936"/>
                </a:lnTo>
                <a:lnTo>
                  <a:pt x="0" y="133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86793" y="6195915"/>
            <a:ext cx="1376231" cy="1638370"/>
          </a:xfrm>
          <a:custGeom>
            <a:avLst/>
            <a:gdLst/>
            <a:ahLst/>
            <a:cxnLst/>
            <a:rect l="l" t="t" r="r" b="b"/>
            <a:pathLst>
              <a:path w="1376231" h="1638370">
                <a:moveTo>
                  <a:pt x="0" y="0"/>
                </a:moveTo>
                <a:lnTo>
                  <a:pt x="1376231" y="0"/>
                </a:lnTo>
                <a:lnTo>
                  <a:pt x="1376231" y="1638371"/>
                </a:lnTo>
                <a:lnTo>
                  <a:pt x="0" y="163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5" name="Freeform 5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34613">
            <a:off x="-1419711" y="7436763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6" y="0"/>
                </a:lnTo>
                <a:lnTo>
                  <a:pt x="3704166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35507">
            <a:off x="275754" y="-1610647"/>
            <a:ext cx="3693475" cy="4112169"/>
          </a:xfrm>
          <a:custGeom>
            <a:avLst/>
            <a:gdLst/>
            <a:ahLst/>
            <a:cxnLst/>
            <a:rect l="l" t="t" r="r" b="b"/>
            <a:pathLst>
              <a:path w="3693475" h="4112169">
                <a:moveTo>
                  <a:pt x="0" y="0"/>
                </a:moveTo>
                <a:lnTo>
                  <a:pt x="3693475" y="0"/>
                </a:lnTo>
                <a:lnTo>
                  <a:pt x="3693475" y="4112169"/>
                </a:lnTo>
                <a:lnTo>
                  <a:pt x="0" y="41121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78744" y="454310"/>
            <a:ext cx="8480556" cy="1497663"/>
          </a:xfrm>
          <a:custGeom>
            <a:avLst/>
            <a:gdLst/>
            <a:ahLst/>
            <a:cxnLst/>
            <a:rect l="l" t="t" r="r" b="b"/>
            <a:pathLst>
              <a:path w="9485857" h="2380088">
                <a:moveTo>
                  <a:pt x="0" y="0"/>
                </a:moveTo>
                <a:lnTo>
                  <a:pt x="9485856" y="0"/>
                </a:lnTo>
                <a:lnTo>
                  <a:pt x="9485856" y="2380088"/>
                </a:lnTo>
                <a:lnTo>
                  <a:pt x="0" y="2380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220200" y="792861"/>
            <a:ext cx="700792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6999" b="1" i="1" spc="27" dirty="0" err="1">
                <a:solidFill>
                  <a:srgbClr val="FF0000"/>
                </a:solidFill>
                <a:ea typeface="Libre Franklin Heavy"/>
              </a:rPr>
              <a:t>我不要</a:t>
            </a:r>
            <a:endParaRPr lang="en-US" sz="6999" b="1" i="1" spc="27" dirty="0">
              <a:solidFill>
                <a:srgbClr val="FF0000"/>
              </a:solidFill>
              <a:ea typeface="Libre Franklin Heav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81400" y="2095500"/>
            <a:ext cx="1223477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6000" b="1" spc="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nva Sans Bold"/>
              </a:rPr>
              <a:t>平順可以是最大的陰謀</a:t>
            </a:r>
            <a:endParaRPr lang="en-US" sz="6000" b="1" spc="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nva Sans Bold"/>
            </a:endParaRPr>
          </a:p>
          <a:p>
            <a:pPr>
              <a:lnSpc>
                <a:spcPts val="12000"/>
              </a:lnSpc>
            </a:pPr>
            <a:r>
              <a:rPr lang="en-US" sz="6000" b="1" spc="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nva Sans Bold"/>
              </a:rPr>
              <a:t>一不小心就跟著世界走</a:t>
            </a:r>
            <a:endParaRPr lang="en-US" sz="6000" b="1" spc="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nva Sans Bold"/>
            </a:endParaRPr>
          </a:p>
          <a:p>
            <a:pPr>
              <a:lnSpc>
                <a:spcPts val="12000"/>
              </a:lnSpc>
            </a:pPr>
            <a:r>
              <a:rPr lang="en-US" sz="6000" b="1" spc="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nva Sans Bold"/>
              </a:rPr>
              <a:t>祢的話總被我擺最後</a:t>
            </a:r>
            <a:endParaRPr lang="en-US" sz="6000" b="1" spc="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nva Sans Bold"/>
            </a:endParaRPr>
          </a:p>
          <a:p>
            <a:pPr algn="l">
              <a:lnSpc>
                <a:spcPts val="12000"/>
              </a:lnSpc>
            </a:pPr>
            <a:r>
              <a:rPr lang="en-US" sz="6000" b="1" spc="6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nva Sans Bold"/>
              </a:rPr>
              <a:t>求祢赦免我</a:t>
            </a:r>
            <a:endParaRPr lang="en-US" sz="6000" b="1" spc="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4021" y="483893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0455" y="6758033"/>
            <a:ext cx="9541091" cy="2393946"/>
          </a:xfrm>
          <a:custGeom>
            <a:avLst/>
            <a:gdLst/>
            <a:ahLst/>
            <a:cxnLst/>
            <a:rect l="l" t="t" r="r" b="b"/>
            <a:pathLst>
              <a:path w="9541091" h="2393946">
                <a:moveTo>
                  <a:pt x="0" y="0"/>
                </a:moveTo>
                <a:lnTo>
                  <a:pt x="9541091" y="0"/>
                </a:lnTo>
                <a:lnTo>
                  <a:pt x="9541091" y="2393947"/>
                </a:lnTo>
                <a:lnTo>
                  <a:pt x="0" y="2393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07980" y="7850231"/>
            <a:ext cx="742604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94827"/>
                </a:solidFill>
                <a:ea typeface="Hangyaboly"/>
              </a:rPr>
              <a:t>瑪拉基書1章1至5節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500" y="4049559"/>
            <a:ext cx="17410524" cy="305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「</a:t>
            </a:r>
            <a:r>
              <a:rPr lang="en-US" sz="12000" b="1" spc="48" dirty="0" err="1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你」在何事上愛了我</a:t>
            </a: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?</a:t>
            </a:r>
          </a:p>
          <a:p>
            <a:pPr algn="ctr">
              <a:lnSpc>
                <a:spcPts val="11344"/>
              </a:lnSpc>
            </a:pPr>
            <a:endParaRPr lang="en-US" sz="12000" spc="48" dirty="0">
              <a:solidFill>
                <a:srgbClr val="C94827"/>
              </a:solidFill>
              <a:ea typeface="Libre Franklin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3383" y="6195915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8433" y="1742851"/>
            <a:ext cx="1123027" cy="1336937"/>
          </a:xfrm>
          <a:custGeom>
            <a:avLst/>
            <a:gdLst/>
            <a:ahLst/>
            <a:cxnLst/>
            <a:rect l="l" t="t" r="r" b="b"/>
            <a:pathLst>
              <a:path w="1123027" h="1336937">
                <a:moveTo>
                  <a:pt x="0" y="0"/>
                </a:moveTo>
                <a:lnTo>
                  <a:pt x="1123026" y="0"/>
                </a:lnTo>
                <a:lnTo>
                  <a:pt x="1123026" y="1336936"/>
                </a:lnTo>
                <a:lnTo>
                  <a:pt x="0" y="133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86793" y="6195915"/>
            <a:ext cx="1376231" cy="1638370"/>
          </a:xfrm>
          <a:custGeom>
            <a:avLst/>
            <a:gdLst/>
            <a:ahLst/>
            <a:cxnLst/>
            <a:rect l="l" t="t" r="r" b="b"/>
            <a:pathLst>
              <a:path w="1376231" h="1638370">
                <a:moveTo>
                  <a:pt x="0" y="0"/>
                </a:moveTo>
                <a:lnTo>
                  <a:pt x="1376231" y="0"/>
                </a:lnTo>
                <a:lnTo>
                  <a:pt x="1376231" y="1638371"/>
                </a:lnTo>
                <a:lnTo>
                  <a:pt x="0" y="163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34021" y="483893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0455" y="6758033"/>
            <a:ext cx="9541091" cy="2393946"/>
          </a:xfrm>
          <a:custGeom>
            <a:avLst/>
            <a:gdLst/>
            <a:ahLst/>
            <a:cxnLst/>
            <a:rect l="l" t="t" r="r" b="b"/>
            <a:pathLst>
              <a:path w="9541091" h="2393946">
                <a:moveTo>
                  <a:pt x="0" y="0"/>
                </a:moveTo>
                <a:lnTo>
                  <a:pt x="9541091" y="0"/>
                </a:lnTo>
                <a:lnTo>
                  <a:pt x="9541091" y="2393947"/>
                </a:lnTo>
                <a:lnTo>
                  <a:pt x="0" y="2393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07980" y="7850231"/>
            <a:ext cx="7426041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C94827"/>
                </a:solidFill>
                <a:ea typeface="Hangyaboly"/>
              </a:rPr>
              <a:t>瑪拉基書1章1至5節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2500" y="4049559"/>
            <a:ext cx="17410524" cy="305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0"/>
              </a:lnSpc>
            </a:pPr>
            <a:r>
              <a:rPr lang="en-US" sz="12000" b="1" spc="48" dirty="0" err="1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我在何事上愛了祢</a:t>
            </a:r>
            <a:r>
              <a:rPr lang="en-US" sz="12000" b="1" spc="48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Bold"/>
              </a:rPr>
              <a:t>?</a:t>
            </a:r>
          </a:p>
          <a:p>
            <a:pPr algn="ctr">
              <a:lnSpc>
                <a:spcPts val="11344"/>
              </a:lnSpc>
            </a:pPr>
            <a:endParaRPr lang="en-US" sz="12000" spc="48" dirty="0">
              <a:solidFill>
                <a:srgbClr val="C94827"/>
              </a:solidFill>
              <a:ea typeface="Libre Franklin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843383" y="6195915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58433" y="1742851"/>
            <a:ext cx="1123027" cy="1336937"/>
          </a:xfrm>
          <a:custGeom>
            <a:avLst/>
            <a:gdLst/>
            <a:ahLst/>
            <a:cxnLst/>
            <a:rect l="l" t="t" r="r" b="b"/>
            <a:pathLst>
              <a:path w="1123027" h="1336937">
                <a:moveTo>
                  <a:pt x="0" y="0"/>
                </a:moveTo>
                <a:lnTo>
                  <a:pt x="1123026" y="0"/>
                </a:lnTo>
                <a:lnTo>
                  <a:pt x="1123026" y="1336936"/>
                </a:lnTo>
                <a:lnTo>
                  <a:pt x="0" y="133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86793" y="6195915"/>
            <a:ext cx="1376231" cy="1638370"/>
          </a:xfrm>
          <a:custGeom>
            <a:avLst/>
            <a:gdLst/>
            <a:ahLst/>
            <a:cxnLst/>
            <a:rect l="l" t="t" r="r" b="b"/>
            <a:pathLst>
              <a:path w="1376231" h="1638370">
                <a:moveTo>
                  <a:pt x="0" y="0"/>
                </a:moveTo>
                <a:lnTo>
                  <a:pt x="1376231" y="0"/>
                </a:lnTo>
                <a:lnTo>
                  <a:pt x="1376231" y="1638371"/>
                </a:lnTo>
                <a:lnTo>
                  <a:pt x="0" y="1638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瑪拉基書1章2節上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872072"/>
            <a:ext cx="16111538" cy="2542855"/>
            <a:chOff x="0" y="0"/>
            <a:chExt cx="21482050" cy="33904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23825"/>
              <a:ext cx="21482050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耶和華說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我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曾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愛你們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852715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瑪拉基書1章2節上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736341"/>
            <a:ext cx="16111538" cy="3675536"/>
            <a:chOff x="0" y="-180975"/>
            <a:chExt cx="21482050" cy="490071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1482050" cy="2958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耶和華說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我曾愛你們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。」</a:t>
              </a:r>
            </a:p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你們卻說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你在何事上愛我們呢</a:t>
              </a:r>
              <a:r>
                <a:rPr lang="en-US" sz="6000" b="1" dirty="0">
                  <a:solidFill>
                    <a:srgbClr val="C94827"/>
                  </a:solidFill>
                  <a:ea typeface="Hangyaboly"/>
                </a:rPr>
                <a:t>？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76715"/>
              <a:ext cx="19604585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瑪拉基書1章2節下至3節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736341"/>
            <a:ext cx="16111538" cy="4964586"/>
            <a:chOff x="0" y="-180975"/>
            <a:chExt cx="21482050" cy="6619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1482050" cy="449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耶和華說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以掃不是雅各的哥哥嗎？我卻愛雅各，惡以掃，使他的山嶺荒涼，把他的地業交給曠野的野狗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900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 rot="-2922840">
            <a:off x="-580359" y="75859"/>
            <a:ext cx="2663583" cy="2334267"/>
          </a:xfrm>
          <a:custGeom>
            <a:avLst/>
            <a:gdLst/>
            <a:ahLst/>
            <a:cxnLst/>
            <a:rect l="l" t="t" r="r" b="b"/>
            <a:pathLst>
              <a:path w="2663583" h="2334267">
                <a:moveTo>
                  <a:pt x="0" y="0"/>
                </a:moveTo>
                <a:lnTo>
                  <a:pt x="2663583" y="0"/>
                </a:lnTo>
                <a:lnTo>
                  <a:pt x="2663583" y="2334267"/>
                </a:lnTo>
                <a:lnTo>
                  <a:pt x="0" y="2334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530026" y="-230258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8825" y="8069560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28825" y="4374584"/>
            <a:ext cx="17993851" cy="176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b="1" spc="52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Heavy"/>
              </a:rPr>
              <a:t>創世記25章21至34節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47762" y="7853203"/>
            <a:ext cx="1470343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147762" y="1956286"/>
            <a:ext cx="8996925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創世記25章23節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5694" y="3524677"/>
            <a:ext cx="15493606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b="1" spc="6" dirty="0" err="1">
                <a:solidFill>
                  <a:srgbClr val="000000"/>
                </a:solidFill>
                <a:ea typeface="Libre Franklin Heavy"/>
              </a:rPr>
              <a:t>上帝說</a:t>
            </a:r>
            <a:r>
              <a:rPr lang="en-US" sz="6000" b="1" spc="6" dirty="0">
                <a:solidFill>
                  <a:srgbClr val="000000"/>
                </a:solidFill>
                <a:ea typeface="Libre Franklin Heavy"/>
              </a:rPr>
              <a:t>:「</a:t>
            </a:r>
            <a:r>
              <a:rPr lang="en-US" sz="6000" b="1" spc="6" dirty="0" err="1">
                <a:solidFill>
                  <a:srgbClr val="000000"/>
                </a:solidFill>
                <a:ea typeface="Libre Franklin Heavy"/>
              </a:rPr>
              <a:t>兩國在你腹內；兩族要從你身上出來。這族必強於那族；將來大的要服事小的</a:t>
            </a:r>
            <a:r>
              <a:rPr lang="en-US" sz="6000" b="1" spc="6" dirty="0">
                <a:solidFill>
                  <a:srgbClr val="000000"/>
                </a:solidFill>
                <a:ea typeface="Libre Franklin Heavy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30026" y="-230258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49" y="0"/>
                </a:lnTo>
                <a:lnTo>
                  <a:pt x="2115049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825" y="8069560"/>
            <a:ext cx="2115049" cy="2517916"/>
          </a:xfrm>
          <a:custGeom>
            <a:avLst/>
            <a:gdLst/>
            <a:ahLst/>
            <a:cxnLst/>
            <a:rect l="l" t="t" r="r" b="b"/>
            <a:pathLst>
              <a:path w="2115049" h="2517916">
                <a:moveTo>
                  <a:pt x="0" y="0"/>
                </a:moveTo>
                <a:lnTo>
                  <a:pt x="2115050" y="0"/>
                </a:lnTo>
                <a:lnTo>
                  <a:pt x="2115050" y="2517916"/>
                </a:lnTo>
                <a:lnTo>
                  <a:pt x="0" y="2517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22840">
            <a:off x="-580359" y="75859"/>
            <a:ext cx="2663583" cy="2334267"/>
          </a:xfrm>
          <a:custGeom>
            <a:avLst/>
            <a:gdLst/>
            <a:ahLst/>
            <a:cxnLst/>
            <a:rect l="l" t="t" r="r" b="b"/>
            <a:pathLst>
              <a:path w="2663583" h="2334267">
                <a:moveTo>
                  <a:pt x="0" y="0"/>
                </a:moveTo>
                <a:lnTo>
                  <a:pt x="2663583" y="0"/>
                </a:lnTo>
                <a:lnTo>
                  <a:pt x="2663583" y="2334267"/>
                </a:lnTo>
                <a:lnTo>
                  <a:pt x="0" y="23342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14510" y="3392204"/>
            <a:ext cx="9458980" cy="373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67"/>
              </a:lnSpc>
            </a:pPr>
            <a:r>
              <a:rPr lang="en-US" sz="13105" b="1" spc="52" dirty="0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re Franklin Heavy"/>
              </a:rPr>
              <a:t>愛</a:t>
            </a:r>
          </a:p>
          <a:p>
            <a:pPr algn="ctr">
              <a:lnSpc>
                <a:spcPts val="15300"/>
              </a:lnSpc>
            </a:pPr>
            <a:r>
              <a:rPr lang="en-US" sz="15000" b="1" spc="60" dirty="0" err="1">
                <a:solidFill>
                  <a:srgbClr val="C948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ibre Franklin Heavy"/>
              </a:rPr>
              <a:t>אהב</a:t>
            </a:r>
            <a:endParaRPr lang="en-US" sz="15000" b="1" spc="60" dirty="0">
              <a:solidFill>
                <a:srgbClr val="C948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ibre Franklin Heavy"/>
            </a:endParaRPr>
          </a:p>
        </p:txBody>
      </p:sp>
      <p:sp>
        <p:nvSpPr>
          <p:cNvPr id="7" name="Freeform 7"/>
          <p:cNvSpPr/>
          <p:nvPr/>
        </p:nvSpPr>
        <p:spPr>
          <a:xfrm rot="675046">
            <a:off x="15557239" y="3528709"/>
            <a:ext cx="1945572" cy="1234550"/>
          </a:xfrm>
          <a:custGeom>
            <a:avLst/>
            <a:gdLst/>
            <a:ahLst/>
            <a:cxnLst/>
            <a:rect l="l" t="t" r="r" b="b"/>
            <a:pathLst>
              <a:path w="1945572" h="1234550">
                <a:moveTo>
                  <a:pt x="0" y="0"/>
                </a:moveTo>
                <a:lnTo>
                  <a:pt x="1945573" y="0"/>
                </a:lnTo>
                <a:lnTo>
                  <a:pt x="1945573" y="1234550"/>
                </a:lnTo>
                <a:lnTo>
                  <a:pt x="0" y="1234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884" y="582571"/>
            <a:ext cx="10190663" cy="2556930"/>
          </a:xfrm>
          <a:custGeom>
            <a:avLst/>
            <a:gdLst/>
            <a:ahLst/>
            <a:cxnLst/>
            <a:rect l="l" t="t" r="r" b="b"/>
            <a:pathLst>
              <a:path w="10190663" h="2556930">
                <a:moveTo>
                  <a:pt x="0" y="0"/>
                </a:moveTo>
                <a:lnTo>
                  <a:pt x="10190663" y="0"/>
                </a:lnTo>
                <a:lnTo>
                  <a:pt x="10190663" y="2556930"/>
                </a:lnTo>
                <a:lnTo>
                  <a:pt x="0" y="255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88329" y="8664186"/>
            <a:ext cx="19178618" cy="1999829"/>
            <a:chOff x="0" y="0"/>
            <a:chExt cx="186375649" cy="1943411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86230868" cy="19289335"/>
            </a:xfrm>
            <a:custGeom>
              <a:avLst/>
              <a:gdLst/>
              <a:ahLst/>
              <a:cxnLst/>
              <a:rect l="l" t="t" r="r" b="b"/>
              <a:pathLst>
                <a:path w="186230868" h="19289335">
                  <a:moveTo>
                    <a:pt x="0" y="0"/>
                  </a:moveTo>
                  <a:lnTo>
                    <a:pt x="186230868" y="0"/>
                  </a:lnTo>
                  <a:lnTo>
                    <a:pt x="186230868" y="19289335"/>
                  </a:lnTo>
                  <a:lnTo>
                    <a:pt x="0" y="19289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86375650" cy="19434115"/>
            </a:xfrm>
            <a:custGeom>
              <a:avLst/>
              <a:gdLst/>
              <a:ahLst/>
              <a:cxnLst/>
              <a:rect l="l" t="t" r="r" b="b"/>
              <a:pathLst>
                <a:path w="186375650" h="19434115">
                  <a:moveTo>
                    <a:pt x="186230865" y="19289336"/>
                  </a:moveTo>
                  <a:lnTo>
                    <a:pt x="186375650" y="19289336"/>
                  </a:lnTo>
                  <a:lnTo>
                    <a:pt x="186375650" y="19434115"/>
                  </a:lnTo>
                  <a:lnTo>
                    <a:pt x="186230865" y="19434115"/>
                  </a:lnTo>
                  <a:lnTo>
                    <a:pt x="186230865" y="1928933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289336"/>
                  </a:lnTo>
                  <a:lnTo>
                    <a:pt x="0" y="19289336"/>
                  </a:lnTo>
                  <a:lnTo>
                    <a:pt x="0" y="144780"/>
                  </a:lnTo>
                  <a:close/>
                  <a:moveTo>
                    <a:pt x="0" y="19289336"/>
                  </a:moveTo>
                  <a:lnTo>
                    <a:pt x="144780" y="19289336"/>
                  </a:lnTo>
                  <a:lnTo>
                    <a:pt x="144780" y="19434115"/>
                  </a:lnTo>
                  <a:lnTo>
                    <a:pt x="0" y="19434115"/>
                  </a:lnTo>
                  <a:lnTo>
                    <a:pt x="0" y="1928933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19289336"/>
                  </a:lnTo>
                  <a:lnTo>
                    <a:pt x="186230865" y="19289336"/>
                  </a:lnTo>
                  <a:lnTo>
                    <a:pt x="186230865" y="144780"/>
                  </a:lnTo>
                  <a:close/>
                  <a:moveTo>
                    <a:pt x="144780" y="19289336"/>
                  </a:moveTo>
                  <a:lnTo>
                    <a:pt x="186230865" y="19289336"/>
                  </a:lnTo>
                  <a:lnTo>
                    <a:pt x="186230865" y="19434115"/>
                  </a:lnTo>
                  <a:lnTo>
                    <a:pt x="144780" y="19434115"/>
                  </a:lnTo>
                  <a:lnTo>
                    <a:pt x="144780" y="1928933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C94827"/>
            </a:solidFill>
          </p:spPr>
        </p:sp>
      </p:grpSp>
      <p:sp>
        <p:nvSpPr>
          <p:cNvPr id="6" name="Freeform 6"/>
          <p:cNvSpPr/>
          <p:nvPr/>
        </p:nvSpPr>
        <p:spPr>
          <a:xfrm rot="-2613952">
            <a:off x="15312001" y="7987076"/>
            <a:ext cx="3894598" cy="2145569"/>
          </a:xfrm>
          <a:custGeom>
            <a:avLst/>
            <a:gdLst/>
            <a:ahLst/>
            <a:cxnLst/>
            <a:rect l="l" t="t" r="r" b="b"/>
            <a:pathLst>
              <a:path w="3894598" h="2145569">
                <a:moveTo>
                  <a:pt x="0" y="0"/>
                </a:moveTo>
                <a:lnTo>
                  <a:pt x="3894598" y="0"/>
                </a:lnTo>
                <a:lnTo>
                  <a:pt x="3894598" y="2145570"/>
                </a:lnTo>
                <a:lnTo>
                  <a:pt x="0" y="214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34613">
            <a:off x="-1498439" y="7753156"/>
            <a:ext cx="3704166" cy="3246196"/>
          </a:xfrm>
          <a:custGeom>
            <a:avLst/>
            <a:gdLst/>
            <a:ahLst/>
            <a:cxnLst/>
            <a:rect l="l" t="t" r="r" b="b"/>
            <a:pathLst>
              <a:path w="3704166" h="3246196">
                <a:moveTo>
                  <a:pt x="0" y="0"/>
                </a:moveTo>
                <a:lnTo>
                  <a:pt x="3704165" y="0"/>
                </a:lnTo>
                <a:lnTo>
                  <a:pt x="3704165" y="3246196"/>
                </a:lnTo>
                <a:lnTo>
                  <a:pt x="0" y="32461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3786" y="1722450"/>
            <a:ext cx="9325343" cy="8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</a:pPr>
            <a:r>
              <a:rPr lang="en-US" sz="6000" spc="24">
                <a:solidFill>
                  <a:srgbClr val="C94827"/>
                </a:solidFill>
                <a:ea typeface="Libre Franklin Heavy"/>
              </a:rPr>
              <a:t>瑪拉基書1章2節下至3節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47762" y="3736341"/>
            <a:ext cx="16111538" cy="4964586"/>
            <a:chOff x="0" y="-180975"/>
            <a:chExt cx="21482050" cy="661944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80975"/>
              <a:ext cx="21482050" cy="449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耶和華說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：「</a:t>
              </a:r>
              <a:r>
                <a:rPr lang="en-US" sz="6000" b="1" dirty="0" err="1">
                  <a:solidFill>
                    <a:srgbClr val="5271FF"/>
                  </a:solidFill>
                  <a:ea typeface="Hangyaboly"/>
                </a:rPr>
                <a:t>以掃不是雅各的哥哥嗎？我卻愛雅各，惡以掃，</a:t>
              </a:r>
              <a:r>
                <a:rPr lang="en-US" sz="6000" b="1" dirty="0" err="1">
                  <a:solidFill>
                    <a:srgbClr val="C94827"/>
                  </a:solidFill>
                  <a:ea typeface="Hangyaboly"/>
                </a:rPr>
                <a:t>使他的山嶺荒涼，把他的地業交給曠野的野狗</a:t>
              </a:r>
              <a:r>
                <a:rPr lang="en-US" sz="6000" b="1" dirty="0">
                  <a:solidFill>
                    <a:srgbClr val="5271FF"/>
                  </a:solidFill>
                  <a:ea typeface="Hangyaboly"/>
                </a:rPr>
                <a:t>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900716"/>
              <a:ext cx="19604585" cy="153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493</Words>
  <Application>Microsoft Office PowerPoint</Application>
  <PresentationFormat>自訂</PresentationFormat>
  <Paragraphs>49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Arial</vt:lpstr>
      <vt:lpstr>新細明體</vt:lpstr>
      <vt:lpstr>Calibri</vt:lpstr>
      <vt:lpstr>Libre Franklin Bold</vt:lpstr>
      <vt:lpstr>Canva Sans Bold</vt:lpstr>
      <vt:lpstr>Hangyaboly</vt:lpstr>
      <vt:lpstr>Libre Franklin Heavy</vt:lpstr>
      <vt:lpstr>Muli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「你」在何事上愛了我?</dc:title>
  <cp:lastModifiedBy>Miranda</cp:lastModifiedBy>
  <cp:revision>7</cp:revision>
  <dcterms:created xsi:type="dcterms:W3CDTF">2006-08-16T00:00:00Z</dcterms:created>
  <dcterms:modified xsi:type="dcterms:W3CDTF">2023-08-25T07:18:22Z</dcterms:modified>
  <dc:identifier>DAFqWoSqxQw</dc:identifier>
</cp:coreProperties>
</file>