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6"/>
  </p:notesMasterIdLst>
  <p:handoutMasterIdLst>
    <p:handoutMasterId r:id="rId27"/>
  </p:handoutMasterIdLst>
  <p:sldIdLst>
    <p:sldId id="1266" r:id="rId2"/>
    <p:sldId id="1383" r:id="rId3"/>
    <p:sldId id="1282" r:id="rId4"/>
    <p:sldId id="1437" r:id="rId5"/>
    <p:sldId id="1416" r:id="rId6"/>
    <p:sldId id="1436" r:id="rId7"/>
    <p:sldId id="1400" r:id="rId8"/>
    <p:sldId id="1398" r:id="rId9"/>
    <p:sldId id="1403" r:id="rId10"/>
    <p:sldId id="1404" r:id="rId11"/>
    <p:sldId id="1406" r:id="rId12"/>
    <p:sldId id="1405" r:id="rId13"/>
    <p:sldId id="1408" r:id="rId14"/>
    <p:sldId id="1409" r:id="rId15"/>
    <p:sldId id="1424" r:id="rId16"/>
    <p:sldId id="1418" r:id="rId17"/>
    <p:sldId id="1420" r:id="rId18"/>
    <p:sldId id="1419" r:id="rId19"/>
    <p:sldId id="1428" r:id="rId20"/>
    <p:sldId id="1430" r:id="rId21"/>
    <p:sldId id="1439" r:id="rId22"/>
    <p:sldId id="1440" r:id="rId23"/>
    <p:sldId id="1431" r:id="rId24"/>
    <p:sldId id="1438" r:id="rId25"/>
  </p:sldIdLst>
  <p:sldSz cx="9144000" cy="5143500" type="screen16x9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2F5DAF"/>
    <a:srgbClr val="FF9933"/>
    <a:srgbClr val="FF9900"/>
    <a:srgbClr val="FF33CC"/>
    <a:srgbClr val="00FFFF"/>
    <a:srgbClr val="000099"/>
    <a:srgbClr val="FFFFFF"/>
    <a:srgbClr val="081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670" autoAdjust="0"/>
  </p:normalViewPr>
  <p:slideViewPr>
    <p:cSldViewPr>
      <p:cViewPr varScale="1">
        <p:scale>
          <a:sx n="114" d="100"/>
          <a:sy n="114" d="100"/>
        </p:scale>
        <p:origin x="-50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66"/>
    </p:cViewPr>
  </p:sorterViewPr>
  <p:notesViewPr>
    <p:cSldViewPr>
      <p:cViewPr varScale="1">
        <p:scale>
          <a:sx n="75" d="100"/>
          <a:sy n="75" d="100"/>
        </p:scale>
        <p:origin x="-3954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A725021-1F79-42D0-A299-13405D4F6F22}" type="datetimeFigureOut">
              <a:rPr lang="zh-HK" altLang="en-US" smtClean="0"/>
              <a:t>6/5/2023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BD7BBA5-D9E3-44B5-B2F2-947B649CA3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55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7FD976A-52E1-40B4-9E4F-B3F195D02305}" type="datetimeFigureOut">
              <a:rPr lang="zh-HK" altLang="en-US" smtClean="0"/>
              <a:pPr/>
              <a:t>6/5/2023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AD8BD7D-2381-4957-B45C-9CCC909C69C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35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6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4"/>
            <a:ext cx="7772400" cy="1335081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5122-EC89-44CA-AB3D-9940B58783D3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7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3B8-5927-48F5-81A1-128B173D809E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5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87A3-C8BE-424C-8A41-9BD410BA47C9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7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4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8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6FF-91E7-44D3-81E4-41F4DB405C34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078090"/>
            <a:ext cx="6417735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9F26-55F4-4A81-9272-8CE3ABB1712F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4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1712-38A4-4F5B-912D-7C4ECB076D1D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1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2571751"/>
            <a:ext cx="3820055" cy="202287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482A-54BE-4F28-BF22-3CA08E90128C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9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188E-ECEC-4893-9880-B124020D23B8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9A0E-2871-4686-AA62-344AD3E8630A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5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BF88-2F00-436E-8FC2-0F50C9CF144C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4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chemeClr val="tx2"/>
                </a:solidFill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7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6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4"/>
            <a:ext cx="3812645" cy="1822451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6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A679-637B-4E7A-8849-2B35CD1F0566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9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fld id="{1AD3F92F-28E7-4860-A195-C93CD472380D}" type="datetime1">
              <a:rPr lang="zh-HK" altLang="en-US" smtClean="0">
                <a:solidFill>
                  <a:srgbClr val="073E87"/>
                </a:solidFill>
              </a:rPr>
              <a:t>6/5/2023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1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4687623"/>
            <a:ext cx="116182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35" indent="-205735" algn="l" defTabSz="68578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186" indent="-205735" algn="l" defTabSz="68578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41731" indent="-171446" algn="l" defTabSz="68578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28" indent="-171446" algn="l" defTabSz="68578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97252" indent="-171446" algn="l" defTabSz="68578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37276" indent="-171446" algn="l" defTabSz="685783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00" indent="-171446" algn="l" defTabSz="685783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24" indent="-171446" algn="l" defTabSz="685783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348" indent="-171446" algn="l" defTabSz="685783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1763688" y="789555"/>
            <a:ext cx="5670630" cy="630069"/>
          </a:xfrm>
          <a:noFill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zh-TW" sz="2700" dirty="0">
                <a:latin typeface="標楷體" panose="03000509000000000000" pitchFamily="65" charset="-120"/>
              </a:rPr>
              <a:t/>
            </a:r>
            <a:br>
              <a:rPr lang="en-US" altLang="zh-TW" sz="2700" dirty="0">
                <a:latin typeface="標楷體" panose="03000509000000000000" pitchFamily="65" charset="-120"/>
              </a:rPr>
            </a:br>
            <a:r>
              <a:rPr lang="en-US" altLang="zh-TW" sz="2700" dirty="0">
                <a:latin typeface="標楷體" panose="03000509000000000000" pitchFamily="65" charset="-120"/>
              </a:rPr>
              <a:t/>
            </a:r>
            <a:br>
              <a:rPr lang="en-US" altLang="zh-TW" sz="2700" dirty="0">
                <a:latin typeface="標楷體" panose="03000509000000000000" pitchFamily="65" charset="-120"/>
              </a:rPr>
            </a:b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HK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3688" y="1442508"/>
            <a:ext cx="5670630" cy="2034226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6000"/>
              </a:lnSpc>
            </a:pPr>
            <a:r>
              <a:rPr lang="zh-TW" altLang="en-US" sz="36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成為聖潔，活出盼望</a:t>
            </a:r>
            <a:endParaRPr lang="en-US" altLang="zh-TW" sz="36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r>
              <a:rPr lang="zh-TW" altLang="en-US" sz="36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希伯來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書 </a:t>
            </a:r>
            <a:r>
              <a:rPr lang="en-US" altLang="zh-TW" sz="3600" b="1" dirty="0">
                <a:solidFill>
                  <a:srgbClr val="00009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600" b="1" dirty="0">
                <a:solidFill>
                  <a:srgbClr val="00009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19-25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1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7789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65994" y="411510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流血的意義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87624" y="833710"/>
            <a:ext cx="6912768" cy="389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13-14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4200"/>
              </a:lnSpc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  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如果山羊和公牛的血，以及母牛犢的灰，灑在不潔的人身上尚且可以使他們成為聖潔，身體潔淨，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 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更何況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基督的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血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呢！他藉著永遠的靈把自己毫無瑕疵地獻給神，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他的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血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不是更能</a:t>
            </a:r>
            <a:r>
              <a:rPr lang="zh-TW" altLang="en-US" sz="2800" b="1" u="sng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潔淨我們的良心 脫離致死的行為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使我們可以事奉永活的　神嗎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10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36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44108" y="411510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流血的意義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31640" y="991075"/>
            <a:ext cx="66247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6000"/>
              </a:lnSpc>
              <a:defRPr/>
            </a:pP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按著律法，幾乎一切都是用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血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潔淨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；沒有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流血，就沒有赦免。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11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08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896747" y="339502"/>
            <a:ext cx="2916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新「約」的中保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31641" y="1059582"/>
            <a:ext cx="6481430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5000"/>
              </a:lnSpc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因此，他作了 </a:t>
            </a:r>
            <a:r>
              <a:rPr lang="zh-TW" altLang="en-US" sz="3200" b="1" u="sng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新約的中保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藉著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的死贖了在前約下違命的罪，</a:t>
            </a:r>
            <a: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就叫那些 </a:t>
            </a:r>
            <a:r>
              <a:rPr lang="zh-TW" altLang="en-US" sz="3200" b="1" u="sng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蒙召的人</a:t>
            </a:r>
            <a:r>
              <a:rPr lang="zh-TW" altLang="en-US" sz="32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得到  神應許的</a:t>
            </a:r>
            <a:r>
              <a:rPr lang="zh-TW" altLang="en-US" sz="3200" b="1" u="sng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永遠基業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12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829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932041" y="339502"/>
            <a:ext cx="2853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新「約」的中保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61611" y="893500"/>
            <a:ext cx="7020781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19-22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3700"/>
              </a:lnSpc>
              <a:defRPr/>
            </a:pP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當日摩西按照律法，向所有人民宣布了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一切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誡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命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，就拿牛犢的血和水，用朱紅色的羊毛和牛膝草，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灑在律法書上，也灑在人民身上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說：</a:t>
            </a:r>
            <a:r>
              <a:rPr lang="zh-TW" altLang="en-US" sz="2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b="1" u="sng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這是立約的血，這約是　神命令你們遵守的</a:t>
            </a:r>
            <a:r>
              <a:rPr lang="zh-TW" altLang="en-US" sz="2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 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他也同樣把血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灑在帳幕和供聖職用的所有器皿上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按著律法，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幾乎一切都是用血潔淨的</a:t>
            </a:r>
            <a:r>
              <a:rPr lang="zh-TW" altLang="en-US" sz="24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；沒有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流血，就沒有赦免。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13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460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905212" y="339502"/>
            <a:ext cx="2916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新「約」的中保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79614" y="771550"/>
            <a:ext cx="6984776" cy="3836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林前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23-26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和修版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37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 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主耶穌被出賣的那一夜，拿起餅來，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祝謝了，就擘開，說：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b="1" u="sng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這是我的身體，為你們捨的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；你們要如此行，為的是記念我。」飯後，他也照樣拿起杯來，說：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b="1" u="sng" dirty="0"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這杯是用我的血所立的新約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；你們每逢喝的時候，要如此行，來記念我。」你們每逢吃這餅，喝這杯，</a:t>
            </a:r>
            <a:r>
              <a:rPr lang="zh-TW" altLang="en-US" sz="2800" b="1" u="sng" dirty="0"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是宣告主的死</a:t>
            </a:r>
            <a:r>
              <a:rPr lang="zh-TW" altLang="en-US" sz="2800" b="1" u="sng" dirty="0" smtClean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u="sng" dirty="0" smtClean="0"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直到</a:t>
            </a:r>
            <a:r>
              <a:rPr lang="zh-TW" altLang="en-US" sz="2800" b="1" u="sng" dirty="0"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他來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14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133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123730" y="1491631"/>
            <a:ext cx="493254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  <a:defRPr/>
            </a:pPr>
            <a:r>
              <a:rPr lang="zh-TW" altLang="en-US" sz="40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成為聖潔，活出盼望</a:t>
            </a:r>
            <a:endParaRPr lang="en-US" altLang="zh-TW" sz="4000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15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38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75658" y="915566"/>
            <a:ext cx="640871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45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10-11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4500"/>
              </a:lnSpc>
              <a:defRPr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en-US" altLang="zh-TW" sz="2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因為耶穌基督遵行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 神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的旨意，只此一次獻上他的身體，我們就 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u="sng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得以</a:t>
            </a:r>
            <a:r>
              <a:rPr lang="zh-TW" altLang="en-US" sz="3200" b="1" u="sng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成聖</a:t>
            </a:r>
            <a:r>
              <a:rPr lang="zh-TW" altLang="en-US" sz="32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TW" sz="2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  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所有的祭司都是天天站著事奉，多次獻上同樣的祭物，而那些祭物永遠不能把罪除去；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16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8755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03648" y="1059582"/>
            <a:ext cx="648072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45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12-13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4500"/>
              </a:lnSpc>
              <a:defRPr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 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惟有基督獻上了一次永遠有效的贖罪祭，就坐在　神的右邊，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 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此後只是等待　神使他的仇敵作他的腳凳。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17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048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619672" y="1131590"/>
            <a:ext cx="633670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50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5000"/>
              </a:lnSpc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這是因為他藉著一次的獻祭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</a:t>
            </a:r>
            <a:r>
              <a:rPr lang="zh-TW" altLang="en-US" sz="36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使那些</a:t>
            </a:r>
            <a:r>
              <a:rPr lang="zh-TW" altLang="en-US" sz="3600" b="1" u="sng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成聖的人</a:t>
            </a:r>
            <a:r>
              <a:rPr lang="zh-TW" altLang="en-US" sz="36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永遠完全。</a:t>
            </a:r>
            <a:endParaRPr lang="en-US" altLang="zh-TW" sz="3600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18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338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75656" y="878978"/>
            <a:ext cx="63367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42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19-21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4200"/>
              </a:lnSpc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所以，弟兄們！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我們憑著耶穌的血可以坦然無懼地進入至聖所。</a:t>
            </a:r>
            <a:endParaRPr lang="en-US" altLang="zh-TW" sz="2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4200"/>
              </a:lnSpc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這進入的路是他給我們開的，又新又活，穿過幔子；這幔子就是他的身體。</a:t>
            </a:r>
            <a:endParaRPr lang="en-US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4200"/>
              </a:lnSpc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既然我們有一位偉大的祭司治理　神的家，</a:t>
            </a:r>
            <a:endParaRPr lang="en-US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19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02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427984" y="328755"/>
            <a:ext cx="4464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整體</a:t>
            </a:r>
            <a:r>
              <a:rPr lang="zh-TW" altLang="en-US" sz="3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看希伯來</a:t>
            </a:r>
            <a:r>
              <a:rPr lang="zh-TW" altLang="en-US" sz="3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書 </a:t>
            </a:r>
            <a:r>
              <a:rPr lang="en-US" altLang="zh-TW" sz="3000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9-10</a:t>
            </a:r>
            <a:r>
              <a:rPr lang="zh-TW" altLang="en-US" sz="3000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章</a:t>
            </a:r>
            <a:endParaRPr lang="zh-HK" altLang="en-US" sz="3000" dirty="0">
              <a:solidFill>
                <a:srgbClr val="000099"/>
              </a:solidFill>
              <a:latin typeface="標楷體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43608" y="862343"/>
            <a:ext cx="7056784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3150"/>
              </a:lnSpc>
              <a:defRPr/>
            </a:pP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1-10 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有何作用？</a:t>
            </a:r>
            <a:endParaRPr lang="en-US" altLang="zh-TW" sz="2800" b="1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defTabSz="685783">
              <a:lnSpc>
                <a:spcPts val="315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（作者寫這段經文，經文放在這位置，有何目的？）</a:t>
            </a:r>
          </a:p>
          <a:p>
            <a:pPr defTabSz="685783">
              <a:lnSpc>
                <a:spcPts val="2500"/>
              </a:lnSpc>
              <a:defRPr/>
            </a:pPr>
            <a:endParaRPr lang="en-US" altLang="zh-TW" sz="2250" b="1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defRPr/>
            </a:pPr>
            <a:r>
              <a:rPr lang="zh-TW" altLang="en-US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此段落是為下一段落（</a:t>
            </a:r>
            <a:r>
              <a:rPr lang="en-US" altLang="zh-TW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11—10</a:t>
            </a:r>
            <a:r>
              <a:rPr lang="zh-TW" altLang="en-US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  <a:r>
              <a:rPr lang="zh-TW" altLang="en-US" sz="24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）鋪路：</a:t>
            </a:r>
          </a:p>
          <a:p>
            <a:pPr>
              <a:lnSpc>
                <a:spcPts val="1500"/>
              </a:lnSpc>
              <a:defRPr/>
            </a:pPr>
            <a:endParaRPr lang="en-US" altLang="zh-TW" sz="2600" b="1" dirty="0">
              <a:solidFill>
                <a:srgbClr val="2F5DA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defRPr/>
            </a:pPr>
            <a:r>
              <a:rPr lang="en-US" altLang="zh-TW" sz="26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1-10 </a:t>
            </a:r>
            <a:r>
              <a:rPr lang="zh-HK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</a:t>
            </a:r>
            <a:r>
              <a:rPr lang="zh-TW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描述舊約的敬拜，</a:t>
            </a:r>
            <a:r>
              <a:rPr lang="zh-TW" altLang="en-US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目的是比較 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zh-TW" altLang="en-US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和突顯 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新的敬拜（</a:t>
            </a:r>
            <a: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11—10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  <a:r>
              <a:rPr lang="zh-TW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）： </a:t>
            </a:r>
            <a: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藉基督已成就的代贖工作」</a:t>
            </a:r>
            <a: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</a:t>
            </a:r>
            <a:r>
              <a:rPr lang="zh-HK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親近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zh-TW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敬拜</a:t>
            </a:r>
            <a:r>
              <a:rPr lang="zh-HK" altLang="en-US" sz="2800" b="1" u="sng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神</a:t>
            </a:r>
            <a:r>
              <a:rPr lang="zh-TW" altLang="en-US" sz="2800" b="1" dirty="0">
                <a:solidFill>
                  <a:srgbClr val="2F5DA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的新路徑。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2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210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31640" y="813268"/>
            <a:ext cx="6840760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38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22-23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3800"/>
              </a:lnSpc>
              <a:defRPr/>
            </a:pPr>
            <a:r>
              <a:rPr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en-US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既然我們的心已蒙血灑，不再有邪惡的良心，身體也用清水洗淨了，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我們就應該懷著</a:t>
            </a:r>
            <a:r>
              <a:rPr lang="zh-TW" altLang="en-US" sz="2800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真誠的心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800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充分</a:t>
            </a:r>
            <a:r>
              <a:rPr lang="zh-TW" altLang="en-US" sz="2800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信心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（人的信心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來到　神面前；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又要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堅持我們所宣認的</a:t>
            </a:r>
            <a:r>
              <a:rPr lang="zh-TW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盼望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，毫不動搖，</a:t>
            </a:r>
            <a:r>
              <a:rPr lang="zh-TW" altLang="en-US" sz="28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因為那應許我們的</a:t>
            </a:r>
            <a:r>
              <a:rPr lang="zh-TW" altLang="en-US" sz="2800" b="1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2800" b="1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信</a:t>
            </a:r>
            <a:r>
              <a:rPr lang="zh-TW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實的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（主的信實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20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9237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15616" y="195487"/>
            <a:ext cx="7128792" cy="492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83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基督徒的人生盼望在於甚麼？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685783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lvl="0" algn="ctr" defTabSz="685783">
              <a:lnSpc>
                <a:spcPts val="3800"/>
              </a:lnSpc>
              <a:defRPr/>
            </a:pPr>
            <a:r>
              <a:rPr lang="zh-TW" alt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永生的盼望</a:t>
            </a:r>
            <a:r>
              <a:rPr lang="zh-TW" altLang="en-US" sz="2600" b="1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（信實的主所應許的）</a:t>
            </a:r>
            <a:endParaRPr lang="en-US" altLang="zh-TW" sz="2600" b="1" dirty="0">
              <a:solidFill>
                <a:srgbClr val="FF99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685783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lvl="0" defTabSz="685783">
              <a:lnSpc>
                <a:spcPts val="3800"/>
              </a:lnSpc>
              <a:defRPr/>
            </a:pP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 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在基督裡豐盛的生命</a:t>
            </a:r>
            <a:b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（</a:t>
            </a:r>
            <a:r>
              <a:rPr lang="zh-TW" altLang="en-US" sz="3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永生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是從得救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開始）</a:t>
            </a:r>
            <a:endParaRPr lang="zh-TW" altLang="en-US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685783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lvl="0" defTabSz="685783">
              <a:lnSpc>
                <a:spcPts val="3600"/>
              </a:lnSpc>
              <a:defRPr/>
            </a:pPr>
            <a:r>
              <a:rPr lang="en-US" altLang="zh-TW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 </a:t>
            </a:r>
            <a:r>
              <a:rPr lang="zh-TW" altLang="en-US" sz="2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凡勞苦擔重擔的人 都到我這裏來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b="1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我要使你們得安息。</a:t>
            </a:r>
            <a:r>
              <a:rPr lang="en-US" altLang="zh-TW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 </a:t>
            </a:r>
            <a:r>
              <a:rPr lang="zh-TW" altLang="en-US" sz="26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我心裏 </a:t>
            </a:r>
            <a:r>
              <a:rPr lang="zh-TW" altLang="en-US" sz="26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柔和謙卑</a:t>
            </a:r>
            <a:r>
              <a:rPr lang="zh-TW" altLang="en-US" sz="26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，你們當負我的軛，</a:t>
            </a:r>
            <a:r>
              <a:rPr lang="zh-TW" altLang="en-US" sz="26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向我學習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；這樣，</a:t>
            </a:r>
            <a:r>
              <a:rPr lang="zh-TW" altLang="en-US" sz="2600" b="1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你們的心靈就必得安息。</a:t>
            </a:r>
            <a:r>
              <a:rPr lang="en-US" altLang="zh-TW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 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因為我的軛是容易的，我的擔子是輕省的。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（太 </a:t>
            </a:r>
            <a:r>
              <a:rPr lang="en-US" altLang="zh-TW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28-30 </a:t>
            </a:r>
            <a:r>
              <a:rPr lang="en-US" altLang="zh-TW" sz="2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和修本</a:t>
            </a:r>
            <a:r>
              <a:rPr lang="en-US" altLang="zh-TW" sz="2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505607-F86A-42CF-B7E0-480A960A9DE5}" type="slidenum">
              <a:rPr kumimoji="0" lang="zh-HK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HK" altLang="en-US" sz="75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534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31640" y="195487"/>
            <a:ext cx="6624736" cy="418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>
              <a:lnSpc>
                <a:spcPts val="3800"/>
              </a:lnSpc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基督徒的人生盼望在於甚麼？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685783">
              <a:lnSpc>
                <a:spcPts val="1500"/>
              </a:lnSpc>
              <a:defRPr/>
            </a:pPr>
            <a:endParaRPr lang="en-US" altLang="zh-TW" sz="2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685783">
              <a:lnSpc>
                <a:spcPts val="3800"/>
              </a:lnSpc>
              <a:defRPr/>
            </a:pPr>
            <a:r>
              <a:rPr lang="zh-TW" alt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永生的盼望</a:t>
            </a:r>
            <a:r>
              <a:rPr lang="zh-TW" altLang="en-US" sz="2600" b="1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（信實的主所應許的）</a:t>
            </a:r>
            <a:endParaRPr lang="en-US" altLang="zh-TW" sz="2600" b="1" dirty="0">
              <a:solidFill>
                <a:srgbClr val="FF99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1500"/>
              </a:lnSpc>
              <a:defRPr/>
            </a:pPr>
            <a:endParaRPr lang="en-US" altLang="zh-TW" sz="12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3800"/>
              </a:lnSpc>
              <a:defRPr/>
            </a:pPr>
            <a:r>
              <a:rPr lang="en-US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 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永遠基業（在天上永恆的生命）</a:t>
            </a:r>
            <a:endParaRPr lang="en-US" altLang="zh-TW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1500"/>
              </a:lnSpc>
              <a:defRPr/>
            </a:pPr>
            <a:endParaRPr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4000"/>
              </a:lnSpc>
              <a:defRPr/>
            </a:pP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因此，他作了 新約的中保，藉著他的死贖了在前約下違命的罪，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就叫那些 </a:t>
            </a:r>
            <a:r>
              <a:rPr lang="zh-TW" altLang="en-US" sz="32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蒙</a:t>
            </a:r>
            <a:r>
              <a:rPr lang="zh-TW" altLang="en-US" sz="32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召的</a:t>
            </a:r>
            <a:r>
              <a:rPr lang="zh-TW" altLang="en-US" sz="32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32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得到  </a:t>
            </a:r>
            <a:r>
              <a:rPr lang="zh-TW" altLang="en-US" sz="3200" b="1" dirty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神應許的永遠基業</a:t>
            </a:r>
            <a:r>
              <a:rPr lang="zh-TW" altLang="en-US" sz="26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6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6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22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0562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75656" y="849292"/>
            <a:ext cx="63367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45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24-25《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defTabSz="685783">
              <a:lnSpc>
                <a:spcPts val="4500"/>
              </a:lnSpc>
              <a:defRPr/>
            </a:pPr>
            <a:r>
              <a:rPr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  </a:t>
            </a:r>
            <a:r>
              <a:rPr lang="zh-TW" altLang="en-US" sz="3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我們也要 </a:t>
            </a:r>
            <a:r>
              <a:rPr lang="zh-TW" altLang="en-US" sz="3000" b="1" u="sng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思想怎樣彼此激勵</a:t>
            </a:r>
            <a:r>
              <a:rPr lang="zh-TW" altLang="en-US" sz="3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</a:t>
            </a:r>
            <a:r>
              <a:rPr lang="zh-TW" altLang="en-US" sz="3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讓大家更加相愛和行善；</a:t>
            </a:r>
            <a:endParaRPr lang="en-US" altLang="zh-TW" sz="3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685783">
              <a:lnSpc>
                <a:spcPts val="4500"/>
              </a:lnSpc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 </a:t>
            </a:r>
            <a:r>
              <a:rPr lang="zh-TW" altLang="en-US" sz="3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不要放棄聚會</a:t>
            </a:r>
            <a:r>
              <a:rPr lang="zh-TW" altLang="en-US" sz="3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，好像有些人習慣的那樣，</a:t>
            </a:r>
            <a:r>
              <a:rPr lang="zh-TW" altLang="en-US" sz="3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反而要互相勸勉</a:t>
            </a:r>
            <a:r>
              <a:rPr lang="zh-TW" altLang="en-US" sz="3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。你們既然知道那日子臨近，就更加應該這樣。</a:t>
            </a:r>
            <a:endParaRPr lang="en-US" altLang="zh-TW" sz="3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23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502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04248" y="339502"/>
            <a:ext cx="12601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 </a:t>
            </a:r>
            <a:r>
              <a:rPr lang="zh-TW" altLang="en-US" sz="3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餐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79614" y="771550"/>
            <a:ext cx="6984776" cy="3836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林前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23-26《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和修版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》</a:t>
            </a:r>
          </a:p>
          <a:p>
            <a:pPr marL="0" marR="0" lvl="0" indent="0" algn="l" defTabSz="685783" rtl="0" eaLnBrk="1" fontAlgn="auto" latinLnBrk="0" hangingPunct="1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….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主耶穌被出賣的那一夜，拿起餅來，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/>
            </a:r>
            <a:b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祝謝了，就擘開，說：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2F5DA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這是我的身體，為你們捨的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；你們要如此行，為的是記念我。」飯後，他也照樣拿起杯來，說：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這杯是用我的血所立的新約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；你們每逢喝的時候，要如此行，來記念我。」你們每逢吃這餅，喝這杯，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是宣告主的死</a:t>
            </a:r>
            <a:r>
              <a:rPr kumimoji="0" lang="zh-TW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2F5DA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0" lang="zh-TW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直到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2F5D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他來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505607-F86A-42CF-B7E0-480A960A9DE5}" type="slidenum">
              <a:rPr kumimoji="0" lang="zh-HK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HK" altLang="en-US" sz="75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86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20072" y="339502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i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基督的超越性</a:t>
            </a:r>
            <a:endParaRPr lang="zh-HK" altLang="en-US" sz="3300" b="1" i="1" dirty="0">
              <a:solidFill>
                <a:srgbClr val="000099"/>
              </a:solidFill>
              <a:latin typeface="標楷體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31640" y="1059583"/>
            <a:ext cx="6336704" cy="234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11—10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</a:p>
          <a:p>
            <a:pPr>
              <a:lnSpc>
                <a:spcPts val="4500"/>
              </a:lnSpc>
            </a:pPr>
            <a:r>
              <a:rPr lang="zh-TW" alt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希伯來書作者從三方面論證：基督獻上自己的 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超越性</a:t>
            </a:r>
            <a:r>
              <a:rPr lang="zh-TW" alt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(the superiority of Christ’s offering)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/>
              <a:t>3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3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20072" y="339502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基督的超越性</a:t>
            </a:r>
            <a:endParaRPr kumimoji="0" lang="zh-HK" altLang="en-US" sz="33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標楷體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71602" y="1004563"/>
            <a:ext cx="72008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54" marR="0" lvl="0" indent="-385754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獻祭的地方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是在天上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，不是在地上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23-25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；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12-13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505607-F86A-42CF-B7E0-480A960A9DE5}" type="slidenum">
              <a:rPr kumimoji="0" lang="zh-HK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HK" altLang="en-US" sz="75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39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20072" y="339502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i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基督的超越性</a:t>
            </a:r>
            <a:endParaRPr lang="zh-HK" altLang="en-US" sz="3300" b="1" i="1" dirty="0">
              <a:solidFill>
                <a:srgbClr val="000099"/>
              </a:solidFill>
              <a:latin typeface="標楷體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71602" y="1004563"/>
            <a:ext cx="72008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54" indent="-385754" defTabSz="685783">
              <a:lnSpc>
                <a:spcPts val="4000"/>
              </a:lnSpc>
              <a:buFontTx/>
              <a:buAutoNum type="arabicPeriod"/>
              <a:defRPr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獻祭的地方</a:t>
            </a:r>
            <a:r>
              <a:rPr lang="zh-TW" altLang="en-US" sz="2800" u="sng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是在天上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，不是在地上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defTabSz="685783">
              <a:lnSpc>
                <a:spcPts val="4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zh-TW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23-25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；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12-13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defTabSz="685783">
              <a:lnSpc>
                <a:spcPts val="4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  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獻祭的血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是基督自己的血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zh-TW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不是動物的血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12-28</a:t>
            </a:r>
            <a:r>
              <a:rPr lang="zh-TW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28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5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95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20072" y="339502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基督的超越性</a:t>
            </a:r>
            <a:endParaRPr kumimoji="0" lang="zh-HK" altLang="en-US" sz="33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標楷體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71602" y="1004563"/>
            <a:ext cx="720080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54" marR="0" lvl="0" indent="-385754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獻祭的地方</a:t>
            </a:r>
            <a:r>
              <a:rPr kumimoji="0" lang="zh-TW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是在天上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，不是在地上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23-25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；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12-13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marR="0" lvl="0" indent="0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獻祭的血</a:t>
            </a:r>
            <a:r>
              <a:rPr kumimoji="0" lang="zh-TW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是基督自己的血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不是動物的血（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12-28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0" marR="0" lvl="0" indent="0" algn="l" defTabSz="685783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3. 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天上大祭司所獻的，不像舊約祭司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要不斷地獻祭；而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是一次過的獻上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en-US" altLang="zh-TW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是永恆的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25-26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；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1-18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505607-F86A-42CF-B7E0-480A960A9DE5}" type="slidenum">
              <a:rPr kumimoji="0" lang="zh-HK" altLang="en-US" sz="750" b="0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HK" altLang="en-US" sz="75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41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51622" y="836709"/>
            <a:ext cx="6840760" cy="385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defRPr/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25-26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3700"/>
              </a:lnSpc>
              <a:defRPr/>
            </a:pPr>
            <a:r>
              <a:rPr lang="en-US" altLang="zh-TW" sz="2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他不是用山羊和牛犢的血，而是用自己的血，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只此一次進入至聖所，就取得永遠的救贖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200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 </a:t>
            </a:r>
            <a:r>
              <a:rPr lang="zh-TW" altLang="en-US" sz="2200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不是為了多次把自己獻上，像大祭司每年用不屬於自己的血進入至聖所那樣。 </a:t>
            </a:r>
            <a:r>
              <a:rPr lang="en-US" altLang="zh-TW" sz="2200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 </a:t>
            </a:r>
            <a:r>
              <a:rPr lang="zh-TW" altLang="en-US" sz="2200" dirty="0">
                <a:solidFill>
                  <a:srgbClr val="2F5DA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假如是這樣，基督從創世以來就必須受許多次的苦了，可是如今他在萬世的終局 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只顯現一次，把自己作為祭物獻上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好除掉罪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7</a:t>
            </a:fld>
            <a:endParaRPr lang="zh-HK" altLang="en-US" dirty="0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83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44108" y="411510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流血的意義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835696" y="1599644"/>
            <a:ext cx="5832648" cy="2304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lnSpc>
                <a:spcPts val="6000"/>
              </a:lnSpc>
              <a:defRPr/>
            </a:pP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獻祭的血</a:t>
            </a:r>
            <a:r>
              <a:rPr lang="zh-TW" altLang="en-US" sz="3600" b="1" u="sng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是基督自己的血</a:t>
            </a: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不是動物的血</a:t>
            </a:r>
            <a:endParaRPr lang="en-US" altLang="zh-TW" sz="3600" b="1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defTabSz="685783">
              <a:lnSpc>
                <a:spcPts val="6000"/>
              </a:lnSpc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2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12-28</a:t>
            </a:r>
            <a:r>
              <a:rPr lang="zh-TW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zh-TW" altLang="en-US" sz="3200" b="1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8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14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44108" y="411510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zh-TW" altLang="en-US" sz="3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流血的意義</a:t>
            </a:r>
            <a:endParaRPr lang="zh-HK" altLang="en-US" sz="3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547666" y="748083"/>
            <a:ext cx="60486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環球聖經譯本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>
              <a:lnSpc>
                <a:spcPts val="6000"/>
              </a:lnSpc>
              <a:defRPr/>
            </a:pP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他不是用山羊和牛犢的血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而是</a:t>
            </a:r>
            <a:r>
              <a:rPr lang="zh-TW" altLang="en-US" sz="3600" b="1" u="sng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用自己</a:t>
            </a:r>
            <a:r>
              <a:rPr lang="zh-TW" altLang="en-US" sz="3600" b="1" u="sng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6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血</a:t>
            </a:r>
            <a:r>
              <a:rPr lang="zh-TW" altLang="en-US" sz="3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，只此一次進入至聖所，就</a:t>
            </a:r>
            <a:r>
              <a:rPr lang="zh-TW" altLang="en-US" sz="36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取得永遠</a:t>
            </a:r>
            <a:r>
              <a:rPr lang="zh-TW" altLang="en-US" sz="3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的救贖。</a:t>
            </a:r>
            <a:endParaRPr lang="en-US" altLang="zh-TW" sz="36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>
              <a:defRPr/>
            </a:pPr>
            <a:fld id="{90505607-F86A-42CF-B7E0-480A960A9DE5}" type="slidenum">
              <a:rPr lang="zh-HK" altLang="en-US">
                <a:solidFill>
                  <a:srgbClr val="073E87"/>
                </a:solidFill>
                <a:latin typeface="Candara"/>
                <a:ea typeface="標楷體" panose="03000509000000000000" pitchFamily="65" charset="-120"/>
              </a:rPr>
              <a:pPr defTabSz="685783">
                <a:defRPr/>
              </a:pPr>
              <a:t>9</a:t>
            </a:fld>
            <a:endParaRPr lang="zh-HK" altLang="en-US">
              <a:solidFill>
                <a:srgbClr val="073E87"/>
              </a:solidFill>
              <a:latin typeface="Candar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30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14434</TotalTime>
  <Words>902</Words>
  <Application>Microsoft Office PowerPoint</Application>
  <PresentationFormat>如螢幕大小 (16:9)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波形</vt:lpstr>
      <vt:lpstr>  2023年5月6、7日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Andrew</cp:lastModifiedBy>
  <cp:revision>1113</cp:revision>
  <cp:lastPrinted>2017-09-02T04:20:49Z</cp:lastPrinted>
  <dcterms:created xsi:type="dcterms:W3CDTF">2013-12-07T04:13:27Z</dcterms:created>
  <dcterms:modified xsi:type="dcterms:W3CDTF">2023-05-06T08:47:52Z</dcterms:modified>
</cp:coreProperties>
</file>