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Poppins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nva Sans Bold" panose="020B0604020202020204" charset="0"/>
      <p:regular r:id="rId28"/>
    </p:embeddedFont>
    <p:embeddedFont>
      <p:font typeface="Poppins Bold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7" d="100"/>
          <a:sy n="47" d="100"/>
        </p:scale>
        <p:origin x="-456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0000"/>
          </a:blip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295400"/>
            <a:ext cx="16230600" cy="1940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15000" b="1" dirty="0" err="1">
                <a:solidFill>
                  <a:srgbClr val="000000"/>
                </a:solidFill>
                <a:ea typeface="Dream Avenue"/>
              </a:rPr>
              <a:t>靈程路</a:t>
            </a:r>
            <a:r>
              <a:rPr lang="en-US" sz="15000" b="1" dirty="0">
                <a:solidFill>
                  <a:srgbClr val="000000"/>
                </a:solidFill>
                <a:ea typeface="Dream Avenue"/>
              </a:rPr>
              <a:t> </a:t>
            </a:r>
            <a:r>
              <a:rPr lang="en-US" sz="15000" b="1" dirty="0" err="1">
                <a:solidFill>
                  <a:srgbClr val="000000"/>
                </a:solidFill>
                <a:ea typeface="Dream Avenue"/>
              </a:rPr>
              <a:t>繼續跑</a:t>
            </a:r>
            <a:endParaRPr lang="en-US" sz="15000" b="1" dirty="0">
              <a:solidFill>
                <a:srgbClr val="000000"/>
              </a:solidFill>
              <a:ea typeface="Dream Avenue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60219" y="6796244"/>
            <a:ext cx="7604713" cy="989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 b="1" spc="1199" dirty="0">
                <a:solidFill>
                  <a:srgbClr val="F1EEEB"/>
                </a:solidFill>
                <a:ea typeface="Poppins Bold"/>
              </a:rPr>
              <a:t>腓立比書3章12至16節</a:t>
            </a:r>
          </a:p>
          <a:p>
            <a:pPr algn="ctr">
              <a:lnSpc>
                <a:spcPts val="3400"/>
              </a:lnSpc>
            </a:pPr>
            <a:endParaRPr lang="en-US" sz="3999" spc="1199" dirty="0">
              <a:solidFill>
                <a:srgbClr val="F1EEEB"/>
              </a:solidFill>
              <a:ea typeface="Poppi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5920967" cy="30021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20967" cy="3002180"/>
            </a:xfrm>
            <a:custGeom>
              <a:avLst/>
              <a:gdLst/>
              <a:ahLst/>
              <a:cxnLst/>
              <a:rect l="l" t="t" r="r" b="b"/>
              <a:pathLst>
                <a:path w="5920967" h="3002180">
                  <a:moveTo>
                    <a:pt x="0" y="0"/>
                  </a:moveTo>
                  <a:lnTo>
                    <a:pt x="5920967" y="0"/>
                  </a:lnTo>
                  <a:lnTo>
                    <a:pt x="5920967" y="3002180"/>
                  </a:lnTo>
                  <a:lnTo>
                    <a:pt x="0" y="3002180"/>
                  </a:lnTo>
                  <a:close/>
                </a:path>
              </a:pathLst>
            </a:custGeom>
            <a:solidFill>
              <a:srgbClr val="D6CFC8">
                <a:alpha val="90980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500554" y="2009116"/>
            <a:ext cx="13286892" cy="5696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499"/>
              </a:lnSpc>
            </a:pPr>
            <a:r>
              <a:rPr lang="en-US" sz="4999" b="1" spc="4" dirty="0">
                <a:solidFill>
                  <a:srgbClr val="130E0C"/>
                </a:solidFill>
                <a:ea typeface="Dream Avenue"/>
              </a:rPr>
              <a:t>其實，我也可以靠肉體；若是別人想他可以靠肉體，我更可以靠著了。我第八天受割禮；我是以色列族、便雅憫支派的人，是希伯來人所生的希伯來人。就律法說，我是法利賽人；就熱心說，我是逼迫教會的；就律法上的義說，我是無可指摘的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133729" y="8211716"/>
            <a:ext cx="5653717" cy="49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3500" spc="1050">
                <a:solidFill>
                  <a:srgbClr val="130E0C"/>
                </a:solidFill>
                <a:ea typeface="Poppins"/>
              </a:rPr>
              <a:t>腓3:4-6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31" b="783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5920967" cy="30021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20967" cy="3002180"/>
            </a:xfrm>
            <a:custGeom>
              <a:avLst/>
              <a:gdLst/>
              <a:ahLst/>
              <a:cxnLst/>
              <a:rect l="l" t="t" r="r" b="b"/>
              <a:pathLst>
                <a:path w="5920967" h="3002180">
                  <a:moveTo>
                    <a:pt x="0" y="0"/>
                  </a:moveTo>
                  <a:lnTo>
                    <a:pt x="5920967" y="0"/>
                  </a:lnTo>
                  <a:lnTo>
                    <a:pt x="5920967" y="3002180"/>
                  </a:lnTo>
                  <a:lnTo>
                    <a:pt x="0" y="3002180"/>
                  </a:lnTo>
                  <a:close/>
                </a:path>
              </a:pathLst>
            </a:custGeom>
            <a:solidFill>
              <a:srgbClr val="D6CFC8">
                <a:alpha val="90980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500554" y="2009116"/>
            <a:ext cx="13286892" cy="3772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499"/>
              </a:lnSpc>
            </a:pPr>
            <a:r>
              <a:rPr lang="en-US" sz="4999" b="1" spc="4" dirty="0" err="1">
                <a:solidFill>
                  <a:srgbClr val="130E0C"/>
                </a:solidFill>
                <a:ea typeface="Dream Avenue"/>
              </a:rPr>
              <a:t>弟兄們，我不是以為自己已經得著了</a:t>
            </a:r>
            <a:r>
              <a:rPr lang="en-US" sz="4999" b="1" spc="4" dirty="0">
                <a:solidFill>
                  <a:srgbClr val="130E0C"/>
                </a:solidFill>
                <a:ea typeface="Dream Avenue"/>
              </a:rPr>
              <a:t>；</a:t>
            </a:r>
          </a:p>
          <a:p>
            <a:pPr algn="just">
              <a:lnSpc>
                <a:spcPts val="7499"/>
              </a:lnSpc>
            </a:pPr>
            <a:r>
              <a:rPr lang="en-US" sz="4999" b="1" spc="4" dirty="0" err="1">
                <a:solidFill>
                  <a:srgbClr val="130E0C"/>
                </a:solidFill>
                <a:ea typeface="Dream Avenue"/>
              </a:rPr>
              <a:t>我只有一件事，就是忘記背後，努力面前的</a:t>
            </a:r>
            <a:r>
              <a:rPr lang="en-US" sz="4999" b="1" spc="4" dirty="0">
                <a:solidFill>
                  <a:srgbClr val="130E0C"/>
                </a:solidFill>
                <a:ea typeface="Dream Avenue"/>
              </a:rPr>
              <a:t>， </a:t>
            </a:r>
            <a:r>
              <a:rPr lang="en-US" sz="4999" b="1" spc="4" dirty="0" err="1">
                <a:solidFill>
                  <a:srgbClr val="130E0C"/>
                </a:solidFill>
                <a:ea typeface="Dream Avenue"/>
              </a:rPr>
              <a:t>向著標竿直跑，</a:t>
            </a:r>
            <a:r>
              <a:rPr lang="en-US" sz="4999" b="1" spc="4" dirty="0" err="1">
                <a:solidFill>
                  <a:srgbClr val="FF3131"/>
                </a:solidFill>
                <a:ea typeface="Dream Avenue"/>
              </a:rPr>
              <a:t>要得上帝在基督耶穌裏從上面召我來得的獎賞</a:t>
            </a:r>
            <a:r>
              <a:rPr lang="en-US" sz="4999" b="1" spc="4" dirty="0">
                <a:solidFill>
                  <a:srgbClr val="FF3131"/>
                </a:solidFill>
                <a:ea typeface="Dream Avenue"/>
              </a:rPr>
              <a:t>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133729" y="8211716"/>
            <a:ext cx="5653717" cy="49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3500" spc="1050">
                <a:solidFill>
                  <a:srgbClr val="130E0C"/>
                </a:solidFill>
                <a:ea typeface="Poppins"/>
              </a:rPr>
              <a:t>腓3:12-14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9069" b="1164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90600" y="1028700"/>
            <a:ext cx="16230600" cy="8229600"/>
            <a:chOff x="0" y="0"/>
            <a:chExt cx="5920967" cy="30021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20967" cy="3002180"/>
            </a:xfrm>
            <a:custGeom>
              <a:avLst/>
              <a:gdLst/>
              <a:ahLst/>
              <a:cxnLst/>
              <a:rect l="l" t="t" r="r" b="b"/>
              <a:pathLst>
                <a:path w="5920967" h="3002180">
                  <a:moveTo>
                    <a:pt x="0" y="0"/>
                  </a:moveTo>
                  <a:lnTo>
                    <a:pt x="5920967" y="0"/>
                  </a:lnTo>
                  <a:lnTo>
                    <a:pt x="5920967" y="3002180"/>
                  </a:lnTo>
                  <a:lnTo>
                    <a:pt x="0" y="3002180"/>
                  </a:lnTo>
                  <a:close/>
                </a:path>
              </a:pathLst>
            </a:custGeom>
            <a:solidFill>
              <a:srgbClr val="D6CFC8">
                <a:alpha val="90980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500554" y="2009116"/>
            <a:ext cx="13286892" cy="3847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499"/>
              </a:lnSpc>
            </a:pPr>
            <a:r>
              <a:rPr lang="en-US" sz="4999" b="1" spc="4" dirty="0" err="1">
                <a:solidFill>
                  <a:srgbClr val="130E0C"/>
                </a:solidFill>
                <a:ea typeface="Dream Avenue"/>
              </a:rPr>
              <a:t>弟兄們，我不是以為自己已經得著了</a:t>
            </a:r>
            <a:r>
              <a:rPr lang="en-US" sz="4999" b="1" spc="4" dirty="0">
                <a:solidFill>
                  <a:srgbClr val="130E0C"/>
                </a:solidFill>
                <a:ea typeface="Dream Avenue"/>
              </a:rPr>
              <a:t>；</a:t>
            </a:r>
          </a:p>
          <a:p>
            <a:pPr algn="just">
              <a:lnSpc>
                <a:spcPts val="7499"/>
              </a:lnSpc>
            </a:pPr>
            <a:r>
              <a:rPr lang="en-US" sz="4999" b="1" spc="4" dirty="0" err="1">
                <a:solidFill>
                  <a:srgbClr val="130E0C"/>
                </a:solidFill>
                <a:ea typeface="Dream Avenue"/>
              </a:rPr>
              <a:t>我只有一件事，</a:t>
            </a:r>
            <a:r>
              <a:rPr lang="en-US" sz="4999" b="1" spc="4" dirty="0" err="1">
                <a:solidFill>
                  <a:srgbClr val="FF0000"/>
                </a:solidFill>
                <a:ea typeface="Dream Avenue"/>
              </a:rPr>
              <a:t>就是忘記背後，努力面前的</a:t>
            </a:r>
            <a:r>
              <a:rPr lang="en-US" sz="4999" b="1" spc="4" dirty="0">
                <a:solidFill>
                  <a:srgbClr val="FF0000"/>
                </a:solidFill>
                <a:ea typeface="Dream Avenue"/>
              </a:rPr>
              <a:t>， </a:t>
            </a:r>
            <a:r>
              <a:rPr lang="en-US" sz="4999" b="1" spc="4" dirty="0" err="1">
                <a:solidFill>
                  <a:srgbClr val="FF0000"/>
                </a:solidFill>
                <a:ea typeface="Dream Avenue"/>
              </a:rPr>
              <a:t>向著標竿直跑，要得上帝在基督耶穌裏從上面召我來得的獎賞</a:t>
            </a:r>
            <a:r>
              <a:rPr lang="en-US" sz="4999" b="1" spc="4" dirty="0">
                <a:solidFill>
                  <a:srgbClr val="FF0000"/>
                </a:solidFill>
                <a:ea typeface="Dream Avenue"/>
              </a:rPr>
              <a:t>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133729" y="8211716"/>
            <a:ext cx="5653717" cy="49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3500" spc="1050">
                <a:solidFill>
                  <a:srgbClr val="130E0C"/>
                </a:solidFill>
                <a:ea typeface="Poppins"/>
              </a:rPr>
              <a:t>腓3:12-14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5920967" cy="30021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20967" cy="3002180"/>
            </a:xfrm>
            <a:custGeom>
              <a:avLst/>
              <a:gdLst/>
              <a:ahLst/>
              <a:cxnLst/>
              <a:rect l="l" t="t" r="r" b="b"/>
              <a:pathLst>
                <a:path w="5920967" h="3002180">
                  <a:moveTo>
                    <a:pt x="0" y="0"/>
                  </a:moveTo>
                  <a:lnTo>
                    <a:pt x="5920967" y="0"/>
                  </a:lnTo>
                  <a:lnTo>
                    <a:pt x="5920967" y="3002180"/>
                  </a:lnTo>
                  <a:lnTo>
                    <a:pt x="0" y="3002180"/>
                  </a:lnTo>
                  <a:close/>
                </a:path>
              </a:pathLst>
            </a:custGeom>
            <a:solidFill>
              <a:srgbClr val="D6CFC8">
                <a:alpha val="90980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500554" y="2009116"/>
            <a:ext cx="13286892" cy="4737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499"/>
              </a:lnSpc>
            </a:pPr>
            <a:r>
              <a:rPr lang="en-US" sz="4999" b="1" spc="4" dirty="0" err="1">
                <a:solidFill>
                  <a:srgbClr val="130E0C"/>
                </a:solidFill>
                <a:ea typeface="Dream Avenue"/>
              </a:rPr>
              <a:t>所以我們中間</a:t>
            </a:r>
            <a:r>
              <a:rPr lang="en-US" sz="4999" b="1" spc="4" dirty="0">
                <a:solidFill>
                  <a:srgbClr val="130E0C"/>
                </a:solidFill>
                <a:ea typeface="Dream Avenue"/>
              </a:rPr>
              <a:t>，</a:t>
            </a:r>
          </a:p>
          <a:p>
            <a:pPr algn="just">
              <a:lnSpc>
                <a:spcPts val="7499"/>
              </a:lnSpc>
            </a:pPr>
            <a:r>
              <a:rPr lang="en-US" sz="4999" b="1" spc="4" dirty="0" err="1">
                <a:solidFill>
                  <a:srgbClr val="130E0C"/>
                </a:solidFill>
                <a:ea typeface="Dream Avenue"/>
              </a:rPr>
              <a:t>凡是完全人總要存這樣的心</a:t>
            </a:r>
            <a:r>
              <a:rPr lang="en-US" sz="4999" b="1" spc="4" dirty="0">
                <a:solidFill>
                  <a:srgbClr val="130E0C"/>
                </a:solidFill>
                <a:ea typeface="Dream Avenue"/>
              </a:rPr>
              <a:t>；</a:t>
            </a:r>
          </a:p>
          <a:p>
            <a:pPr algn="just">
              <a:lnSpc>
                <a:spcPts val="7499"/>
              </a:lnSpc>
            </a:pPr>
            <a:r>
              <a:rPr lang="en-US" sz="4999" b="1" spc="4" dirty="0" err="1">
                <a:solidFill>
                  <a:srgbClr val="130E0C"/>
                </a:solidFill>
                <a:ea typeface="Dream Avenue"/>
              </a:rPr>
              <a:t>若在甚麼事上存別樣的心</a:t>
            </a:r>
            <a:r>
              <a:rPr lang="en-US" sz="4999" b="1" spc="4" dirty="0">
                <a:solidFill>
                  <a:srgbClr val="130E0C"/>
                </a:solidFill>
                <a:ea typeface="Dream Avenue"/>
              </a:rPr>
              <a:t>，</a:t>
            </a:r>
          </a:p>
          <a:p>
            <a:pPr algn="just">
              <a:lnSpc>
                <a:spcPts val="7499"/>
              </a:lnSpc>
            </a:pPr>
            <a:r>
              <a:rPr lang="en-US" sz="4999" b="1" spc="4" dirty="0" err="1">
                <a:solidFill>
                  <a:srgbClr val="130E0C"/>
                </a:solidFill>
                <a:ea typeface="Dream Avenue"/>
              </a:rPr>
              <a:t>上帝也必以此指示你們</a:t>
            </a:r>
            <a:r>
              <a:rPr lang="en-US" sz="4999" b="1" spc="4" dirty="0">
                <a:solidFill>
                  <a:srgbClr val="130E0C"/>
                </a:solidFill>
                <a:ea typeface="Dream Avenue"/>
              </a:rPr>
              <a:t>。</a:t>
            </a:r>
          </a:p>
          <a:p>
            <a:pPr algn="just">
              <a:lnSpc>
                <a:spcPts val="7499"/>
              </a:lnSpc>
            </a:pPr>
            <a:endParaRPr lang="en-US" sz="4999" spc="4" dirty="0">
              <a:solidFill>
                <a:srgbClr val="130E0C"/>
              </a:solidFill>
              <a:ea typeface="Dream Aven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133729" y="8211716"/>
            <a:ext cx="5653717" cy="49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3500" spc="1050">
                <a:solidFill>
                  <a:srgbClr val="130E0C"/>
                </a:solidFill>
                <a:ea typeface="Poppins"/>
              </a:rPr>
              <a:t>腓3:15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5920967" cy="30021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20967" cy="3002180"/>
            </a:xfrm>
            <a:custGeom>
              <a:avLst/>
              <a:gdLst/>
              <a:ahLst/>
              <a:cxnLst/>
              <a:rect l="l" t="t" r="r" b="b"/>
              <a:pathLst>
                <a:path w="5920967" h="3002180">
                  <a:moveTo>
                    <a:pt x="0" y="0"/>
                  </a:moveTo>
                  <a:lnTo>
                    <a:pt x="5920967" y="0"/>
                  </a:lnTo>
                  <a:lnTo>
                    <a:pt x="5920967" y="3002180"/>
                  </a:lnTo>
                  <a:lnTo>
                    <a:pt x="0" y="3002180"/>
                  </a:lnTo>
                  <a:close/>
                </a:path>
              </a:pathLst>
            </a:custGeom>
            <a:solidFill>
              <a:srgbClr val="D6CFC8">
                <a:alpha val="90980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500554" y="2009116"/>
            <a:ext cx="13286892" cy="4737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499"/>
              </a:lnSpc>
            </a:pPr>
            <a:r>
              <a:rPr lang="en-US" sz="4999" b="1" spc="4" dirty="0" err="1">
                <a:solidFill>
                  <a:srgbClr val="130E0C"/>
                </a:solidFill>
                <a:ea typeface="Dream Avenue"/>
              </a:rPr>
              <a:t>所以我們中間</a:t>
            </a:r>
            <a:r>
              <a:rPr lang="en-US" sz="4999" b="1" spc="4" dirty="0">
                <a:solidFill>
                  <a:srgbClr val="130E0C"/>
                </a:solidFill>
                <a:ea typeface="Dream Avenue"/>
              </a:rPr>
              <a:t>，</a:t>
            </a:r>
          </a:p>
          <a:p>
            <a:pPr algn="just">
              <a:lnSpc>
                <a:spcPts val="7499"/>
              </a:lnSpc>
            </a:pPr>
            <a:r>
              <a:rPr lang="en-US" sz="4999" b="1" spc="4" dirty="0" err="1">
                <a:solidFill>
                  <a:srgbClr val="130E0C"/>
                </a:solidFill>
                <a:ea typeface="Dream Avenue"/>
              </a:rPr>
              <a:t>凡是完全人總要存這樣的心</a:t>
            </a:r>
            <a:r>
              <a:rPr lang="en-US" sz="4999" b="1" spc="4" dirty="0">
                <a:solidFill>
                  <a:srgbClr val="130E0C"/>
                </a:solidFill>
                <a:ea typeface="Dream Avenue"/>
              </a:rPr>
              <a:t>；</a:t>
            </a:r>
          </a:p>
          <a:p>
            <a:pPr algn="just">
              <a:lnSpc>
                <a:spcPts val="7499"/>
              </a:lnSpc>
            </a:pPr>
            <a:r>
              <a:rPr lang="en-US" sz="4999" b="1" spc="4" dirty="0" err="1">
                <a:solidFill>
                  <a:srgbClr val="FF3131"/>
                </a:solidFill>
                <a:ea typeface="Dream Avenue"/>
              </a:rPr>
              <a:t>若在甚麼事上存別樣的心</a:t>
            </a:r>
            <a:r>
              <a:rPr lang="en-US" sz="4999" b="1" spc="4" dirty="0">
                <a:solidFill>
                  <a:srgbClr val="FF3131"/>
                </a:solidFill>
                <a:ea typeface="Dream Avenue"/>
              </a:rPr>
              <a:t>，</a:t>
            </a:r>
          </a:p>
          <a:p>
            <a:pPr algn="just">
              <a:lnSpc>
                <a:spcPts val="7499"/>
              </a:lnSpc>
            </a:pPr>
            <a:r>
              <a:rPr lang="en-US" sz="4999" b="1" spc="4" dirty="0" err="1">
                <a:solidFill>
                  <a:srgbClr val="FF3131"/>
                </a:solidFill>
                <a:ea typeface="Dream Avenue"/>
              </a:rPr>
              <a:t>上帝也必以此指示你們</a:t>
            </a:r>
            <a:r>
              <a:rPr lang="en-US" sz="4999" b="1" spc="4" dirty="0">
                <a:solidFill>
                  <a:srgbClr val="130E0C"/>
                </a:solidFill>
                <a:ea typeface="Dream Avenue"/>
              </a:rPr>
              <a:t>。</a:t>
            </a:r>
          </a:p>
          <a:p>
            <a:pPr algn="just">
              <a:lnSpc>
                <a:spcPts val="7499"/>
              </a:lnSpc>
            </a:pPr>
            <a:endParaRPr lang="en-US" sz="4999" spc="4" dirty="0">
              <a:solidFill>
                <a:srgbClr val="130E0C"/>
              </a:solidFill>
              <a:ea typeface="Dream Aven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133729" y="8211716"/>
            <a:ext cx="5653717" cy="49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3500" spc="1050">
                <a:solidFill>
                  <a:srgbClr val="130E0C"/>
                </a:solidFill>
                <a:ea typeface="Poppins"/>
              </a:rPr>
              <a:t>腓3:15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5920967" cy="30021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20967" cy="3002180"/>
            </a:xfrm>
            <a:custGeom>
              <a:avLst/>
              <a:gdLst/>
              <a:ahLst/>
              <a:cxnLst/>
              <a:rect l="l" t="t" r="r" b="b"/>
              <a:pathLst>
                <a:path w="5920967" h="3002180">
                  <a:moveTo>
                    <a:pt x="0" y="0"/>
                  </a:moveTo>
                  <a:lnTo>
                    <a:pt x="5920967" y="0"/>
                  </a:lnTo>
                  <a:lnTo>
                    <a:pt x="5920967" y="3002180"/>
                  </a:lnTo>
                  <a:lnTo>
                    <a:pt x="0" y="3002180"/>
                  </a:lnTo>
                  <a:close/>
                </a:path>
              </a:pathLst>
            </a:custGeom>
            <a:solidFill>
              <a:srgbClr val="D6CFC8">
                <a:alpha val="90980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500554" y="2009116"/>
            <a:ext cx="13286892" cy="2814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499"/>
              </a:lnSpc>
            </a:pPr>
            <a:r>
              <a:rPr lang="en-US" sz="4999" b="1" spc="4" dirty="0" err="1">
                <a:solidFill>
                  <a:srgbClr val="130E0C"/>
                </a:solidFill>
                <a:ea typeface="Dream Avenue"/>
              </a:rPr>
              <a:t>然而，我們到了甚麼地步</a:t>
            </a:r>
            <a:r>
              <a:rPr lang="en-US" sz="4999" b="1" spc="4" dirty="0">
                <a:solidFill>
                  <a:srgbClr val="130E0C"/>
                </a:solidFill>
                <a:ea typeface="Dream Avenue"/>
              </a:rPr>
              <a:t>，</a:t>
            </a:r>
          </a:p>
          <a:p>
            <a:pPr algn="just">
              <a:lnSpc>
                <a:spcPts val="7499"/>
              </a:lnSpc>
            </a:pPr>
            <a:r>
              <a:rPr lang="en-US" sz="4999" b="1" spc="4" dirty="0" err="1">
                <a:solidFill>
                  <a:srgbClr val="130E0C"/>
                </a:solidFill>
                <a:ea typeface="Dream Avenue"/>
              </a:rPr>
              <a:t>就當照著甚麼地步行</a:t>
            </a:r>
            <a:r>
              <a:rPr lang="en-US" sz="4999" b="1" spc="4" dirty="0">
                <a:solidFill>
                  <a:srgbClr val="130E0C"/>
                </a:solidFill>
                <a:ea typeface="Dream Avenue"/>
              </a:rPr>
              <a:t>。</a:t>
            </a:r>
          </a:p>
          <a:p>
            <a:pPr algn="just">
              <a:lnSpc>
                <a:spcPts val="7499"/>
              </a:lnSpc>
            </a:pPr>
            <a:endParaRPr lang="en-US" sz="4999" spc="4" dirty="0">
              <a:solidFill>
                <a:srgbClr val="130E0C"/>
              </a:solidFill>
              <a:ea typeface="Dream Aven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133729" y="8211716"/>
            <a:ext cx="5653717" cy="49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3500" spc="1050">
                <a:solidFill>
                  <a:srgbClr val="130E0C"/>
                </a:solidFill>
                <a:ea typeface="Poppins"/>
              </a:rPr>
              <a:t>腓3:16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2500" b="125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72113" y="0"/>
            <a:ext cx="7343775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72113" y="0"/>
            <a:ext cx="7343775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0000"/>
          </a:blip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295400"/>
            <a:ext cx="16230600" cy="1940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15000" b="1" dirty="0" err="1">
                <a:solidFill>
                  <a:srgbClr val="000000"/>
                </a:solidFill>
                <a:ea typeface="Dream Avenue"/>
              </a:rPr>
              <a:t>靈程路</a:t>
            </a:r>
            <a:r>
              <a:rPr lang="en-US" sz="15000" b="1" dirty="0">
                <a:solidFill>
                  <a:srgbClr val="000000"/>
                </a:solidFill>
                <a:ea typeface="Dream Avenue"/>
              </a:rPr>
              <a:t> </a:t>
            </a:r>
            <a:r>
              <a:rPr lang="en-US" sz="15000" b="1" dirty="0" err="1">
                <a:solidFill>
                  <a:srgbClr val="000000"/>
                </a:solidFill>
                <a:ea typeface="Dream Avenue"/>
              </a:rPr>
              <a:t>繼續跑</a:t>
            </a:r>
            <a:endParaRPr lang="en-US" sz="15000" b="1" dirty="0">
              <a:solidFill>
                <a:srgbClr val="000000"/>
              </a:solidFill>
              <a:ea typeface="Dream Avenue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60219" y="6796244"/>
            <a:ext cx="7604713" cy="989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 b="1" spc="1199" dirty="0">
                <a:solidFill>
                  <a:srgbClr val="F1EEEB"/>
                </a:solidFill>
                <a:ea typeface="Poppins Bold"/>
              </a:rPr>
              <a:t>腓立比書3章12至16節</a:t>
            </a:r>
          </a:p>
          <a:p>
            <a:pPr algn="ctr">
              <a:lnSpc>
                <a:spcPts val="3400"/>
              </a:lnSpc>
            </a:pPr>
            <a:endParaRPr lang="en-US" sz="3999" spc="1199" dirty="0">
              <a:solidFill>
                <a:srgbClr val="F1EEEB"/>
              </a:solidFill>
              <a:ea typeface="Poppi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5920967" cy="30021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20967" cy="3002180"/>
            </a:xfrm>
            <a:custGeom>
              <a:avLst/>
              <a:gdLst/>
              <a:ahLst/>
              <a:cxnLst/>
              <a:rect l="l" t="t" r="r" b="b"/>
              <a:pathLst>
                <a:path w="5920967" h="3002180">
                  <a:moveTo>
                    <a:pt x="0" y="0"/>
                  </a:moveTo>
                  <a:lnTo>
                    <a:pt x="5920967" y="0"/>
                  </a:lnTo>
                  <a:lnTo>
                    <a:pt x="5920967" y="3002180"/>
                  </a:lnTo>
                  <a:lnTo>
                    <a:pt x="0" y="3002180"/>
                  </a:lnTo>
                  <a:close/>
                </a:path>
              </a:pathLst>
            </a:custGeom>
            <a:solidFill>
              <a:srgbClr val="D6CFC8">
                <a:alpha val="90980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500554" y="2009116"/>
            <a:ext cx="13286892" cy="5696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499"/>
              </a:lnSpc>
            </a:pPr>
            <a:r>
              <a:rPr lang="en-US" sz="4999" b="1" spc="4" dirty="0">
                <a:solidFill>
                  <a:srgbClr val="130E0C"/>
                </a:solidFill>
                <a:ea typeface="Dream Avenue"/>
              </a:rPr>
              <a:t>這不是說我已經得著了，已經完全了；我乃是竭力追求，或者可以得著基督耶穌所以得著我的。弟兄們，我不是以為自己已經得著了；我只有一件事，就是忘記背後，努力面前的，向著標竿直跑，要得上帝在基督耶穌裏從上面召我來得的獎賞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133729" y="8211716"/>
            <a:ext cx="5653717" cy="49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3500" spc="1050">
                <a:solidFill>
                  <a:srgbClr val="130E0C"/>
                </a:solidFill>
                <a:ea typeface="Poppins"/>
              </a:rPr>
              <a:t>腓3:12-14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5920967" cy="30021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20967" cy="3002180"/>
            </a:xfrm>
            <a:custGeom>
              <a:avLst/>
              <a:gdLst/>
              <a:ahLst/>
              <a:cxnLst/>
              <a:rect l="l" t="t" r="r" b="b"/>
              <a:pathLst>
                <a:path w="5920967" h="3002180">
                  <a:moveTo>
                    <a:pt x="0" y="0"/>
                  </a:moveTo>
                  <a:lnTo>
                    <a:pt x="5920967" y="0"/>
                  </a:lnTo>
                  <a:lnTo>
                    <a:pt x="5920967" y="3002180"/>
                  </a:lnTo>
                  <a:lnTo>
                    <a:pt x="0" y="3002180"/>
                  </a:lnTo>
                  <a:close/>
                </a:path>
              </a:pathLst>
            </a:custGeom>
            <a:solidFill>
              <a:srgbClr val="D6CFC8">
                <a:alpha val="90980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500554" y="2362199"/>
            <a:ext cx="13286892" cy="2810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499"/>
              </a:lnSpc>
            </a:pPr>
            <a:r>
              <a:rPr lang="en-US" sz="4999" b="1" spc="4" dirty="0" err="1">
                <a:solidFill>
                  <a:srgbClr val="130E0C"/>
                </a:solidFill>
                <a:ea typeface="Dream Avenue"/>
              </a:rPr>
              <a:t>這不是說我已經</a:t>
            </a:r>
            <a:r>
              <a:rPr lang="en-US" sz="4999" b="1" spc="4" dirty="0" err="1">
                <a:solidFill>
                  <a:srgbClr val="FF3131"/>
                </a:solidFill>
                <a:ea typeface="Dream Avenue"/>
              </a:rPr>
              <a:t>得著</a:t>
            </a:r>
            <a:r>
              <a:rPr lang="en-US" sz="4999" b="1" spc="4" dirty="0" err="1">
                <a:solidFill>
                  <a:srgbClr val="130E0C"/>
                </a:solidFill>
                <a:ea typeface="Dream Avenue"/>
              </a:rPr>
              <a:t>了，已經完全了</a:t>
            </a:r>
            <a:r>
              <a:rPr lang="en-US" sz="4999" b="1" spc="4" dirty="0">
                <a:solidFill>
                  <a:srgbClr val="130E0C"/>
                </a:solidFill>
                <a:ea typeface="Dream Avenue"/>
              </a:rPr>
              <a:t>；</a:t>
            </a:r>
          </a:p>
          <a:p>
            <a:pPr algn="just">
              <a:lnSpc>
                <a:spcPts val="7499"/>
              </a:lnSpc>
            </a:pPr>
            <a:r>
              <a:rPr lang="en-US" sz="4999" b="1" spc="4" dirty="0" err="1">
                <a:solidFill>
                  <a:srgbClr val="130E0C"/>
                </a:solidFill>
                <a:ea typeface="Dream Avenue"/>
              </a:rPr>
              <a:t>我乃是竭力追求</a:t>
            </a:r>
            <a:r>
              <a:rPr lang="en-US" sz="4999" b="1" spc="4" dirty="0">
                <a:solidFill>
                  <a:srgbClr val="130E0C"/>
                </a:solidFill>
                <a:ea typeface="Dream Avenue"/>
              </a:rPr>
              <a:t>，</a:t>
            </a:r>
          </a:p>
          <a:p>
            <a:pPr algn="just">
              <a:lnSpc>
                <a:spcPts val="7499"/>
              </a:lnSpc>
            </a:pPr>
            <a:r>
              <a:rPr lang="en-US" sz="4999" b="1" spc="4" dirty="0" err="1">
                <a:solidFill>
                  <a:srgbClr val="130E0C"/>
                </a:solidFill>
                <a:ea typeface="Dream Avenue"/>
              </a:rPr>
              <a:t>或者可以</a:t>
            </a:r>
            <a:r>
              <a:rPr lang="en-US" sz="4999" b="1" spc="4" dirty="0" err="1">
                <a:solidFill>
                  <a:srgbClr val="FF3131"/>
                </a:solidFill>
                <a:ea typeface="Dream Avenue"/>
              </a:rPr>
              <a:t>得著</a:t>
            </a:r>
            <a:r>
              <a:rPr lang="en-US" sz="4999" b="1" spc="4" dirty="0" err="1">
                <a:solidFill>
                  <a:srgbClr val="130E0C"/>
                </a:solidFill>
                <a:ea typeface="Dream Avenue"/>
              </a:rPr>
              <a:t>基督耶穌所以</a:t>
            </a:r>
            <a:r>
              <a:rPr lang="en-US" sz="4999" b="1" spc="4" dirty="0" err="1">
                <a:solidFill>
                  <a:srgbClr val="FF3131"/>
                </a:solidFill>
                <a:ea typeface="Dream Avenue"/>
              </a:rPr>
              <a:t>得著</a:t>
            </a:r>
            <a:r>
              <a:rPr lang="en-US" sz="4999" b="1" spc="4" dirty="0" err="1">
                <a:solidFill>
                  <a:srgbClr val="130E0C"/>
                </a:solidFill>
                <a:ea typeface="Dream Avenue"/>
              </a:rPr>
              <a:t>我的</a:t>
            </a:r>
            <a:r>
              <a:rPr lang="en-US" sz="4999" b="1" spc="4" dirty="0">
                <a:solidFill>
                  <a:srgbClr val="130E0C"/>
                </a:solidFill>
                <a:ea typeface="Dream Avenue"/>
              </a:rPr>
              <a:t>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133729" y="8211716"/>
            <a:ext cx="5653717" cy="49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3500" spc="1050">
                <a:solidFill>
                  <a:srgbClr val="130E0C"/>
                </a:solidFill>
                <a:ea typeface="Poppins"/>
              </a:rPr>
              <a:t>腓3:12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30292" y="1028700"/>
            <a:ext cx="16230600" cy="8229600"/>
            <a:chOff x="0" y="0"/>
            <a:chExt cx="5920967" cy="30021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20967" cy="3002180"/>
            </a:xfrm>
            <a:custGeom>
              <a:avLst/>
              <a:gdLst/>
              <a:ahLst/>
              <a:cxnLst/>
              <a:rect l="l" t="t" r="r" b="b"/>
              <a:pathLst>
                <a:path w="5920967" h="3002180">
                  <a:moveTo>
                    <a:pt x="0" y="0"/>
                  </a:moveTo>
                  <a:lnTo>
                    <a:pt x="5920967" y="0"/>
                  </a:lnTo>
                  <a:lnTo>
                    <a:pt x="5920967" y="3002180"/>
                  </a:lnTo>
                  <a:lnTo>
                    <a:pt x="0" y="3002180"/>
                  </a:lnTo>
                  <a:close/>
                </a:path>
              </a:pathLst>
            </a:custGeom>
            <a:solidFill>
              <a:srgbClr val="D6CFC8">
                <a:alpha val="90980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751317" y="4351655"/>
            <a:ext cx="8418540" cy="3086100"/>
            <a:chOff x="0" y="0"/>
            <a:chExt cx="2217229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17229" cy="812800"/>
            </a:xfrm>
            <a:custGeom>
              <a:avLst/>
              <a:gdLst/>
              <a:ahLst/>
              <a:cxnLst/>
              <a:rect l="l" t="t" r="r" b="b"/>
              <a:pathLst>
                <a:path w="2217229" h="812800">
                  <a:moveTo>
                    <a:pt x="46901" y="0"/>
                  </a:moveTo>
                  <a:lnTo>
                    <a:pt x="2170328" y="0"/>
                  </a:lnTo>
                  <a:cubicBezTo>
                    <a:pt x="2196230" y="0"/>
                    <a:pt x="2217229" y="20998"/>
                    <a:pt x="2217229" y="46901"/>
                  </a:cubicBezTo>
                  <a:lnTo>
                    <a:pt x="2217229" y="765899"/>
                  </a:lnTo>
                  <a:cubicBezTo>
                    <a:pt x="2217229" y="791802"/>
                    <a:pt x="2196230" y="812800"/>
                    <a:pt x="2170328" y="812800"/>
                  </a:cubicBezTo>
                  <a:lnTo>
                    <a:pt x="46901" y="812800"/>
                  </a:lnTo>
                  <a:cubicBezTo>
                    <a:pt x="20998" y="812800"/>
                    <a:pt x="0" y="791802"/>
                    <a:pt x="0" y="765899"/>
                  </a:cubicBezTo>
                  <a:lnTo>
                    <a:pt x="0" y="46901"/>
                  </a:lnTo>
                  <a:cubicBezTo>
                    <a:pt x="0" y="20998"/>
                    <a:pt x="20998" y="0"/>
                    <a:pt x="46901" y="0"/>
                  </a:cubicBezTo>
                  <a:close/>
                </a:path>
              </a:pathLst>
            </a:custGeom>
            <a:solidFill>
              <a:srgbClr val="F1EEE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500554" y="2009116"/>
            <a:ext cx="13286892" cy="895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499"/>
              </a:lnSpc>
            </a:pPr>
            <a:r>
              <a:rPr lang="en-US" sz="4999" b="1" spc="4" dirty="0" err="1">
                <a:solidFill>
                  <a:srgbClr val="130E0C"/>
                </a:solidFill>
                <a:ea typeface="Dream Avenue"/>
              </a:rPr>
              <a:t>這不是說我已經</a:t>
            </a:r>
            <a:r>
              <a:rPr lang="en-US" sz="4999" b="1" spc="4" dirty="0" err="1">
                <a:solidFill>
                  <a:srgbClr val="FF3131"/>
                </a:solidFill>
                <a:ea typeface="Dream Avenue"/>
              </a:rPr>
              <a:t>得著</a:t>
            </a:r>
            <a:r>
              <a:rPr lang="en-US" sz="4999" b="1" spc="4" dirty="0" err="1">
                <a:solidFill>
                  <a:srgbClr val="130E0C"/>
                </a:solidFill>
                <a:ea typeface="Dream Avenue"/>
              </a:rPr>
              <a:t>了，已經完全了</a:t>
            </a:r>
            <a:r>
              <a:rPr lang="en-US" sz="4999" b="1" spc="4" dirty="0">
                <a:solidFill>
                  <a:srgbClr val="130E0C"/>
                </a:solidFill>
                <a:ea typeface="Dream Avenue"/>
              </a:rPr>
              <a:t>；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33729" y="8211716"/>
            <a:ext cx="5653717" cy="49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3500" spc="1050">
                <a:solidFill>
                  <a:srgbClr val="130E0C"/>
                </a:solidFill>
                <a:ea typeface="Poppins"/>
              </a:rPr>
              <a:t>腓3:12上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840760" y="4941570"/>
            <a:ext cx="8418540" cy="187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000000"/>
                </a:solidFill>
                <a:latin typeface="Canva Sans Bold"/>
              </a:rPr>
              <a:t>λαμβ</a:t>
            </a:r>
            <a:r>
              <a:rPr lang="en-US" sz="5199" b="1" dirty="0" err="1">
                <a:solidFill>
                  <a:srgbClr val="000000"/>
                </a:solidFill>
                <a:latin typeface="Canva Sans Bold"/>
              </a:rPr>
              <a:t>άνω</a:t>
            </a:r>
            <a:endParaRPr lang="en-US" sz="5199" b="1" dirty="0">
              <a:solidFill>
                <a:srgbClr val="000000"/>
              </a:solidFill>
              <a:latin typeface="Canva Sans Bold"/>
            </a:endParaRPr>
          </a:p>
          <a:p>
            <a:pPr algn="ctr">
              <a:lnSpc>
                <a:spcPts val="7279"/>
              </a:lnSpc>
            </a:pPr>
            <a:r>
              <a:rPr lang="zh-TW" altLang="en-US" sz="5199" b="1" dirty="0" smtClean="0">
                <a:solidFill>
                  <a:srgbClr val="000000"/>
                </a:solidFill>
                <a:latin typeface="Canva Sans Bold"/>
              </a:rPr>
              <a:t>得到</a:t>
            </a:r>
            <a:endParaRPr lang="en-US" sz="5199" b="1" dirty="0">
              <a:solidFill>
                <a:srgbClr val="000000"/>
              </a:solidFill>
              <a:latin typeface="Canva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5920967" cy="30021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20967" cy="3002180"/>
            </a:xfrm>
            <a:custGeom>
              <a:avLst/>
              <a:gdLst/>
              <a:ahLst/>
              <a:cxnLst/>
              <a:rect l="l" t="t" r="r" b="b"/>
              <a:pathLst>
                <a:path w="5920967" h="3002180">
                  <a:moveTo>
                    <a:pt x="0" y="0"/>
                  </a:moveTo>
                  <a:lnTo>
                    <a:pt x="5920967" y="0"/>
                  </a:lnTo>
                  <a:lnTo>
                    <a:pt x="5920967" y="3002180"/>
                  </a:lnTo>
                  <a:lnTo>
                    <a:pt x="0" y="3002180"/>
                  </a:lnTo>
                  <a:close/>
                </a:path>
              </a:pathLst>
            </a:custGeom>
            <a:solidFill>
              <a:srgbClr val="D6CFC8">
                <a:alpha val="90980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072804" y="4285615"/>
            <a:ext cx="8186496" cy="3086100"/>
            <a:chOff x="0" y="0"/>
            <a:chExt cx="2156114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56114" cy="812800"/>
            </a:xfrm>
            <a:custGeom>
              <a:avLst/>
              <a:gdLst/>
              <a:ahLst/>
              <a:cxnLst/>
              <a:rect l="l" t="t" r="r" b="b"/>
              <a:pathLst>
                <a:path w="2156114" h="812800">
                  <a:moveTo>
                    <a:pt x="48230" y="0"/>
                  </a:moveTo>
                  <a:lnTo>
                    <a:pt x="2107884" y="0"/>
                  </a:lnTo>
                  <a:cubicBezTo>
                    <a:pt x="2134521" y="0"/>
                    <a:pt x="2156114" y="21593"/>
                    <a:pt x="2156114" y="48230"/>
                  </a:cubicBezTo>
                  <a:lnTo>
                    <a:pt x="2156114" y="764570"/>
                  </a:lnTo>
                  <a:cubicBezTo>
                    <a:pt x="2156114" y="777361"/>
                    <a:pt x="2151033" y="789629"/>
                    <a:pt x="2141988" y="798674"/>
                  </a:cubicBezTo>
                  <a:cubicBezTo>
                    <a:pt x="2132943" y="807719"/>
                    <a:pt x="2120675" y="812800"/>
                    <a:pt x="2107884" y="812800"/>
                  </a:cubicBezTo>
                  <a:lnTo>
                    <a:pt x="48230" y="812800"/>
                  </a:lnTo>
                  <a:cubicBezTo>
                    <a:pt x="35439" y="812800"/>
                    <a:pt x="23171" y="807719"/>
                    <a:pt x="14126" y="798674"/>
                  </a:cubicBezTo>
                  <a:cubicBezTo>
                    <a:pt x="5081" y="789629"/>
                    <a:pt x="0" y="777361"/>
                    <a:pt x="0" y="764570"/>
                  </a:cubicBezTo>
                  <a:lnTo>
                    <a:pt x="0" y="48230"/>
                  </a:lnTo>
                  <a:cubicBezTo>
                    <a:pt x="0" y="35439"/>
                    <a:pt x="5081" y="23171"/>
                    <a:pt x="14126" y="14126"/>
                  </a:cubicBezTo>
                  <a:cubicBezTo>
                    <a:pt x="23171" y="5081"/>
                    <a:pt x="35439" y="0"/>
                    <a:pt x="48230" y="0"/>
                  </a:cubicBezTo>
                  <a:close/>
                </a:path>
              </a:pathLst>
            </a:custGeom>
            <a:solidFill>
              <a:srgbClr val="F1EEE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500554" y="2009116"/>
            <a:ext cx="13286892" cy="1838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499"/>
              </a:lnSpc>
            </a:pPr>
            <a:r>
              <a:rPr lang="en-US" sz="4999" b="1" spc="4" dirty="0" err="1">
                <a:solidFill>
                  <a:srgbClr val="130E0C"/>
                </a:solidFill>
                <a:ea typeface="Dream Avenue"/>
              </a:rPr>
              <a:t>我乃是竭力追求</a:t>
            </a:r>
            <a:r>
              <a:rPr lang="en-US" sz="4999" b="1" spc="4" dirty="0">
                <a:solidFill>
                  <a:srgbClr val="130E0C"/>
                </a:solidFill>
                <a:ea typeface="Dream Avenue"/>
              </a:rPr>
              <a:t>，</a:t>
            </a:r>
          </a:p>
          <a:p>
            <a:pPr algn="just">
              <a:lnSpc>
                <a:spcPts val="7499"/>
              </a:lnSpc>
            </a:pPr>
            <a:r>
              <a:rPr lang="en-US" sz="4999" b="1" spc="4" dirty="0" err="1">
                <a:solidFill>
                  <a:srgbClr val="130E0C"/>
                </a:solidFill>
                <a:ea typeface="Dream Avenue"/>
              </a:rPr>
              <a:t>或者可以</a:t>
            </a:r>
            <a:r>
              <a:rPr lang="en-US" sz="4999" b="1" spc="4" dirty="0" err="1">
                <a:solidFill>
                  <a:srgbClr val="FF3131"/>
                </a:solidFill>
                <a:ea typeface="Dream Avenue"/>
              </a:rPr>
              <a:t>得著</a:t>
            </a:r>
            <a:r>
              <a:rPr lang="en-US" sz="4999" b="1" spc="4" dirty="0" err="1">
                <a:solidFill>
                  <a:srgbClr val="130E0C"/>
                </a:solidFill>
                <a:ea typeface="Dream Avenue"/>
              </a:rPr>
              <a:t>基督耶穌所以</a:t>
            </a:r>
            <a:r>
              <a:rPr lang="en-US" sz="4999" b="1" spc="4" dirty="0" err="1">
                <a:solidFill>
                  <a:srgbClr val="FF3131"/>
                </a:solidFill>
                <a:ea typeface="Dream Avenue"/>
              </a:rPr>
              <a:t>得著</a:t>
            </a:r>
            <a:r>
              <a:rPr lang="en-US" sz="4999" b="1" spc="4" dirty="0" err="1">
                <a:solidFill>
                  <a:srgbClr val="130E0C"/>
                </a:solidFill>
                <a:ea typeface="Dream Avenue"/>
              </a:rPr>
              <a:t>我的</a:t>
            </a:r>
            <a:r>
              <a:rPr lang="en-US" sz="4999" b="1" spc="4" dirty="0">
                <a:solidFill>
                  <a:srgbClr val="130E0C"/>
                </a:solidFill>
                <a:ea typeface="Dream Avenue"/>
              </a:rPr>
              <a:t>。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33729" y="8211716"/>
            <a:ext cx="5653717" cy="49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3500" spc="1050">
                <a:solidFill>
                  <a:srgbClr val="130E0C"/>
                </a:solidFill>
                <a:ea typeface="Poppins"/>
              </a:rPr>
              <a:t>腓3:12下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867339" y="4875530"/>
            <a:ext cx="8186496" cy="187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000000"/>
                </a:solidFill>
                <a:latin typeface="Canva Sans Bold"/>
              </a:rPr>
              <a:t>καταλαμβ</a:t>
            </a:r>
            <a:r>
              <a:rPr lang="en-US" sz="5199" b="1" dirty="0" err="1">
                <a:solidFill>
                  <a:srgbClr val="000000"/>
                </a:solidFill>
                <a:latin typeface="Canva Sans Bold"/>
              </a:rPr>
              <a:t>άνω</a:t>
            </a:r>
            <a:endParaRPr lang="en-US" sz="5199" b="1" dirty="0">
              <a:solidFill>
                <a:srgbClr val="000000"/>
              </a:solidFill>
              <a:latin typeface="Canva Sans Bold"/>
            </a:endParaRPr>
          </a:p>
          <a:p>
            <a:pPr algn="ctr">
              <a:lnSpc>
                <a:spcPts val="7279"/>
              </a:lnSpc>
            </a:pPr>
            <a:r>
              <a:rPr lang="zh-TW" altLang="en-US" sz="5199" b="1" dirty="0" smtClean="0">
                <a:solidFill>
                  <a:srgbClr val="000000"/>
                </a:solidFill>
                <a:latin typeface="Canva Sans Bold"/>
              </a:rPr>
              <a:t>抓住</a:t>
            </a:r>
            <a:endParaRPr lang="en-US" sz="5199" b="1" dirty="0">
              <a:solidFill>
                <a:srgbClr val="000000"/>
              </a:solidFill>
              <a:latin typeface="Canva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5920967" cy="30021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20967" cy="3002180"/>
            </a:xfrm>
            <a:custGeom>
              <a:avLst/>
              <a:gdLst/>
              <a:ahLst/>
              <a:cxnLst/>
              <a:rect l="l" t="t" r="r" b="b"/>
              <a:pathLst>
                <a:path w="5920967" h="3002180">
                  <a:moveTo>
                    <a:pt x="0" y="0"/>
                  </a:moveTo>
                  <a:lnTo>
                    <a:pt x="5920967" y="0"/>
                  </a:lnTo>
                  <a:lnTo>
                    <a:pt x="5920967" y="3002180"/>
                  </a:lnTo>
                  <a:lnTo>
                    <a:pt x="0" y="3002180"/>
                  </a:lnTo>
                  <a:close/>
                </a:path>
              </a:pathLst>
            </a:custGeom>
            <a:solidFill>
              <a:srgbClr val="D6CFC8">
                <a:alpha val="90980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500554" y="1323974"/>
            <a:ext cx="13286892" cy="665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499"/>
              </a:lnSpc>
            </a:pPr>
            <a:r>
              <a:rPr lang="en-US" sz="4999" b="1" spc="4" dirty="0">
                <a:solidFill>
                  <a:srgbClr val="130E0C"/>
                </a:solidFill>
                <a:ea typeface="Dream Avenue"/>
              </a:rPr>
              <a:t>不但如此，我也將萬事當作有損的，因我以認識我主基督耶穌為至寶。我為他已經丟棄萬事，看作糞土，為要</a:t>
            </a:r>
            <a:r>
              <a:rPr lang="en-US" sz="4999" b="1" spc="4" dirty="0">
                <a:solidFill>
                  <a:srgbClr val="FF3131"/>
                </a:solidFill>
                <a:ea typeface="Dream Avenue"/>
              </a:rPr>
              <a:t>得著基督</a:t>
            </a:r>
            <a:r>
              <a:rPr lang="en-US" sz="4999" b="1" spc="4" dirty="0">
                <a:solidFill>
                  <a:srgbClr val="130E0C"/>
                </a:solidFill>
                <a:ea typeface="Dream Avenue"/>
              </a:rPr>
              <a:t>；並且</a:t>
            </a:r>
            <a:r>
              <a:rPr lang="en-US" sz="4999" b="1" spc="4" dirty="0">
                <a:solidFill>
                  <a:srgbClr val="FF3131"/>
                </a:solidFill>
                <a:ea typeface="Dream Avenue"/>
              </a:rPr>
              <a:t>得以在他裏面</a:t>
            </a:r>
            <a:r>
              <a:rPr lang="en-US" sz="4999" b="1" spc="4" dirty="0">
                <a:solidFill>
                  <a:srgbClr val="130E0C"/>
                </a:solidFill>
                <a:ea typeface="Dream Avenue"/>
              </a:rPr>
              <a:t>，不是有自己因律法而得的義，乃是有信基督的義，就是因信上帝而來的義，使我</a:t>
            </a:r>
            <a:r>
              <a:rPr lang="en-US" sz="4999" b="1" spc="4" dirty="0">
                <a:solidFill>
                  <a:srgbClr val="FF3131"/>
                </a:solidFill>
                <a:ea typeface="Dream Avenue"/>
              </a:rPr>
              <a:t>認識基督</a:t>
            </a:r>
            <a:r>
              <a:rPr lang="en-US" sz="4999" b="1" spc="4" dirty="0">
                <a:solidFill>
                  <a:srgbClr val="130E0C"/>
                </a:solidFill>
                <a:ea typeface="Dream Avenue"/>
              </a:rPr>
              <a:t>，曉得他復活的大能，並且曉得和他一同受苦，效法他的死，或者我也得以從死裏復活。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133729" y="8211716"/>
            <a:ext cx="5653717" cy="49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3500" spc="1050">
                <a:solidFill>
                  <a:srgbClr val="130E0C"/>
                </a:solidFill>
                <a:ea typeface="Poppins"/>
              </a:rPr>
              <a:t>腓2:8-11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5920967" cy="30021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20967" cy="3002180"/>
            </a:xfrm>
            <a:custGeom>
              <a:avLst/>
              <a:gdLst/>
              <a:ahLst/>
              <a:cxnLst/>
              <a:rect l="l" t="t" r="r" b="b"/>
              <a:pathLst>
                <a:path w="5920967" h="3002180">
                  <a:moveTo>
                    <a:pt x="0" y="0"/>
                  </a:moveTo>
                  <a:lnTo>
                    <a:pt x="5920967" y="0"/>
                  </a:lnTo>
                  <a:lnTo>
                    <a:pt x="5920967" y="3002180"/>
                  </a:lnTo>
                  <a:lnTo>
                    <a:pt x="0" y="3002180"/>
                  </a:lnTo>
                  <a:close/>
                </a:path>
              </a:pathLst>
            </a:custGeom>
            <a:solidFill>
              <a:srgbClr val="D6CFC8">
                <a:alpha val="90980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764627" y="4472242"/>
            <a:ext cx="14758746" cy="3086100"/>
            <a:chOff x="0" y="0"/>
            <a:chExt cx="3887077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87077" cy="812800"/>
            </a:xfrm>
            <a:custGeom>
              <a:avLst/>
              <a:gdLst/>
              <a:ahLst/>
              <a:cxnLst/>
              <a:rect l="l" t="t" r="r" b="b"/>
              <a:pathLst>
                <a:path w="3887077" h="812800">
                  <a:moveTo>
                    <a:pt x="26753" y="0"/>
                  </a:moveTo>
                  <a:lnTo>
                    <a:pt x="3860324" y="0"/>
                  </a:lnTo>
                  <a:cubicBezTo>
                    <a:pt x="3875100" y="0"/>
                    <a:pt x="3887077" y="11978"/>
                    <a:pt x="3887077" y="26753"/>
                  </a:cubicBezTo>
                  <a:lnTo>
                    <a:pt x="3887077" y="786047"/>
                  </a:lnTo>
                  <a:cubicBezTo>
                    <a:pt x="3887077" y="800822"/>
                    <a:pt x="3875100" y="812800"/>
                    <a:pt x="3860324" y="812800"/>
                  </a:cubicBezTo>
                  <a:lnTo>
                    <a:pt x="26753" y="812800"/>
                  </a:lnTo>
                  <a:cubicBezTo>
                    <a:pt x="11978" y="812800"/>
                    <a:pt x="0" y="800822"/>
                    <a:pt x="0" y="786047"/>
                  </a:cubicBezTo>
                  <a:lnTo>
                    <a:pt x="0" y="26753"/>
                  </a:lnTo>
                  <a:cubicBezTo>
                    <a:pt x="0" y="11978"/>
                    <a:pt x="11978" y="0"/>
                    <a:pt x="26753" y="0"/>
                  </a:cubicBezTo>
                  <a:close/>
                </a:path>
              </a:pathLst>
            </a:custGeom>
            <a:solidFill>
              <a:srgbClr val="F1EEE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500554" y="2009116"/>
            <a:ext cx="13286892" cy="1838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499"/>
              </a:lnSpc>
            </a:pPr>
            <a:r>
              <a:rPr lang="en-US" sz="4999" b="1" spc="4" dirty="0" err="1">
                <a:solidFill>
                  <a:srgbClr val="130E0C"/>
                </a:solidFill>
                <a:ea typeface="Dream Avenue"/>
              </a:rPr>
              <a:t>我乃是竭力追求</a:t>
            </a:r>
            <a:r>
              <a:rPr lang="en-US" sz="4999" b="1" spc="4" dirty="0">
                <a:solidFill>
                  <a:srgbClr val="130E0C"/>
                </a:solidFill>
                <a:ea typeface="Dream Avenue"/>
              </a:rPr>
              <a:t>，</a:t>
            </a:r>
          </a:p>
          <a:p>
            <a:pPr algn="just">
              <a:lnSpc>
                <a:spcPts val="7499"/>
              </a:lnSpc>
            </a:pPr>
            <a:r>
              <a:rPr lang="en-US" sz="4999" b="1" spc="4" dirty="0" err="1">
                <a:solidFill>
                  <a:srgbClr val="FF3131"/>
                </a:solidFill>
                <a:ea typeface="Dream Avenue"/>
              </a:rPr>
              <a:t>或者可以得著基督耶穌所以得著我的</a:t>
            </a:r>
            <a:r>
              <a:rPr lang="en-US" sz="4999" b="1" spc="4" dirty="0">
                <a:solidFill>
                  <a:srgbClr val="FF3131"/>
                </a:solidFill>
                <a:ea typeface="Dream Avenue"/>
              </a:rPr>
              <a:t>。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33729" y="8211716"/>
            <a:ext cx="5653717" cy="49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3500" spc="1050">
                <a:solidFill>
                  <a:srgbClr val="130E0C"/>
                </a:solidFill>
                <a:ea typeface="Poppins"/>
              </a:rPr>
              <a:t>腓3:12下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500554" y="4600194"/>
            <a:ext cx="13286892" cy="273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 Bold"/>
              </a:rPr>
              <a:t>but I press on to make it my own, because Christ Jesus has made me his own (NSRV)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5920967" cy="30021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20967" cy="3002180"/>
            </a:xfrm>
            <a:custGeom>
              <a:avLst/>
              <a:gdLst/>
              <a:ahLst/>
              <a:cxnLst/>
              <a:rect l="l" t="t" r="r" b="b"/>
              <a:pathLst>
                <a:path w="5920967" h="3002180">
                  <a:moveTo>
                    <a:pt x="0" y="0"/>
                  </a:moveTo>
                  <a:lnTo>
                    <a:pt x="5920967" y="0"/>
                  </a:lnTo>
                  <a:lnTo>
                    <a:pt x="5920967" y="3002180"/>
                  </a:lnTo>
                  <a:lnTo>
                    <a:pt x="0" y="3002180"/>
                  </a:lnTo>
                  <a:close/>
                </a:path>
              </a:pathLst>
            </a:custGeom>
            <a:solidFill>
              <a:srgbClr val="D6CFC8">
                <a:alpha val="90980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500554" y="2009116"/>
            <a:ext cx="13286892" cy="3772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499"/>
              </a:lnSpc>
            </a:pPr>
            <a:r>
              <a:rPr lang="en-US" sz="4999" b="1" spc="4" dirty="0" err="1">
                <a:solidFill>
                  <a:srgbClr val="130E0C"/>
                </a:solidFill>
                <a:ea typeface="Dream Avenue"/>
              </a:rPr>
              <a:t>弟兄們，我不是以為自己已經得著了</a:t>
            </a:r>
            <a:r>
              <a:rPr lang="en-US" sz="4999" b="1" spc="4" dirty="0">
                <a:solidFill>
                  <a:srgbClr val="130E0C"/>
                </a:solidFill>
                <a:ea typeface="Dream Avenue"/>
              </a:rPr>
              <a:t>；</a:t>
            </a:r>
          </a:p>
          <a:p>
            <a:pPr algn="just">
              <a:lnSpc>
                <a:spcPts val="7499"/>
              </a:lnSpc>
            </a:pPr>
            <a:r>
              <a:rPr lang="en-US" sz="4999" b="1" spc="4" dirty="0" err="1">
                <a:solidFill>
                  <a:srgbClr val="130E0C"/>
                </a:solidFill>
                <a:ea typeface="Dream Avenue"/>
              </a:rPr>
              <a:t>我只有一件事，就是忘記背後，努力面前的</a:t>
            </a:r>
            <a:r>
              <a:rPr lang="en-US" sz="4999" b="1" spc="4" dirty="0">
                <a:solidFill>
                  <a:srgbClr val="130E0C"/>
                </a:solidFill>
                <a:ea typeface="Dream Avenue"/>
              </a:rPr>
              <a:t>， </a:t>
            </a:r>
            <a:r>
              <a:rPr lang="en-US" sz="4999" b="1" spc="4" dirty="0" err="1">
                <a:solidFill>
                  <a:srgbClr val="130E0C"/>
                </a:solidFill>
                <a:ea typeface="Dream Avenue"/>
              </a:rPr>
              <a:t>向著標竿直跑，要得上帝在基督耶穌裏從上面召我來得的獎賞</a:t>
            </a:r>
            <a:r>
              <a:rPr lang="en-US" sz="4999" b="1" spc="4" dirty="0">
                <a:solidFill>
                  <a:srgbClr val="130E0C"/>
                </a:solidFill>
                <a:ea typeface="Dream Avenue"/>
              </a:rPr>
              <a:t>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133729" y="8211716"/>
            <a:ext cx="5653717" cy="49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3500" spc="1050">
                <a:solidFill>
                  <a:srgbClr val="130E0C"/>
                </a:solidFill>
                <a:ea typeface="Poppins"/>
              </a:rPr>
              <a:t>腓3:12-14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236</Words>
  <Application>Microsoft Office PowerPoint</Application>
  <PresentationFormat>自訂</PresentationFormat>
  <Paragraphs>49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9" baseType="lpstr">
      <vt:lpstr>Arial</vt:lpstr>
      <vt:lpstr>新細明體</vt:lpstr>
      <vt:lpstr>Poppins</vt:lpstr>
      <vt:lpstr>Calibri</vt:lpstr>
      <vt:lpstr>Dream Avenue</vt:lpstr>
      <vt:lpstr>Canva Sans Bold</vt:lpstr>
      <vt:lpstr>Poppins Bold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靈程路 繼續跑</dc:title>
  <cp:lastModifiedBy>Miranda</cp:lastModifiedBy>
  <cp:revision>7</cp:revision>
  <dcterms:created xsi:type="dcterms:W3CDTF">2006-08-16T00:00:00Z</dcterms:created>
  <dcterms:modified xsi:type="dcterms:W3CDTF">2023-04-18T03:59:09Z</dcterms:modified>
  <dc:identifier>DAFb7hADE8Y</dc:identifier>
</cp:coreProperties>
</file>