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85" r:id="rId27"/>
    <p:sldId id="279" r:id="rId28"/>
    <p:sldId id="280" r:id="rId29"/>
    <p:sldId id="281" r:id="rId30"/>
    <p:sldId id="282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ntic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591" autoAdjust="0"/>
  </p:normalViewPr>
  <p:slideViewPr>
    <p:cSldViewPr>
      <p:cViewPr>
        <p:scale>
          <a:sx n="50" d="100"/>
          <a:sy n="50" d="100"/>
        </p:scale>
        <p:origin x="-1916" y="-8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65">
            <a:off x="2908200" y="1882532"/>
            <a:ext cx="12471601" cy="6570048"/>
            <a:chOff x="0" y="0"/>
            <a:chExt cx="4455448" cy="234713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391948" cy="2283633"/>
            </a:xfrm>
            <a:custGeom>
              <a:avLst/>
              <a:gdLst/>
              <a:ahLst/>
              <a:cxnLst/>
              <a:rect l="l" t="t" r="r" b="b"/>
              <a:pathLst>
                <a:path w="4391948" h="2283633">
                  <a:moveTo>
                    <a:pt x="4299238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2189653"/>
                  </a:lnTo>
                  <a:cubicBezTo>
                    <a:pt x="4391948" y="2241723"/>
                    <a:pt x="4350038" y="2283633"/>
                    <a:pt x="4299238" y="2283633"/>
                  </a:cubicBezTo>
                  <a:close/>
                </a:path>
              </a:pathLst>
            </a:custGeom>
            <a:solidFill>
              <a:srgbClr val="25273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5448" cy="2347133"/>
            </a:xfrm>
            <a:custGeom>
              <a:avLst/>
              <a:gdLst/>
              <a:ahLst/>
              <a:cxnLst/>
              <a:rect l="l" t="t" r="r" b="b"/>
              <a:pathLst>
                <a:path w="4455448" h="2347133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2222673"/>
                  </a:lnTo>
                  <a:cubicBezTo>
                    <a:pt x="4395758" y="2258233"/>
                    <a:pt x="4366548" y="2287443"/>
                    <a:pt x="4330988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4330988" y="2347133"/>
                  </a:lnTo>
                  <a:cubicBezTo>
                    <a:pt x="4399568" y="2347133"/>
                    <a:pt x="4455448" y="2291253"/>
                    <a:pt x="4455448" y="2222673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2064535" y="533353"/>
            <a:ext cx="1614912" cy="18857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87169">
            <a:off x="7948425" y="1579190"/>
            <a:ext cx="2391151" cy="825082"/>
            <a:chOff x="0" y="0"/>
            <a:chExt cx="1913890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DFEBD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478">
            <a:off x="8323572" y="1786624"/>
            <a:ext cx="1640856" cy="4102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183106">
            <a:off x="3112258" y="3874881"/>
            <a:ext cx="12124888" cy="335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11"/>
              </a:lnSpc>
            </a:pPr>
            <a:r>
              <a:rPr lang="en-US" sz="9650" b="1" dirty="0" err="1">
                <a:solidFill>
                  <a:srgbClr val="F5F2DF"/>
                </a:solidFill>
                <a:ea typeface="Hertical Smooth"/>
              </a:rPr>
              <a:t>聖誕快樂</a:t>
            </a:r>
            <a:r>
              <a:rPr lang="en-US" sz="9650" b="1" dirty="0">
                <a:solidFill>
                  <a:srgbClr val="F5F2DF"/>
                </a:solidFill>
                <a:ea typeface="Hertical Smooth"/>
              </a:rPr>
              <a:t>…嗎?</a:t>
            </a:r>
          </a:p>
          <a:p>
            <a:pPr algn="ctr">
              <a:lnSpc>
                <a:spcPts val="13511"/>
              </a:lnSpc>
            </a:pPr>
            <a:endParaRPr lang="en-US" sz="9650" dirty="0">
              <a:solidFill>
                <a:srgbClr val="F5F2DF"/>
              </a:solidFill>
              <a:ea typeface="Hertical Smooth"/>
            </a:endParaRPr>
          </a:p>
        </p:txBody>
      </p:sp>
      <p:sp>
        <p:nvSpPr>
          <p:cNvPr id="10" name="TextBox 10"/>
          <p:cNvSpPr txBox="1"/>
          <p:nvPr/>
        </p:nvSpPr>
        <p:spPr>
          <a:xfrm rot="-195032">
            <a:off x="4565347" y="5910181"/>
            <a:ext cx="9724268" cy="70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4117" b="1" dirty="0">
                <a:solidFill>
                  <a:srgbClr val="F5F2DF"/>
                </a:solidFill>
                <a:ea typeface="Antic"/>
              </a:rPr>
              <a:t>希伯來書5章1至10節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8" y="105108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希伯來書5章2節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2478" y="3273425"/>
            <a:ext cx="13630102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他能體諒那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愚蒙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的和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失迷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的人，因為他自己也是被軟弱所困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2870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希伯來書5章1節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48075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凡從人間挑選的大祭司，是奉派替人辦理屬上帝的事，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為要獻上禮物和贖罪祭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090807"/>
              </a:solidFill>
              <a:ea typeface="Ant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0028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希伯來書5章3節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2478" y="3273425"/>
            <a:ext cx="13630102" cy="87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故此，他理當為百姓和自己獻祭贖罪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14777"/>
            <a:ext cx="5823118" cy="7870578"/>
            <a:chOff x="0" y="0"/>
            <a:chExt cx="2333196" cy="315356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269696" cy="3090068"/>
            </a:xfrm>
            <a:custGeom>
              <a:avLst/>
              <a:gdLst/>
              <a:ahLst/>
              <a:cxnLst/>
              <a:rect l="l" t="t" r="r" b="b"/>
              <a:pathLst>
                <a:path w="2269696" h="3090068">
                  <a:moveTo>
                    <a:pt x="2176986" y="3090068"/>
                  </a:moveTo>
                  <a:lnTo>
                    <a:pt x="92710" y="3090068"/>
                  </a:lnTo>
                  <a:cubicBezTo>
                    <a:pt x="41910" y="3090068"/>
                    <a:pt x="0" y="3048158"/>
                    <a:pt x="0" y="29973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75716" y="0"/>
                  </a:lnTo>
                  <a:cubicBezTo>
                    <a:pt x="2226516" y="0"/>
                    <a:pt x="2268426" y="41910"/>
                    <a:pt x="2268426" y="92710"/>
                  </a:cubicBezTo>
                  <a:lnTo>
                    <a:pt x="2268426" y="2996088"/>
                  </a:lnTo>
                  <a:cubicBezTo>
                    <a:pt x="2269696" y="3048158"/>
                    <a:pt x="2227786" y="3090068"/>
                    <a:pt x="2176986" y="3090068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33196" cy="3153568"/>
            </a:xfrm>
            <a:custGeom>
              <a:avLst/>
              <a:gdLst/>
              <a:ahLst/>
              <a:cxnLst/>
              <a:rect l="l" t="t" r="r" b="b"/>
              <a:pathLst>
                <a:path w="2333196" h="3153568">
                  <a:moveTo>
                    <a:pt x="2208736" y="59690"/>
                  </a:moveTo>
                  <a:cubicBezTo>
                    <a:pt x="2244296" y="59690"/>
                    <a:pt x="2273506" y="88900"/>
                    <a:pt x="2273506" y="124460"/>
                  </a:cubicBezTo>
                  <a:lnTo>
                    <a:pt x="2273506" y="3029108"/>
                  </a:lnTo>
                  <a:cubicBezTo>
                    <a:pt x="2273506" y="3064668"/>
                    <a:pt x="2244296" y="3093878"/>
                    <a:pt x="2208736" y="3093878"/>
                  </a:cubicBezTo>
                  <a:lnTo>
                    <a:pt x="124460" y="3093878"/>
                  </a:lnTo>
                  <a:cubicBezTo>
                    <a:pt x="88900" y="3093878"/>
                    <a:pt x="59690" y="3064668"/>
                    <a:pt x="59690" y="30291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08736" y="59690"/>
                  </a:lnTo>
                  <a:moveTo>
                    <a:pt x="220873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29108"/>
                  </a:lnTo>
                  <a:cubicBezTo>
                    <a:pt x="0" y="3097688"/>
                    <a:pt x="55880" y="3153568"/>
                    <a:pt x="124460" y="3153568"/>
                  </a:cubicBezTo>
                  <a:lnTo>
                    <a:pt x="2208736" y="3153568"/>
                  </a:lnTo>
                  <a:cubicBezTo>
                    <a:pt x="2277316" y="3153568"/>
                    <a:pt x="2333196" y="3097688"/>
                    <a:pt x="2333196" y="3029108"/>
                  </a:cubicBezTo>
                  <a:lnTo>
                    <a:pt x="2333196" y="124460"/>
                  </a:lnTo>
                  <a:cubicBezTo>
                    <a:pt x="2333196" y="55880"/>
                    <a:pt x="2277316" y="0"/>
                    <a:pt x="220873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858375" y="1028700"/>
            <a:ext cx="8011950" cy="8229600"/>
            <a:chOff x="0" y="0"/>
            <a:chExt cx="3210213" cy="3297421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146713" cy="3233920"/>
            </a:xfrm>
            <a:custGeom>
              <a:avLst/>
              <a:gdLst/>
              <a:ahLst/>
              <a:cxnLst/>
              <a:rect l="l" t="t" r="r" b="b"/>
              <a:pathLst>
                <a:path w="3146713" h="3233920">
                  <a:moveTo>
                    <a:pt x="3054003" y="3233920"/>
                  </a:moveTo>
                  <a:lnTo>
                    <a:pt x="92710" y="3233920"/>
                  </a:lnTo>
                  <a:cubicBezTo>
                    <a:pt x="41910" y="3233920"/>
                    <a:pt x="0" y="3192011"/>
                    <a:pt x="0" y="314121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52733" y="0"/>
                  </a:lnTo>
                  <a:cubicBezTo>
                    <a:pt x="3103533" y="0"/>
                    <a:pt x="3145443" y="41910"/>
                    <a:pt x="3145443" y="92710"/>
                  </a:cubicBezTo>
                  <a:lnTo>
                    <a:pt x="3145443" y="3139941"/>
                  </a:lnTo>
                  <a:cubicBezTo>
                    <a:pt x="3146713" y="3192011"/>
                    <a:pt x="3104803" y="3233920"/>
                    <a:pt x="3054003" y="3233920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10213" cy="3297421"/>
            </a:xfrm>
            <a:custGeom>
              <a:avLst/>
              <a:gdLst/>
              <a:ahLst/>
              <a:cxnLst/>
              <a:rect l="l" t="t" r="r" b="b"/>
              <a:pathLst>
                <a:path w="3210213" h="3297421">
                  <a:moveTo>
                    <a:pt x="3085753" y="59690"/>
                  </a:moveTo>
                  <a:cubicBezTo>
                    <a:pt x="3121313" y="59690"/>
                    <a:pt x="3150523" y="88900"/>
                    <a:pt x="3150523" y="124460"/>
                  </a:cubicBezTo>
                  <a:lnTo>
                    <a:pt x="3150523" y="3172961"/>
                  </a:lnTo>
                  <a:cubicBezTo>
                    <a:pt x="3150523" y="3208521"/>
                    <a:pt x="3121313" y="3237731"/>
                    <a:pt x="3085753" y="3237731"/>
                  </a:cubicBezTo>
                  <a:lnTo>
                    <a:pt x="124460" y="3237731"/>
                  </a:lnTo>
                  <a:cubicBezTo>
                    <a:pt x="88900" y="3237731"/>
                    <a:pt x="59690" y="3208521"/>
                    <a:pt x="59690" y="317296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5753" y="59690"/>
                  </a:lnTo>
                  <a:moveTo>
                    <a:pt x="30857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172961"/>
                  </a:lnTo>
                  <a:cubicBezTo>
                    <a:pt x="0" y="3241541"/>
                    <a:pt x="55880" y="3297421"/>
                    <a:pt x="124460" y="3297421"/>
                  </a:cubicBezTo>
                  <a:lnTo>
                    <a:pt x="3085753" y="3297421"/>
                  </a:lnTo>
                  <a:cubicBezTo>
                    <a:pt x="3154333" y="3297421"/>
                    <a:pt x="3210213" y="3241541"/>
                    <a:pt x="3210213" y="3172961"/>
                  </a:cubicBezTo>
                  <a:lnTo>
                    <a:pt x="3210213" y="124460"/>
                  </a:lnTo>
                  <a:cubicBezTo>
                    <a:pt x="3210213" y="55880"/>
                    <a:pt x="3154333" y="0"/>
                    <a:pt x="30857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65545" y="4727334"/>
            <a:ext cx="1578455" cy="81290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25786" flipH="1">
            <a:off x="5046475" y="1582212"/>
            <a:ext cx="1083020" cy="1264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25786" flipH="1">
            <a:off x="15356760" y="482440"/>
            <a:ext cx="1083020" cy="12646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19774" y="2240908"/>
            <a:ext cx="4168540" cy="67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3B3D50"/>
                </a:solidFill>
                <a:ea typeface="Hertical Smooth"/>
              </a:rPr>
              <a:t>利末記16:6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71234" y="1420799"/>
            <a:ext cx="4168540" cy="67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3B3D50"/>
                </a:solidFill>
                <a:ea typeface="Hertical Smooth"/>
              </a:rPr>
              <a:t>利末記16:15-16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9562" y="3587928"/>
            <a:ext cx="4464858" cy="383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b="1" dirty="0" err="1">
                <a:solidFill>
                  <a:srgbClr val="3B3D50"/>
                </a:solidFill>
                <a:latin typeface="+mj-ea"/>
                <a:ea typeface="+mj-ea"/>
              </a:rPr>
              <a:t>亞倫要把贖罪祭的公牛奉上，</a:t>
            </a:r>
            <a:r>
              <a:rPr lang="en-US" sz="4900" b="1" dirty="0" err="1">
                <a:solidFill>
                  <a:srgbClr val="E0795D"/>
                </a:solidFill>
                <a:latin typeface="+mj-ea"/>
                <a:ea typeface="+mj-ea"/>
              </a:rPr>
              <a:t>為自己和本家贖罪</a:t>
            </a:r>
            <a:endParaRPr lang="en-US" sz="4900" b="1" dirty="0">
              <a:solidFill>
                <a:srgbClr val="E0795D"/>
              </a:solidFill>
              <a:latin typeface="+mj-ea"/>
              <a:ea typeface="+mj-ea"/>
            </a:endParaRPr>
          </a:p>
          <a:p>
            <a:pPr algn="ctr">
              <a:lnSpc>
                <a:spcPts val="4619"/>
              </a:lnSpc>
            </a:pPr>
            <a:endParaRPr lang="en-US" sz="4900" dirty="0">
              <a:solidFill>
                <a:srgbClr val="E0795D"/>
              </a:solidFill>
              <a:ea typeface="Antic"/>
            </a:endParaRPr>
          </a:p>
          <a:p>
            <a:pPr algn="r">
              <a:lnSpc>
                <a:spcPts val="4619"/>
              </a:lnSpc>
            </a:pPr>
            <a:r>
              <a:rPr lang="en-US" sz="3299" dirty="0">
                <a:solidFill>
                  <a:srgbClr val="3B3D50"/>
                </a:solidFill>
                <a:latin typeface="Antic"/>
              </a:rPr>
              <a:t> 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4216" y="2656834"/>
            <a:ext cx="6675084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 dirty="0">
                <a:solidFill>
                  <a:srgbClr val="E0795D"/>
                </a:solidFill>
                <a:latin typeface="+mj-ea"/>
                <a:ea typeface="+mj-ea"/>
              </a:rPr>
              <a:t>隨後他要宰那為百姓作贖罪祭的公山羊</a:t>
            </a:r>
            <a:r>
              <a:rPr lang="en-US" sz="3999" b="1" dirty="0">
                <a:solidFill>
                  <a:srgbClr val="3B3D50"/>
                </a:solidFill>
                <a:latin typeface="+mj-ea"/>
                <a:ea typeface="+mj-ea"/>
              </a:rPr>
              <a:t>，把羊的血帶入幔子內，彈在施恩座的上面和前面，好像彈公牛的血一樣。他因以色列人諸般的污穢、過犯，就是他們一切的罪愆，當這樣在聖所行贖罪之禮，並因會幕在他們污穢之中，也要照樣而行。</a:t>
            </a:r>
          </a:p>
          <a:p>
            <a:pPr>
              <a:lnSpc>
                <a:spcPts val="4619"/>
              </a:lnSpc>
            </a:pPr>
            <a:endParaRPr lang="en-US" sz="3999" dirty="0">
              <a:solidFill>
                <a:srgbClr val="3B3D50"/>
              </a:solidFill>
              <a:ea typeface="Ant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8" y="102870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希伯來書5章5-6節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3630102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如此，基督也不是自取榮耀作大祭司，乃是在乎向他說「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你是我的兒子，我今日生你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」的那一位；就如經上又有一處說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：「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你是照著麥基洗德的等次永遠為祭司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1130" y="2999230"/>
            <a:ext cx="4645740" cy="4645740"/>
            <a:chOff x="0" y="0"/>
            <a:chExt cx="6194320" cy="619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6194320" cy="6194320"/>
              <a:chOff x="0" y="0"/>
              <a:chExt cx="2540000" cy="254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84635"/>
                    </a:lnTo>
                    <a:cubicBezTo>
                      <a:pt x="1050575" y="483373"/>
                      <a:pt x="789316" y="633174"/>
                      <a:pt x="647876" y="877315"/>
                    </a:cubicBezTo>
                    <a:cubicBezTo>
                      <a:pt x="506436" y="1121456"/>
                      <a:pt x="506436" y="1422614"/>
                      <a:pt x="647876" y="1666755"/>
                    </a:cubicBezTo>
                    <a:cubicBezTo>
                      <a:pt x="789316" y="1910896"/>
                      <a:pt x="1050575" y="2060697"/>
                      <a:pt x="1332725" y="2059435"/>
                    </a:cubicBezTo>
                    <a:cubicBezTo>
                      <a:pt x="1614875" y="2060697"/>
                      <a:pt x="1876133" y="1910896"/>
                      <a:pt x="2017574" y="1666755"/>
                    </a:cubicBezTo>
                    <a:cubicBezTo>
                      <a:pt x="2159014" y="1422614"/>
                      <a:pt x="2159014" y="1121456"/>
                      <a:pt x="2017574" y="877315"/>
                    </a:cubicBezTo>
                    <a:cubicBezTo>
                      <a:pt x="1876133" y="633174"/>
                      <a:pt x="1614875" y="483373"/>
                      <a:pt x="1332725" y="484635"/>
                    </a:cubicBezTo>
                    <a:close/>
                  </a:path>
                </a:pathLst>
              </a:custGeom>
              <a:solidFill>
                <a:srgbClr val="D27E1C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1254323" y="14775"/>
                <a:ext cx="1331077" cy="2448128"/>
              </a:xfrm>
              <a:custGeom>
                <a:avLst/>
                <a:gdLst/>
                <a:ahLst/>
                <a:cxnLst/>
                <a:rect l="l" t="t" r="r" b="b"/>
                <a:pathLst>
                  <a:path w="1331077" h="2448128">
                    <a:moveTo>
                      <a:pt x="313578" y="20658"/>
                    </a:moveTo>
                    <a:cubicBezTo>
                      <a:pt x="840763" y="147868"/>
                      <a:pt x="1229004" y="595798"/>
                      <a:pt x="1280041" y="1135707"/>
                    </a:cubicBezTo>
                    <a:cubicBezTo>
                      <a:pt x="1331077" y="1675617"/>
                      <a:pt x="1033647" y="2188362"/>
                      <a:pt x="539636" y="2412103"/>
                    </a:cubicBezTo>
                    <a:cubicBezTo>
                      <a:pt x="461032" y="2448128"/>
                      <a:pt x="369161" y="2439341"/>
                      <a:pt x="298810" y="2389071"/>
                    </a:cubicBezTo>
                    <a:cubicBezTo>
                      <a:pt x="228459" y="2338800"/>
                      <a:pt x="190383" y="2254730"/>
                      <a:pt x="199000" y="2168695"/>
                    </a:cubicBezTo>
                    <a:cubicBezTo>
                      <a:pt x="207617" y="2082659"/>
                      <a:pt x="261609" y="2007810"/>
                      <a:pt x="340532" y="1972489"/>
                    </a:cubicBezTo>
                    <a:cubicBezTo>
                      <a:pt x="646818" y="1833770"/>
                      <a:pt x="831225" y="1515868"/>
                      <a:pt x="799582" y="1181124"/>
                    </a:cubicBezTo>
                    <a:cubicBezTo>
                      <a:pt x="767940" y="846380"/>
                      <a:pt x="527231" y="568664"/>
                      <a:pt x="200376" y="489794"/>
                    </a:cubicBezTo>
                    <a:cubicBezTo>
                      <a:pt x="116232" y="469888"/>
                      <a:pt x="49171" y="406481"/>
                      <a:pt x="24586" y="323584"/>
                    </a:cubicBezTo>
                    <a:cubicBezTo>
                      <a:pt x="0" y="240687"/>
                      <a:pt x="21648" y="150971"/>
                      <a:pt x="81333" y="88409"/>
                    </a:cubicBezTo>
                    <a:cubicBezTo>
                      <a:pt x="141018" y="25846"/>
                      <a:pt x="229616" y="0"/>
                      <a:pt x="313578" y="20658"/>
                    </a:cubicBezTo>
                    <a:close/>
                  </a:path>
                </a:pathLst>
              </a:custGeom>
              <a:solidFill>
                <a:srgbClr val="3B3E5A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1028700" y="2571750"/>
            <a:ext cx="5422228" cy="5500701"/>
            <a:chOff x="0" y="0"/>
            <a:chExt cx="2172568" cy="220401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109068" cy="2140510"/>
            </a:xfrm>
            <a:custGeom>
              <a:avLst/>
              <a:gdLst/>
              <a:ahLst/>
              <a:cxnLst/>
              <a:rect l="l" t="t" r="r" b="b"/>
              <a:pathLst>
                <a:path w="2109068" h="2140510">
                  <a:moveTo>
                    <a:pt x="2016358" y="2140510"/>
                  </a:moveTo>
                  <a:lnTo>
                    <a:pt x="92710" y="2140510"/>
                  </a:lnTo>
                  <a:cubicBezTo>
                    <a:pt x="41910" y="2140510"/>
                    <a:pt x="0" y="2098600"/>
                    <a:pt x="0" y="204780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15088" y="0"/>
                  </a:lnTo>
                  <a:cubicBezTo>
                    <a:pt x="2065888" y="0"/>
                    <a:pt x="2107798" y="41910"/>
                    <a:pt x="2107798" y="92710"/>
                  </a:cubicBezTo>
                  <a:lnTo>
                    <a:pt x="2107798" y="2046531"/>
                  </a:lnTo>
                  <a:cubicBezTo>
                    <a:pt x="2109068" y="2098601"/>
                    <a:pt x="2067158" y="2140510"/>
                    <a:pt x="2016358" y="2140510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172568" cy="2204011"/>
            </a:xfrm>
            <a:custGeom>
              <a:avLst/>
              <a:gdLst/>
              <a:ahLst/>
              <a:cxnLst/>
              <a:rect l="l" t="t" r="r" b="b"/>
              <a:pathLst>
                <a:path w="2172568" h="2204011">
                  <a:moveTo>
                    <a:pt x="2048108" y="59690"/>
                  </a:moveTo>
                  <a:cubicBezTo>
                    <a:pt x="2083668" y="59690"/>
                    <a:pt x="2112878" y="88900"/>
                    <a:pt x="2112878" y="124460"/>
                  </a:cubicBezTo>
                  <a:lnTo>
                    <a:pt x="2112878" y="2079551"/>
                  </a:lnTo>
                  <a:cubicBezTo>
                    <a:pt x="2112878" y="2115111"/>
                    <a:pt x="2083668" y="2144320"/>
                    <a:pt x="2048108" y="2144320"/>
                  </a:cubicBezTo>
                  <a:lnTo>
                    <a:pt x="124460" y="2144320"/>
                  </a:lnTo>
                  <a:cubicBezTo>
                    <a:pt x="88900" y="2144320"/>
                    <a:pt x="59690" y="2115111"/>
                    <a:pt x="59690" y="20795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48108" y="59690"/>
                  </a:lnTo>
                  <a:moveTo>
                    <a:pt x="20481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79551"/>
                  </a:lnTo>
                  <a:cubicBezTo>
                    <a:pt x="0" y="2148131"/>
                    <a:pt x="55880" y="2204011"/>
                    <a:pt x="124460" y="2204011"/>
                  </a:cubicBezTo>
                  <a:lnTo>
                    <a:pt x="2048108" y="2204011"/>
                  </a:lnTo>
                  <a:cubicBezTo>
                    <a:pt x="2116688" y="2204011"/>
                    <a:pt x="2172568" y="2148131"/>
                    <a:pt x="2172568" y="2079551"/>
                  </a:cubicBezTo>
                  <a:lnTo>
                    <a:pt x="2172568" y="124460"/>
                  </a:lnTo>
                  <a:cubicBezTo>
                    <a:pt x="2172568" y="55880"/>
                    <a:pt x="2116688" y="0"/>
                    <a:pt x="204810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37176" y="2571750"/>
            <a:ext cx="5422228" cy="5500701"/>
            <a:chOff x="0" y="0"/>
            <a:chExt cx="2172568" cy="220401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109068" cy="2140510"/>
            </a:xfrm>
            <a:custGeom>
              <a:avLst/>
              <a:gdLst/>
              <a:ahLst/>
              <a:cxnLst/>
              <a:rect l="l" t="t" r="r" b="b"/>
              <a:pathLst>
                <a:path w="2109068" h="2140510">
                  <a:moveTo>
                    <a:pt x="2016358" y="2140510"/>
                  </a:moveTo>
                  <a:lnTo>
                    <a:pt x="92710" y="2140510"/>
                  </a:lnTo>
                  <a:cubicBezTo>
                    <a:pt x="41910" y="2140510"/>
                    <a:pt x="0" y="2098600"/>
                    <a:pt x="0" y="204780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15088" y="0"/>
                  </a:lnTo>
                  <a:cubicBezTo>
                    <a:pt x="2065888" y="0"/>
                    <a:pt x="2107798" y="41910"/>
                    <a:pt x="2107798" y="92710"/>
                  </a:cubicBezTo>
                  <a:lnTo>
                    <a:pt x="2107798" y="2046531"/>
                  </a:lnTo>
                  <a:cubicBezTo>
                    <a:pt x="2109068" y="2098601"/>
                    <a:pt x="2067158" y="2140510"/>
                    <a:pt x="2016358" y="2140510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72568" cy="2204011"/>
            </a:xfrm>
            <a:custGeom>
              <a:avLst/>
              <a:gdLst/>
              <a:ahLst/>
              <a:cxnLst/>
              <a:rect l="l" t="t" r="r" b="b"/>
              <a:pathLst>
                <a:path w="2172568" h="2204011">
                  <a:moveTo>
                    <a:pt x="2048108" y="59690"/>
                  </a:moveTo>
                  <a:cubicBezTo>
                    <a:pt x="2083668" y="59690"/>
                    <a:pt x="2112878" y="88900"/>
                    <a:pt x="2112878" y="124460"/>
                  </a:cubicBezTo>
                  <a:lnTo>
                    <a:pt x="2112878" y="2079551"/>
                  </a:lnTo>
                  <a:cubicBezTo>
                    <a:pt x="2112878" y="2115111"/>
                    <a:pt x="2083668" y="2144320"/>
                    <a:pt x="2048108" y="2144320"/>
                  </a:cubicBezTo>
                  <a:lnTo>
                    <a:pt x="124460" y="2144320"/>
                  </a:lnTo>
                  <a:cubicBezTo>
                    <a:pt x="88900" y="2144320"/>
                    <a:pt x="59690" y="2115111"/>
                    <a:pt x="59690" y="20795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48108" y="59690"/>
                  </a:lnTo>
                  <a:moveTo>
                    <a:pt x="20481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79551"/>
                  </a:lnTo>
                  <a:cubicBezTo>
                    <a:pt x="0" y="2148131"/>
                    <a:pt x="55880" y="2204011"/>
                    <a:pt x="124460" y="2204011"/>
                  </a:cubicBezTo>
                  <a:lnTo>
                    <a:pt x="2048108" y="2204011"/>
                  </a:lnTo>
                  <a:cubicBezTo>
                    <a:pt x="2116688" y="2204011"/>
                    <a:pt x="2172568" y="2148131"/>
                    <a:pt x="2172568" y="2079551"/>
                  </a:cubicBezTo>
                  <a:lnTo>
                    <a:pt x="2172568" y="124460"/>
                  </a:lnTo>
                  <a:cubicBezTo>
                    <a:pt x="2172568" y="55880"/>
                    <a:pt x="2116688" y="0"/>
                    <a:pt x="204810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5084354" y="1939413"/>
            <a:ext cx="1083020" cy="12646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25786" flipH="1">
            <a:off x="13350080" y="1903709"/>
            <a:ext cx="1083020" cy="126467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63292" y="2713480"/>
            <a:ext cx="3143820" cy="100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b="1" dirty="0">
                <a:solidFill>
                  <a:srgbClr val="3B3D50"/>
                </a:solidFill>
                <a:ea typeface="Hertical Smooth"/>
              </a:rPr>
              <a:t>來5:5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3292" y="4765380"/>
            <a:ext cx="4530038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3B3D50"/>
                </a:solidFill>
                <a:latin typeface="+mj-ea"/>
                <a:ea typeface="+mj-ea"/>
              </a:rPr>
              <a:t>你是我的兒子，我今日生你</a:t>
            </a:r>
            <a:endParaRPr lang="en-US" sz="5000" b="1" dirty="0">
              <a:solidFill>
                <a:srgbClr val="3B3D50"/>
              </a:solidFill>
              <a:latin typeface="+mj-ea"/>
              <a:ea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15480" y="2703955"/>
            <a:ext cx="314382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9B5503"/>
                </a:solidFill>
                <a:ea typeface="Hertical Smooth"/>
              </a:rPr>
              <a:t>詩</a:t>
            </a:r>
            <a:r>
              <a:rPr lang="en-US" sz="6000" b="1" dirty="0" smtClean="0">
                <a:solidFill>
                  <a:srgbClr val="9B5503"/>
                </a:solidFill>
                <a:ea typeface="Hertical Smooth"/>
              </a:rPr>
              <a:t>2:7</a:t>
            </a:r>
            <a:r>
              <a:rPr lang="zh-TW" altLang="en-US" sz="6000" b="1" dirty="0" smtClean="0">
                <a:solidFill>
                  <a:srgbClr val="9B5503"/>
                </a:solidFill>
                <a:ea typeface="Hertical Smooth"/>
              </a:rPr>
              <a:t>下</a:t>
            </a:r>
            <a:endParaRPr lang="en-US" sz="6000" b="1" dirty="0">
              <a:solidFill>
                <a:srgbClr val="9B5503"/>
              </a:solidFill>
              <a:ea typeface="Hertical Smooth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90795" y="4123896"/>
            <a:ext cx="453003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dirty="0" err="1">
                <a:solidFill>
                  <a:srgbClr val="3B3D50"/>
                </a:solidFill>
                <a:latin typeface="+mj-ea"/>
                <a:ea typeface="+mj-ea"/>
              </a:rPr>
              <a:t>耶和華曾對我說：你是我的兒子，我今日生你</a:t>
            </a:r>
            <a:r>
              <a:rPr lang="en-US" sz="5000" b="1" dirty="0">
                <a:solidFill>
                  <a:srgbClr val="3B3D5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1130" y="2999230"/>
            <a:ext cx="4645740" cy="4645740"/>
            <a:chOff x="0" y="0"/>
            <a:chExt cx="6194320" cy="619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6194320" cy="6194320"/>
              <a:chOff x="0" y="0"/>
              <a:chExt cx="2540000" cy="254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84635"/>
                    </a:lnTo>
                    <a:cubicBezTo>
                      <a:pt x="1050575" y="483373"/>
                      <a:pt x="789316" y="633174"/>
                      <a:pt x="647876" y="877315"/>
                    </a:cubicBezTo>
                    <a:cubicBezTo>
                      <a:pt x="506436" y="1121456"/>
                      <a:pt x="506436" y="1422614"/>
                      <a:pt x="647876" y="1666755"/>
                    </a:cubicBezTo>
                    <a:cubicBezTo>
                      <a:pt x="789316" y="1910896"/>
                      <a:pt x="1050575" y="2060697"/>
                      <a:pt x="1332725" y="2059435"/>
                    </a:cubicBezTo>
                    <a:cubicBezTo>
                      <a:pt x="1614875" y="2060697"/>
                      <a:pt x="1876133" y="1910896"/>
                      <a:pt x="2017574" y="1666755"/>
                    </a:cubicBezTo>
                    <a:cubicBezTo>
                      <a:pt x="2159014" y="1422614"/>
                      <a:pt x="2159014" y="1121456"/>
                      <a:pt x="2017574" y="877315"/>
                    </a:cubicBezTo>
                    <a:cubicBezTo>
                      <a:pt x="1876133" y="633174"/>
                      <a:pt x="1614875" y="483373"/>
                      <a:pt x="1332725" y="484635"/>
                    </a:cubicBezTo>
                    <a:close/>
                  </a:path>
                </a:pathLst>
              </a:custGeom>
              <a:solidFill>
                <a:srgbClr val="D27E1C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1254323" y="14775"/>
                <a:ext cx="1331077" cy="2448128"/>
              </a:xfrm>
              <a:custGeom>
                <a:avLst/>
                <a:gdLst/>
                <a:ahLst/>
                <a:cxnLst/>
                <a:rect l="l" t="t" r="r" b="b"/>
                <a:pathLst>
                  <a:path w="1331077" h="2448128">
                    <a:moveTo>
                      <a:pt x="313578" y="20658"/>
                    </a:moveTo>
                    <a:cubicBezTo>
                      <a:pt x="840763" y="147868"/>
                      <a:pt x="1229004" y="595798"/>
                      <a:pt x="1280041" y="1135707"/>
                    </a:cubicBezTo>
                    <a:cubicBezTo>
                      <a:pt x="1331077" y="1675617"/>
                      <a:pt x="1033647" y="2188362"/>
                      <a:pt x="539636" y="2412103"/>
                    </a:cubicBezTo>
                    <a:cubicBezTo>
                      <a:pt x="461032" y="2448128"/>
                      <a:pt x="369161" y="2439341"/>
                      <a:pt x="298810" y="2389071"/>
                    </a:cubicBezTo>
                    <a:cubicBezTo>
                      <a:pt x="228459" y="2338800"/>
                      <a:pt x="190383" y="2254730"/>
                      <a:pt x="199000" y="2168695"/>
                    </a:cubicBezTo>
                    <a:cubicBezTo>
                      <a:pt x="207617" y="2082659"/>
                      <a:pt x="261609" y="2007810"/>
                      <a:pt x="340532" y="1972489"/>
                    </a:cubicBezTo>
                    <a:cubicBezTo>
                      <a:pt x="646818" y="1833770"/>
                      <a:pt x="831225" y="1515868"/>
                      <a:pt x="799582" y="1181124"/>
                    </a:cubicBezTo>
                    <a:cubicBezTo>
                      <a:pt x="767940" y="846380"/>
                      <a:pt x="527231" y="568664"/>
                      <a:pt x="200376" y="489794"/>
                    </a:cubicBezTo>
                    <a:cubicBezTo>
                      <a:pt x="116232" y="469888"/>
                      <a:pt x="49171" y="406481"/>
                      <a:pt x="24586" y="323584"/>
                    </a:cubicBezTo>
                    <a:cubicBezTo>
                      <a:pt x="0" y="240687"/>
                      <a:pt x="21648" y="150971"/>
                      <a:pt x="81333" y="88409"/>
                    </a:cubicBezTo>
                    <a:cubicBezTo>
                      <a:pt x="141018" y="25846"/>
                      <a:pt x="229616" y="0"/>
                      <a:pt x="313578" y="20658"/>
                    </a:cubicBezTo>
                    <a:close/>
                  </a:path>
                </a:pathLst>
              </a:custGeom>
              <a:solidFill>
                <a:srgbClr val="3B3E5A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1028700" y="2571750"/>
            <a:ext cx="5422228" cy="5500701"/>
            <a:chOff x="0" y="0"/>
            <a:chExt cx="2172568" cy="220401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109068" cy="2140510"/>
            </a:xfrm>
            <a:custGeom>
              <a:avLst/>
              <a:gdLst/>
              <a:ahLst/>
              <a:cxnLst/>
              <a:rect l="l" t="t" r="r" b="b"/>
              <a:pathLst>
                <a:path w="2109068" h="2140510">
                  <a:moveTo>
                    <a:pt x="2016358" y="2140510"/>
                  </a:moveTo>
                  <a:lnTo>
                    <a:pt x="92710" y="2140510"/>
                  </a:lnTo>
                  <a:cubicBezTo>
                    <a:pt x="41910" y="2140510"/>
                    <a:pt x="0" y="2098600"/>
                    <a:pt x="0" y="204780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15088" y="0"/>
                  </a:lnTo>
                  <a:cubicBezTo>
                    <a:pt x="2065888" y="0"/>
                    <a:pt x="2107798" y="41910"/>
                    <a:pt x="2107798" y="92710"/>
                  </a:cubicBezTo>
                  <a:lnTo>
                    <a:pt x="2107798" y="2046531"/>
                  </a:lnTo>
                  <a:cubicBezTo>
                    <a:pt x="2109068" y="2098601"/>
                    <a:pt x="2067158" y="2140510"/>
                    <a:pt x="2016358" y="2140510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172568" cy="2204011"/>
            </a:xfrm>
            <a:custGeom>
              <a:avLst/>
              <a:gdLst/>
              <a:ahLst/>
              <a:cxnLst/>
              <a:rect l="l" t="t" r="r" b="b"/>
              <a:pathLst>
                <a:path w="2172568" h="2204011">
                  <a:moveTo>
                    <a:pt x="2048108" y="59690"/>
                  </a:moveTo>
                  <a:cubicBezTo>
                    <a:pt x="2083668" y="59690"/>
                    <a:pt x="2112878" y="88900"/>
                    <a:pt x="2112878" y="124460"/>
                  </a:cubicBezTo>
                  <a:lnTo>
                    <a:pt x="2112878" y="2079551"/>
                  </a:lnTo>
                  <a:cubicBezTo>
                    <a:pt x="2112878" y="2115111"/>
                    <a:pt x="2083668" y="2144320"/>
                    <a:pt x="2048108" y="2144320"/>
                  </a:cubicBezTo>
                  <a:lnTo>
                    <a:pt x="124460" y="2144320"/>
                  </a:lnTo>
                  <a:cubicBezTo>
                    <a:pt x="88900" y="2144320"/>
                    <a:pt x="59690" y="2115111"/>
                    <a:pt x="59690" y="20795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48108" y="59690"/>
                  </a:lnTo>
                  <a:moveTo>
                    <a:pt x="20481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79551"/>
                  </a:lnTo>
                  <a:cubicBezTo>
                    <a:pt x="0" y="2148131"/>
                    <a:pt x="55880" y="2204011"/>
                    <a:pt x="124460" y="2204011"/>
                  </a:cubicBezTo>
                  <a:lnTo>
                    <a:pt x="2048108" y="2204011"/>
                  </a:lnTo>
                  <a:cubicBezTo>
                    <a:pt x="2116688" y="2204011"/>
                    <a:pt x="2172568" y="2148131"/>
                    <a:pt x="2172568" y="2079551"/>
                  </a:cubicBezTo>
                  <a:lnTo>
                    <a:pt x="2172568" y="124460"/>
                  </a:lnTo>
                  <a:cubicBezTo>
                    <a:pt x="2172568" y="55880"/>
                    <a:pt x="2116688" y="0"/>
                    <a:pt x="204810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37176" y="2571750"/>
            <a:ext cx="5422228" cy="6686550"/>
            <a:chOff x="0" y="0"/>
            <a:chExt cx="2172568" cy="2679154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109068" cy="2615654"/>
            </a:xfrm>
            <a:custGeom>
              <a:avLst/>
              <a:gdLst/>
              <a:ahLst/>
              <a:cxnLst/>
              <a:rect l="l" t="t" r="r" b="b"/>
              <a:pathLst>
                <a:path w="2109068" h="2615654">
                  <a:moveTo>
                    <a:pt x="2016358" y="2615654"/>
                  </a:moveTo>
                  <a:lnTo>
                    <a:pt x="92710" y="2615654"/>
                  </a:lnTo>
                  <a:cubicBezTo>
                    <a:pt x="41910" y="2615654"/>
                    <a:pt x="0" y="2573744"/>
                    <a:pt x="0" y="25229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15088" y="0"/>
                  </a:lnTo>
                  <a:cubicBezTo>
                    <a:pt x="2065888" y="0"/>
                    <a:pt x="2107798" y="41910"/>
                    <a:pt x="2107798" y="92710"/>
                  </a:cubicBezTo>
                  <a:lnTo>
                    <a:pt x="2107798" y="2521674"/>
                  </a:lnTo>
                  <a:cubicBezTo>
                    <a:pt x="2109068" y="2573744"/>
                    <a:pt x="2067158" y="2615654"/>
                    <a:pt x="2016358" y="261565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72568" cy="2679154"/>
            </a:xfrm>
            <a:custGeom>
              <a:avLst/>
              <a:gdLst/>
              <a:ahLst/>
              <a:cxnLst/>
              <a:rect l="l" t="t" r="r" b="b"/>
              <a:pathLst>
                <a:path w="2172568" h="2679154">
                  <a:moveTo>
                    <a:pt x="2048108" y="59690"/>
                  </a:moveTo>
                  <a:cubicBezTo>
                    <a:pt x="2083668" y="59690"/>
                    <a:pt x="2112878" y="88900"/>
                    <a:pt x="2112878" y="124460"/>
                  </a:cubicBezTo>
                  <a:lnTo>
                    <a:pt x="2112878" y="2554694"/>
                  </a:lnTo>
                  <a:cubicBezTo>
                    <a:pt x="2112878" y="2590254"/>
                    <a:pt x="2083668" y="2619464"/>
                    <a:pt x="2048108" y="2619464"/>
                  </a:cubicBezTo>
                  <a:lnTo>
                    <a:pt x="124460" y="2619464"/>
                  </a:lnTo>
                  <a:cubicBezTo>
                    <a:pt x="88900" y="2619464"/>
                    <a:pt x="59690" y="2590254"/>
                    <a:pt x="59690" y="25546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48108" y="59690"/>
                  </a:lnTo>
                  <a:moveTo>
                    <a:pt x="20481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54694"/>
                  </a:lnTo>
                  <a:cubicBezTo>
                    <a:pt x="0" y="2623274"/>
                    <a:pt x="55880" y="2679154"/>
                    <a:pt x="124460" y="2679154"/>
                  </a:cubicBezTo>
                  <a:lnTo>
                    <a:pt x="2048108" y="2679154"/>
                  </a:lnTo>
                  <a:cubicBezTo>
                    <a:pt x="2116688" y="2679154"/>
                    <a:pt x="2172568" y="2623274"/>
                    <a:pt x="2172568" y="2554694"/>
                  </a:cubicBezTo>
                  <a:lnTo>
                    <a:pt x="2172568" y="124460"/>
                  </a:lnTo>
                  <a:cubicBezTo>
                    <a:pt x="2172568" y="55880"/>
                    <a:pt x="2116688" y="0"/>
                    <a:pt x="204810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5084354" y="1939413"/>
            <a:ext cx="1083020" cy="12646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25786" flipH="1">
            <a:off x="13237555" y="1878308"/>
            <a:ext cx="1083020" cy="126467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63292" y="2713480"/>
            <a:ext cx="3143820" cy="100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b="1" dirty="0">
                <a:solidFill>
                  <a:srgbClr val="3B3D50"/>
                </a:solidFill>
                <a:ea typeface="Hertical Smooth"/>
              </a:rPr>
              <a:t>來5:6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3292" y="4765380"/>
            <a:ext cx="453003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3B3D50"/>
                </a:solidFill>
                <a:latin typeface="+mj-ea"/>
                <a:ea typeface="+mj-ea"/>
              </a:rPr>
              <a:t>你是照著麥基洗德的等次永遠為祭司</a:t>
            </a:r>
            <a:r>
              <a:rPr lang="en-US" sz="5000" b="1" dirty="0">
                <a:solidFill>
                  <a:srgbClr val="3B3D50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5480" y="2703955"/>
            <a:ext cx="3143820" cy="100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 b="1" dirty="0">
                <a:solidFill>
                  <a:srgbClr val="9B5503"/>
                </a:solidFill>
                <a:ea typeface="Hertical Smooth"/>
              </a:rPr>
              <a:t>詩110:4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90795" y="4123896"/>
            <a:ext cx="486850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dirty="0" err="1">
                <a:solidFill>
                  <a:srgbClr val="3B3D50"/>
                </a:solidFill>
                <a:latin typeface="+mj-ea"/>
                <a:ea typeface="+mj-ea"/>
              </a:rPr>
              <a:t>耶和華起了誓，決不後悔，說：你是照著麥基洗德的等次永遠為祭司</a:t>
            </a:r>
            <a:r>
              <a:rPr lang="en-US" sz="5000" b="1" dirty="0">
                <a:solidFill>
                  <a:srgbClr val="3B3D5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16491" y="612846"/>
            <a:ext cx="6742809" cy="9061307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t="-5573" b="-55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420446"/>
            <a:ext cx="10580278" cy="7559428"/>
            <a:chOff x="0" y="0"/>
            <a:chExt cx="5779311" cy="4129219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5715811" cy="4065719"/>
            </a:xfrm>
            <a:custGeom>
              <a:avLst/>
              <a:gdLst/>
              <a:ahLst/>
              <a:cxnLst/>
              <a:rect l="l" t="t" r="r" b="b"/>
              <a:pathLst>
                <a:path w="5715811" h="4065719">
                  <a:moveTo>
                    <a:pt x="5623101" y="4065719"/>
                  </a:moveTo>
                  <a:lnTo>
                    <a:pt x="92710" y="4065719"/>
                  </a:lnTo>
                  <a:cubicBezTo>
                    <a:pt x="41910" y="4065719"/>
                    <a:pt x="0" y="4023809"/>
                    <a:pt x="0" y="39730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3971739"/>
                  </a:lnTo>
                  <a:cubicBezTo>
                    <a:pt x="5715811" y="4023809"/>
                    <a:pt x="5673901" y="4065719"/>
                    <a:pt x="5623101" y="4065719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779312" cy="4129219"/>
            </a:xfrm>
            <a:custGeom>
              <a:avLst/>
              <a:gdLst/>
              <a:ahLst/>
              <a:cxnLst/>
              <a:rect l="l" t="t" r="r" b="b"/>
              <a:pathLst>
                <a:path w="5779312" h="4129219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4004759"/>
                  </a:lnTo>
                  <a:cubicBezTo>
                    <a:pt x="5719621" y="4040319"/>
                    <a:pt x="5690411" y="4069530"/>
                    <a:pt x="5654851" y="4069530"/>
                  </a:cubicBezTo>
                  <a:lnTo>
                    <a:pt x="124460" y="4069530"/>
                  </a:lnTo>
                  <a:cubicBezTo>
                    <a:pt x="88900" y="4069530"/>
                    <a:pt x="59690" y="4040319"/>
                    <a:pt x="59690" y="40047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004759"/>
                  </a:lnTo>
                  <a:cubicBezTo>
                    <a:pt x="0" y="4073339"/>
                    <a:pt x="55880" y="4129219"/>
                    <a:pt x="124460" y="4129219"/>
                  </a:cubicBezTo>
                  <a:lnTo>
                    <a:pt x="5654851" y="4129219"/>
                  </a:lnTo>
                  <a:cubicBezTo>
                    <a:pt x="5723431" y="4129219"/>
                    <a:pt x="5779312" y="4073339"/>
                    <a:pt x="5779312" y="4004759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425786" flipH="1">
            <a:off x="9987028" y="1669942"/>
            <a:ext cx="1285407" cy="15010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25759" y="569530"/>
            <a:ext cx="8467847" cy="1342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>
                <a:solidFill>
                  <a:srgbClr val="3B3D50"/>
                </a:solidFill>
                <a:ea typeface="Hertical Smooth"/>
              </a:rPr>
              <a:t>麥基洗德</a:t>
            </a:r>
            <a:endParaRPr lang="en-US" sz="8000" b="1" dirty="0">
              <a:solidFill>
                <a:srgbClr val="3B3D50"/>
              </a:solidFill>
              <a:ea typeface="Hertical Smoot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9417" y="2998601"/>
            <a:ext cx="8064189" cy="122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3"/>
              </a:lnSpc>
            </a:pPr>
            <a:r>
              <a:rPr lang="en-US" sz="3495" b="1" dirty="0" err="1">
                <a:solidFill>
                  <a:srgbClr val="3B3D50"/>
                </a:solidFill>
                <a:latin typeface="+mj-ea"/>
                <a:ea typeface="+mj-ea"/>
              </a:rPr>
              <a:t>有撒冷王麥基洗德帶著餅和酒出來迎接；他是</a:t>
            </a:r>
            <a:r>
              <a:rPr lang="en-US" sz="3495" b="1" dirty="0" err="1">
                <a:solidFill>
                  <a:srgbClr val="D27E1C"/>
                </a:solidFill>
                <a:latin typeface="+mj-ea"/>
                <a:ea typeface="+mj-ea"/>
              </a:rPr>
              <a:t>至高上帝的祭司</a:t>
            </a:r>
            <a:r>
              <a:rPr lang="en-US" sz="3495" b="1" dirty="0">
                <a:solidFill>
                  <a:srgbClr val="3B3D50"/>
                </a:solidFill>
                <a:latin typeface="+mj-ea"/>
                <a:ea typeface="+mj-ea"/>
              </a:rPr>
              <a:t>。(創14:18)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16491" y="612846"/>
            <a:ext cx="6742809" cy="9061307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t="-5573" b="-55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420446"/>
            <a:ext cx="10580278" cy="7559428"/>
            <a:chOff x="0" y="0"/>
            <a:chExt cx="5779311" cy="4129219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5715811" cy="4065719"/>
            </a:xfrm>
            <a:custGeom>
              <a:avLst/>
              <a:gdLst/>
              <a:ahLst/>
              <a:cxnLst/>
              <a:rect l="l" t="t" r="r" b="b"/>
              <a:pathLst>
                <a:path w="5715811" h="4065719">
                  <a:moveTo>
                    <a:pt x="5623101" y="4065719"/>
                  </a:moveTo>
                  <a:lnTo>
                    <a:pt x="92710" y="4065719"/>
                  </a:lnTo>
                  <a:cubicBezTo>
                    <a:pt x="41910" y="4065719"/>
                    <a:pt x="0" y="4023809"/>
                    <a:pt x="0" y="39730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3971739"/>
                  </a:lnTo>
                  <a:cubicBezTo>
                    <a:pt x="5715811" y="4023809"/>
                    <a:pt x="5673901" y="4065719"/>
                    <a:pt x="5623101" y="4065719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779312" cy="4129219"/>
            </a:xfrm>
            <a:custGeom>
              <a:avLst/>
              <a:gdLst/>
              <a:ahLst/>
              <a:cxnLst/>
              <a:rect l="l" t="t" r="r" b="b"/>
              <a:pathLst>
                <a:path w="5779312" h="4129219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4004759"/>
                  </a:lnTo>
                  <a:cubicBezTo>
                    <a:pt x="5719621" y="4040319"/>
                    <a:pt x="5690411" y="4069530"/>
                    <a:pt x="5654851" y="4069530"/>
                  </a:cubicBezTo>
                  <a:lnTo>
                    <a:pt x="124460" y="4069530"/>
                  </a:lnTo>
                  <a:cubicBezTo>
                    <a:pt x="88900" y="4069530"/>
                    <a:pt x="59690" y="4040319"/>
                    <a:pt x="59690" y="40047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004759"/>
                  </a:lnTo>
                  <a:cubicBezTo>
                    <a:pt x="0" y="4073339"/>
                    <a:pt x="55880" y="4129219"/>
                    <a:pt x="124460" y="4129219"/>
                  </a:cubicBezTo>
                  <a:lnTo>
                    <a:pt x="5654851" y="4129219"/>
                  </a:lnTo>
                  <a:cubicBezTo>
                    <a:pt x="5723431" y="4129219"/>
                    <a:pt x="5779312" y="4073339"/>
                    <a:pt x="5779312" y="4004759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425786" flipH="1">
            <a:off x="9987028" y="1669942"/>
            <a:ext cx="1285407" cy="15010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25759" y="569530"/>
            <a:ext cx="8467847" cy="1342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>
                <a:solidFill>
                  <a:srgbClr val="3B3D50"/>
                </a:solidFill>
                <a:ea typeface="Hertical Smooth"/>
              </a:rPr>
              <a:t>麥基洗德</a:t>
            </a:r>
            <a:endParaRPr lang="en-US" sz="8000" b="1" dirty="0">
              <a:solidFill>
                <a:srgbClr val="3B3D50"/>
              </a:solidFill>
              <a:ea typeface="Hertical Smoot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9417" y="2998601"/>
            <a:ext cx="8064189" cy="122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3"/>
              </a:lnSpc>
            </a:pPr>
            <a:r>
              <a:rPr lang="en-US" sz="3495" b="1" dirty="0" err="1">
                <a:solidFill>
                  <a:srgbClr val="3B3D50"/>
                </a:solidFill>
                <a:latin typeface="+mj-ea"/>
                <a:ea typeface="+mj-ea"/>
              </a:rPr>
              <a:t>有撒冷王麥基洗德帶著餅和酒出來迎接；他是</a:t>
            </a:r>
            <a:r>
              <a:rPr lang="en-US" sz="3495" b="1" dirty="0" err="1">
                <a:solidFill>
                  <a:srgbClr val="D27E1C"/>
                </a:solidFill>
                <a:latin typeface="+mj-ea"/>
                <a:ea typeface="+mj-ea"/>
              </a:rPr>
              <a:t>至高上帝的祭司</a:t>
            </a:r>
            <a:r>
              <a:rPr lang="en-US" sz="3495" b="1" dirty="0">
                <a:solidFill>
                  <a:srgbClr val="3B3D50"/>
                </a:solidFill>
                <a:latin typeface="+mj-ea"/>
                <a:ea typeface="+mj-ea"/>
              </a:rPr>
              <a:t>。(創14:18)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9417" y="4733744"/>
            <a:ext cx="8318294" cy="49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3"/>
              </a:lnSpc>
            </a:pPr>
            <a:r>
              <a:rPr lang="en-US" sz="3495" b="1" dirty="0">
                <a:solidFill>
                  <a:srgbClr val="3B3D50"/>
                </a:solidFill>
                <a:latin typeface="+mj-ea"/>
                <a:ea typeface="+mj-ea"/>
              </a:rPr>
              <a:t>這麥基洗德就是撒冷王，又是至高上帝的祭司，本是</a:t>
            </a:r>
            <a:r>
              <a:rPr lang="en-US" sz="3495" b="1" dirty="0">
                <a:solidFill>
                  <a:srgbClr val="D27E1C"/>
                </a:solidFill>
                <a:latin typeface="+mj-ea"/>
                <a:ea typeface="+mj-ea"/>
              </a:rPr>
              <a:t>長遠為祭司的</a:t>
            </a:r>
            <a:r>
              <a:rPr lang="en-US" sz="3495" b="1" dirty="0">
                <a:solidFill>
                  <a:srgbClr val="3B3D50"/>
                </a:solidFill>
                <a:latin typeface="+mj-ea"/>
                <a:ea typeface="+mj-ea"/>
              </a:rPr>
              <a:t>。他當亞伯拉罕殺敗諸王回來的時候，就迎接他，給他祝福。亞伯拉罕也將自己所得來的，取十分之一給他。他頭一個名翻出來就是仁義王，他又名撒冷王，就是平安王的意思。</a:t>
            </a:r>
            <a:r>
              <a:rPr lang="en-US" sz="3495" b="1" dirty="0">
                <a:solidFill>
                  <a:srgbClr val="D27E1C"/>
                </a:solidFill>
                <a:latin typeface="+mj-ea"/>
                <a:ea typeface="+mj-ea"/>
              </a:rPr>
              <a:t>他無父，無母，無族譜，無生之始，無命之終，乃是與上帝的兒子相似。</a:t>
            </a:r>
            <a:r>
              <a:rPr lang="en-US" sz="3495" b="1" dirty="0">
                <a:solidFill>
                  <a:srgbClr val="3B3D50"/>
                </a:solidFill>
                <a:latin typeface="+mj-ea"/>
                <a:ea typeface="+mj-ea"/>
              </a:rPr>
              <a:t>(來7:1-3)</a:t>
            </a:r>
          </a:p>
        </p:txBody>
      </p:sp>
    </p:spTree>
    <p:extLst>
      <p:ext uri="{BB962C8B-B14F-4D97-AF65-F5344CB8AC3E}">
        <p14:creationId xmlns:p14="http://schemas.microsoft.com/office/powerpoint/2010/main" val="5468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1534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約翰福音1章1-2節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5161" y="3673017"/>
            <a:ext cx="13630102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太初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有道，道與上帝同在，道就是上帝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這道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太初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與上帝同在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8" y="102870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希伯來書5章7-8節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基督在肉體的時候，既大聲哀哭，流淚禱告，懇求那能救他免死的主，就因他的虔誠蒙了應允。他雖然為兒子，還是因所受的苦難學了順從</a:t>
            </a:r>
            <a:r>
              <a:rPr lang="en-US" sz="5000" b="1" spc="5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5" r="55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6989" y="2480979"/>
            <a:ext cx="267101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43709" y="1073465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希伯來書5章7-8節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8949" y="3608217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基督在肉體的時候，既大聲哀哭，流淚禱告，懇求那能救他免死的主，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就因他的虔誠蒙了應允</a:t>
            </a: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。他雖然為兒子，還是因所受的苦難學了順從</a:t>
            </a:r>
            <a:r>
              <a:rPr lang="en-US" sz="5000" b="1" spc="5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1534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希伯來書13章20節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3630102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但願賜平安的上帝，就是那憑永約之血</a:t>
            </a:r>
            <a:r>
              <a:rPr lang="en-US" sz="5000" b="1" spc="5" dirty="0">
                <a:solidFill>
                  <a:srgbClr val="000000"/>
                </a:solidFill>
                <a:latin typeface="+mj-ea"/>
                <a:ea typeface="+mj-ea"/>
              </a:rPr>
              <a:t>、</a:t>
            </a:r>
          </a:p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使群羊的大牧人－我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主耶穌從死裏復活</a:t>
            </a: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的上帝</a:t>
            </a:r>
            <a:endParaRPr lang="en-US" sz="5000" b="1" spc="5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843709" y="105108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希伯來書5章7-8節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8949" y="3608217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基督在肉體的時候，既大聲哀哭，流淚禱告，懇求那能救他免死的主，</a:t>
            </a:r>
            <a:r>
              <a:rPr lang="en-US" sz="5000" b="1" spc="5" dirty="0" err="1">
                <a:latin typeface="+mj-ea"/>
                <a:ea typeface="+mj-ea"/>
              </a:rPr>
              <a:t>就因他的虔誠蒙了應允。</a:t>
            </a:r>
            <a:r>
              <a:rPr lang="en-US" sz="5000" b="1" spc="5" dirty="0" err="1">
                <a:solidFill>
                  <a:schemeClr val="bg1"/>
                </a:solidFill>
                <a:latin typeface="+mj-ea"/>
                <a:ea typeface="+mj-ea"/>
              </a:rPr>
              <a:t>他雖然為兒子，還是因所受的苦難學了順從</a:t>
            </a:r>
            <a:r>
              <a:rPr lang="en-US" sz="5000" b="1" spc="5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5449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2502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希伯來書5章9-10節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他既得以</a:t>
            </a:r>
            <a:r>
              <a:rPr lang="en-US" sz="5000" b="1" spc="5" dirty="0" err="1">
                <a:solidFill>
                  <a:schemeClr val="bg1"/>
                </a:solidFill>
                <a:latin typeface="+mj-ea"/>
                <a:ea typeface="+mj-ea"/>
              </a:rPr>
              <a:t>完全</a:t>
            </a:r>
            <a:r>
              <a:rPr lang="en-US" sz="5000" b="1" spc="5" dirty="0" err="1">
                <a:solidFill>
                  <a:srgbClr val="000000"/>
                </a:solidFill>
                <a:latin typeface="+mj-ea"/>
                <a:ea typeface="+mj-ea"/>
              </a:rPr>
              <a:t>，就為凡順從他的人成了永遠得救的根源，並蒙上帝照著麥基洗德的等次稱他為大祭司</a:t>
            </a:r>
            <a:r>
              <a:rPr lang="en-US" sz="5000" b="1" spc="5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2870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zh-TW" altLang="en-US" sz="6040" b="1" dirty="0" smtClean="0">
                <a:solidFill>
                  <a:srgbClr val="DB7D55"/>
                </a:solidFill>
                <a:ea typeface="Hertical Smooth"/>
              </a:rPr>
              <a:t>約翰福音</a:t>
            </a:r>
            <a:r>
              <a:rPr lang="en-US" altLang="zh-TW" sz="6040" b="1" dirty="0" smtClean="0">
                <a:solidFill>
                  <a:srgbClr val="DB7D55"/>
                </a:solidFill>
                <a:ea typeface="Hertical Smooth"/>
              </a:rPr>
              <a:t>10</a:t>
            </a:r>
            <a:r>
              <a:rPr lang="en-US" sz="6040" b="1" dirty="0" smtClean="0">
                <a:solidFill>
                  <a:srgbClr val="DB7D55"/>
                </a:solidFill>
                <a:ea typeface="Hertical Smooth"/>
              </a:rPr>
              <a:t>章18節</a:t>
            </a:r>
            <a:endParaRPr lang="en-US" sz="6040" b="1" dirty="0">
              <a:solidFill>
                <a:srgbClr val="DB7D55"/>
              </a:solidFill>
              <a:ea typeface="Hertical Smoot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4025518" cy="282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zh-TW" altLang="zh-HK" sz="5400" b="1" dirty="0"/>
              <a:t>沒有人奪我的命去，是我自己捨的。我有權柄捨了，也有權柄取回來。這是我從我父所受的命令。</a:t>
            </a:r>
            <a:endParaRPr lang="en-US" sz="5000" b="1" spc="5" dirty="0">
              <a:solidFill>
                <a:srgbClr val="000000"/>
              </a:solidFill>
              <a:ea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2394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31009" y="105108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希伯來書5</a:t>
            </a:r>
            <a:r>
              <a:rPr lang="en-US" sz="6040" b="1" dirty="0" smtClean="0">
                <a:solidFill>
                  <a:srgbClr val="DB7D55"/>
                </a:solidFill>
                <a:ea typeface="Hertical Smooth"/>
              </a:rPr>
              <a:t>章8-10</a:t>
            </a: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9" y="3608217"/>
            <a:ext cx="14025518" cy="281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smtClean="0">
                <a:solidFill>
                  <a:srgbClr val="000000"/>
                </a:solidFill>
                <a:ea typeface="Antic"/>
              </a:rPr>
              <a:t>他雖然為兒子</a:t>
            </a:r>
            <a:r>
              <a:rPr lang="en-US" sz="5000" b="1" spc="5" dirty="0">
                <a:solidFill>
                  <a:srgbClr val="000000"/>
                </a:solidFill>
                <a:ea typeface="Antic"/>
              </a:rPr>
              <a:t>，還是因所受的苦難學了順從。他既得以完全，就為凡順從他的人成了永遠得救的根源，並蒙上帝照著麥基洗德的等次稱他為大祭司。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060" b="506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76482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羅馬書5章7-8節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948" y="3608217"/>
            <a:ext cx="14511251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00000"/>
                </a:solidFill>
                <a:ea typeface="Antic"/>
              </a:rPr>
              <a:t>為義人死，是少有的；為仁人死</a:t>
            </a:r>
            <a:r>
              <a:rPr lang="en-US" sz="5000" b="1" spc="5" dirty="0">
                <a:solidFill>
                  <a:srgbClr val="000000"/>
                </a:solidFill>
                <a:ea typeface="Antic"/>
              </a:rPr>
              <a:t>， </a:t>
            </a:r>
            <a:r>
              <a:rPr lang="en-US" sz="5000" b="1" spc="5" dirty="0" err="1">
                <a:solidFill>
                  <a:srgbClr val="000000"/>
                </a:solidFill>
                <a:ea typeface="Antic"/>
              </a:rPr>
              <a:t>或者有敢做的。</a:t>
            </a:r>
            <a:r>
              <a:rPr lang="en-US" sz="5000" b="1" spc="5" dirty="0" err="1">
                <a:solidFill>
                  <a:srgbClr val="FFFFFF"/>
                </a:solidFill>
                <a:ea typeface="Antic"/>
              </a:rPr>
              <a:t>惟有基督在我們還作罪人的時候為我們死</a:t>
            </a:r>
            <a:r>
              <a:rPr lang="en-US" sz="5000" b="1" spc="5" dirty="0">
                <a:solidFill>
                  <a:srgbClr val="FFFFFF"/>
                </a:solidFill>
                <a:ea typeface="Antic"/>
              </a:rPr>
              <a:t>，</a:t>
            </a:r>
          </a:p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FFFFFF"/>
                </a:solidFill>
                <a:ea typeface="Antic"/>
              </a:rPr>
              <a:t>上帝的愛就在此向我們顯明了</a:t>
            </a:r>
            <a:r>
              <a:rPr lang="en-US" sz="5000" b="1" spc="5" dirty="0">
                <a:solidFill>
                  <a:srgbClr val="FFFFFF"/>
                </a:solidFill>
                <a:ea typeface="Antic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" b="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200"/>
          <a:stretch>
            <a:fillRect/>
          </a:stretch>
        </p:blipFill>
        <p:spPr>
          <a:xfrm>
            <a:off x="6523044" y="1745382"/>
            <a:ext cx="5241911" cy="623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8461" y="1066291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2870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希伯來書2章17節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2478" y="3273425"/>
            <a:ext cx="13630102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所以，他凡事該與他的弟兄相同，為要在上帝的事上成為慈悲忠信的</a:t>
            </a:r>
            <a:r>
              <a:rPr lang="en-US" sz="5000" b="1" spc="5" dirty="0" err="1">
                <a:solidFill>
                  <a:srgbClr val="FFFFFF"/>
                </a:solidFill>
                <a:latin typeface="+mj-ea"/>
                <a:ea typeface="+mj-ea"/>
              </a:rPr>
              <a:t>大祭司</a:t>
            </a:r>
            <a:r>
              <a:rPr lang="en-US" sz="5000" b="1" spc="5" dirty="0" err="1">
                <a:solidFill>
                  <a:srgbClr val="090807"/>
                </a:solidFill>
                <a:latin typeface="+mj-ea"/>
                <a:ea typeface="+mj-ea"/>
              </a:rPr>
              <a:t>，為百姓的罪獻上挽回祭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1086825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希伯來書4章14-16節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2478" y="3273425"/>
            <a:ext cx="13630102" cy="568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我們既然有一位已經升入高天尊榮的大祭司，就是上帝的兒子耶穌，便當持定所承認的道。因我們的大祭司並非不能體恤我們的軟弱。他也曾凡事受過試探，與我們一樣，只是他沒有犯罪。所以，我們只管坦然無懼地來到施恩的寶座前，為要得憐恤，蒙恩惠，</a:t>
            </a:r>
            <a:r>
              <a:rPr lang="en-US" sz="5000" b="1" spc="5" dirty="0">
                <a:solidFill>
                  <a:srgbClr val="FFFFFF"/>
                </a:solidFill>
                <a:latin typeface="+mj-ea"/>
                <a:ea typeface="+mj-ea"/>
              </a:rPr>
              <a:t>作隨時的幫助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137" y="1028700"/>
            <a:ext cx="2941743" cy="29417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910720" y="695325"/>
            <a:ext cx="3291147" cy="13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6"/>
              </a:lnSpc>
            </a:pPr>
            <a:r>
              <a:rPr lang="en-US" sz="6740">
                <a:solidFill>
                  <a:srgbClr val="090807"/>
                </a:solidFill>
                <a:ea typeface="Hertical Smooth"/>
              </a:rPr>
              <a:t>一.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0720" y="2242396"/>
            <a:ext cx="9374759" cy="173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大祭司是由神從人間挑選的</a:t>
            </a:r>
            <a:r>
              <a:rPr lang="en-US" sz="5000" b="1" dirty="0">
                <a:solidFill>
                  <a:srgbClr val="090807"/>
                </a:solidFill>
                <a:ea typeface="Hertical Smooth"/>
              </a:rPr>
              <a:t>，</a:t>
            </a:r>
          </a:p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不是人能自取、自立的</a:t>
            </a:r>
            <a:endParaRPr lang="en-US" sz="5000" b="1" dirty="0">
              <a:solidFill>
                <a:srgbClr val="090807"/>
              </a:solidFill>
              <a:ea typeface="Hertical Smoo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137" y="1028700"/>
            <a:ext cx="2941743" cy="29417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137" y="5632669"/>
            <a:ext cx="2941743" cy="294174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910720" y="695325"/>
            <a:ext cx="3291147" cy="13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6"/>
              </a:lnSpc>
            </a:pPr>
            <a:r>
              <a:rPr lang="en-US" sz="6740">
                <a:solidFill>
                  <a:srgbClr val="090807"/>
                </a:solidFill>
                <a:ea typeface="Hertical Smooth"/>
              </a:rPr>
              <a:t>一.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0720" y="5299294"/>
            <a:ext cx="3291147" cy="13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6"/>
              </a:lnSpc>
            </a:pPr>
            <a:r>
              <a:rPr lang="en-US" sz="6740">
                <a:solidFill>
                  <a:srgbClr val="090807"/>
                </a:solidFill>
                <a:ea typeface="Hertical Smooth"/>
              </a:rPr>
              <a:t>二.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10720" y="2242396"/>
            <a:ext cx="9374759" cy="173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大祭司是由神從人間挑選的</a:t>
            </a:r>
            <a:r>
              <a:rPr lang="en-US" sz="5000" b="1" dirty="0">
                <a:solidFill>
                  <a:srgbClr val="090807"/>
                </a:solidFill>
                <a:ea typeface="Hertical Smooth"/>
              </a:rPr>
              <a:t>，</a:t>
            </a:r>
          </a:p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不是人能自取、自立的</a:t>
            </a:r>
            <a:endParaRPr lang="en-US" sz="5000" b="1" dirty="0">
              <a:solidFill>
                <a:srgbClr val="090807"/>
              </a:solidFill>
              <a:ea typeface="Hertical Smoot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0720" y="6846365"/>
            <a:ext cx="9667702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大祭司是能夠體諒愚蒙和失迷的人</a:t>
            </a:r>
            <a:endParaRPr lang="en-US" sz="5000" b="1" dirty="0">
              <a:solidFill>
                <a:srgbClr val="090807"/>
              </a:solidFill>
              <a:ea typeface="Hertical Smoo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137" y="1028700"/>
            <a:ext cx="2941743" cy="29417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454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137" y="5632669"/>
            <a:ext cx="2941743" cy="294174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736265" cy="25671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10720" y="695325"/>
            <a:ext cx="3291147" cy="13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6"/>
              </a:lnSpc>
            </a:pPr>
            <a:r>
              <a:rPr lang="en-US" sz="6740">
                <a:solidFill>
                  <a:srgbClr val="090807"/>
                </a:solidFill>
                <a:ea typeface="Hertical Smooth"/>
              </a:rPr>
              <a:t>一.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10720" y="5299294"/>
            <a:ext cx="3291147" cy="135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6"/>
              </a:lnSpc>
            </a:pPr>
            <a:r>
              <a:rPr lang="en-US" sz="6740">
                <a:solidFill>
                  <a:srgbClr val="090807"/>
                </a:solidFill>
                <a:ea typeface="Hertical Smooth"/>
              </a:rPr>
              <a:t>二.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10720" y="2242396"/>
            <a:ext cx="9374759" cy="173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大祭司是由神從人間挑選的</a:t>
            </a:r>
            <a:r>
              <a:rPr lang="en-US" sz="5000" b="1" dirty="0">
                <a:solidFill>
                  <a:srgbClr val="090807"/>
                </a:solidFill>
                <a:ea typeface="Hertical Smooth"/>
              </a:rPr>
              <a:t>，</a:t>
            </a:r>
          </a:p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不是人能自取、自立的</a:t>
            </a:r>
            <a:endParaRPr lang="en-US" sz="5000" b="1" dirty="0">
              <a:solidFill>
                <a:srgbClr val="090807"/>
              </a:solidFill>
              <a:ea typeface="Hertical Smoot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10720" y="6846365"/>
            <a:ext cx="9667702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 err="1">
                <a:solidFill>
                  <a:srgbClr val="090807"/>
                </a:solidFill>
                <a:ea typeface="Hertical Smooth"/>
              </a:rPr>
              <a:t>大祭司是能夠體諒愚蒙和失迷的人</a:t>
            </a:r>
            <a:endParaRPr lang="en-US" sz="5000" b="1" dirty="0">
              <a:solidFill>
                <a:srgbClr val="090807"/>
              </a:solidFill>
              <a:ea typeface="Hertical Smoo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9080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8" y="1015340"/>
            <a:ext cx="8600583" cy="101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b="1" dirty="0">
                <a:solidFill>
                  <a:srgbClr val="DB7D55"/>
                </a:solidFill>
                <a:ea typeface="Hertical Smooth"/>
              </a:rPr>
              <a:t>出埃及記28章1節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19448" y="3171825"/>
            <a:ext cx="13200147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你要從以色列人中使你</a:t>
            </a:r>
            <a:r>
              <a:rPr lang="en-US" sz="5000" b="1" spc="5" dirty="0">
                <a:solidFill>
                  <a:srgbClr val="FFFFFF"/>
                </a:solidFill>
                <a:latin typeface="+mj-ea"/>
                <a:ea typeface="+mj-ea"/>
              </a:rPr>
              <a:t>的哥哥亞倫和他的眾子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，就是亞倫和他的眾子：拿答、亞比戶、以利亞撒、以他瑪，都一同來到你面前，</a:t>
            </a:r>
            <a:r>
              <a:rPr lang="en-US" sz="5000" b="1" spc="5" dirty="0">
                <a:solidFill>
                  <a:srgbClr val="FFFFFF"/>
                </a:solidFill>
                <a:latin typeface="+mj-ea"/>
                <a:ea typeface="+mj-ea"/>
              </a:rPr>
              <a:t>作事奉我的祭司</a:t>
            </a:r>
            <a:r>
              <a:rPr lang="en-US" sz="5000" b="1" spc="5" dirty="0">
                <a:solidFill>
                  <a:srgbClr val="090807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429</Words>
  <Application>Microsoft Office PowerPoint</Application>
  <PresentationFormat>自訂</PresentationFormat>
  <Paragraphs>69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Arial</vt:lpstr>
      <vt:lpstr>新細明體</vt:lpstr>
      <vt:lpstr>Calibri</vt:lpstr>
      <vt:lpstr>Hertical Smooth</vt:lpstr>
      <vt:lpstr>Antic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聖誕快樂…嗎?</dc:title>
  <cp:lastModifiedBy>Miranda</cp:lastModifiedBy>
  <cp:revision>6</cp:revision>
  <dcterms:created xsi:type="dcterms:W3CDTF">2006-08-16T00:00:00Z</dcterms:created>
  <dcterms:modified xsi:type="dcterms:W3CDTF">2022-12-21T05:09:48Z</dcterms:modified>
  <dc:identifier>DAFPv8WAd2Y</dc:identifier>
</cp:coreProperties>
</file>