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93" r:id="rId3"/>
    <p:sldId id="275" r:id="rId4"/>
    <p:sldId id="273" r:id="rId5"/>
    <p:sldId id="262" r:id="rId6"/>
    <p:sldId id="261" r:id="rId7"/>
    <p:sldId id="263" r:id="rId8"/>
    <p:sldId id="276" r:id="rId9"/>
    <p:sldId id="277" r:id="rId10"/>
    <p:sldId id="264" r:id="rId11"/>
    <p:sldId id="278" r:id="rId12"/>
    <p:sldId id="279" r:id="rId13"/>
    <p:sldId id="280" r:id="rId14"/>
    <p:sldId id="266" r:id="rId15"/>
    <p:sldId id="265" r:id="rId16"/>
    <p:sldId id="292" r:id="rId17"/>
    <p:sldId id="286" r:id="rId18"/>
    <p:sldId id="287" r:id="rId19"/>
    <p:sldId id="288" r:id="rId20"/>
    <p:sldId id="284" r:id="rId21"/>
    <p:sldId id="289" r:id="rId22"/>
    <p:sldId id="290" r:id="rId23"/>
    <p:sldId id="291" r:id="rId24"/>
    <p:sldId id="271" r:id="rId25"/>
    <p:sldId id="285" r:id="rId26"/>
  </p:sldIdLst>
  <p:sldSz cx="18288000" cy="10287000"/>
  <p:notesSz cx="6858000" cy="9144000"/>
  <p:embeddedFontLst>
    <p:embeddedFont>
      <p:font typeface="華康布丁體" panose="040B0C09000000000000" pitchFamily="81" charset="-120"/>
      <p:regular r:id="rId27"/>
    </p:embeddedFont>
    <p:embeddedFont>
      <p:font typeface="華康乾隆行楷框線體02(P)" panose="03000700000000000000" pitchFamily="66" charset="-12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7" autoAdjust="0"/>
    <p:restoredTop sz="94593" autoAdjust="0"/>
  </p:normalViewPr>
  <p:slideViewPr>
    <p:cSldViewPr>
      <p:cViewPr varScale="1">
        <p:scale>
          <a:sx n="34" d="100"/>
          <a:sy n="34" d="100"/>
        </p:scale>
        <p:origin x="120" y="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679588" y="4706480"/>
            <a:ext cx="10744470" cy="2908483"/>
            <a:chOff x="0" y="1428819"/>
            <a:chExt cx="14325960" cy="3877978"/>
          </a:xfrm>
        </p:grpSpPr>
        <p:sp>
          <p:nvSpPr>
            <p:cNvPr id="7" name="TextBox 7"/>
            <p:cNvSpPr txBox="1"/>
            <p:nvPr/>
          </p:nvSpPr>
          <p:spPr>
            <a:xfrm>
              <a:off x="0" y="1428819"/>
              <a:ext cx="14301576" cy="179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sz="12000" dirty="0" err="1">
                  <a:solidFill>
                    <a:srgbClr val="505050"/>
                  </a:solidFill>
                  <a:latin typeface="華康布丁體" panose="040B0C09000000000000" pitchFamily="81" charset="-120"/>
                  <a:ea typeface="華康布丁體" panose="040B0C09000000000000" pitchFamily="81" charset="-120"/>
                </a:rPr>
                <a:t>堅·詞</a:t>
              </a:r>
              <a:endParaRPr lang="en-US" sz="12000" dirty="0">
                <a:solidFill>
                  <a:srgbClr val="50505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384" y="4361666"/>
              <a:ext cx="14301576" cy="945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505050"/>
                  </a:solidFill>
                  <a:latin typeface="華康布丁體" panose="040B0C09000000000000" pitchFamily="81" charset="-120"/>
                  <a:ea typeface="華康布丁體" panose="040B0C09000000000000" pitchFamily="81" charset="-120"/>
                </a:rPr>
                <a:t>何西亞書六1-6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56397" y="763273"/>
            <a:ext cx="16746067" cy="1218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68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耶和華藉何西亞先知宣告的「堅詞」（</a:t>
            </a:r>
            <a:r>
              <a:rPr lang="en-US" sz="68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v4）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5000" y="2854168"/>
            <a:ext cx="1469177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4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主說：以法蓮哪，我可向你怎樣行呢？猶大啊，我可向你怎樣做呢</a:t>
            </a:r>
            <a:r>
              <a:rPr lang="ja-JP" alt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？。</a:t>
            </a:r>
            <a:endParaRPr lang="ja-JP" alt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4098" name="Picture 2" descr="勉強中に寝落ちした人のイラスト（男性）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5576397"/>
            <a:ext cx="7520264" cy="39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905000" y="2854168"/>
            <a:ext cx="14691778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4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主說：以法蓮哪，我可向你怎樣行呢？猶大啊，我可向你怎樣做呢？因為你們的良善如同早晨的雲霧，又如速散的甘露。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756397" y="763273"/>
            <a:ext cx="16746067" cy="1218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68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耶和華藉何西亞先知宣告的「堅詞」（</a:t>
            </a:r>
            <a:r>
              <a:rPr lang="en-US" sz="68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v4） </a:t>
            </a:r>
          </a:p>
        </p:txBody>
      </p:sp>
      <p:pic>
        <p:nvPicPr>
          <p:cNvPr id="5122" name="Picture 2" descr="モーニングコールのイラスト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943" y="5736425"/>
            <a:ext cx="6660471" cy="34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7643772" y="6533296"/>
            <a:ext cx="462442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zh-TW" altLang="en-US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待人有禮</a:t>
            </a:r>
            <a:r>
              <a:rPr lang="en-US" altLang="zh-TW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  <a:endParaRPr lang="en-US" sz="60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5000" y="4682999"/>
            <a:ext cx="3674349" cy="99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zh-TW" alt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母親的愛</a:t>
            </a:r>
            <a:r>
              <a:rPr lang="en-US" altLang="zh-TW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4652" y="8635743"/>
            <a:ext cx="342863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zh-TW" altLang="en-US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溫柔的心</a:t>
            </a:r>
            <a:r>
              <a:rPr lang="en-US" altLang="zh-TW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000" y="905426"/>
            <a:ext cx="128792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12000" spc="11" dirty="0" err="1">
                <a:solidFill>
                  <a:srgbClr val="545454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甚麼是慈愛</a:t>
            </a:r>
            <a:r>
              <a:rPr lang="en-US" sz="12000" spc="11" dirty="0">
                <a:solidFill>
                  <a:srgbClr val="545454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？</a:t>
            </a:r>
          </a:p>
        </p:txBody>
      </p:sp>
      <p:pic>
        <p:nvPicPr>
          <p:cNvPr id="12" name="Picture 186">
            <a:extLst>
              <a:ext uri="{FF2B5EF4-FFF2-40B4-BE49-F238E27FC236}">
                <a16:creationId xmlns="" xmlns:a16="http://schemas.microsoft.com/office/drawing/2014/main" id="{E3A056AA-178C-023B-C3DB-ED8A0C75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908" y="2293530"/>
            <a:ext cx="4038600" cy="268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88">
            <a:extLst>
              <a:ext uri="{FF2B5EF4-FFF2-40B4-BE49-F238E27FC236}">
                <a16:creationId xmlns="" xmlns:a16="http://schemas.microsoft.com/office/drawing/2014/main" id="{6718DB13-5E4D-E8FD-BA34-F667197B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9588" y="266700"/>
            <a:ext cx="5488604" cy="367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87">
            <a:extLst>
              <a:ext uri="{FF2B5EF4-FFF2-40B4-BE49-F238E27FC236}">
                <a16:creationId xmlns="" xmlns:a16="http://schemas.microsoft.com/office/drawing/2014/main" id="{8C6F0C96-5162-E87C-92E6-3B71981694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0473" y="6107907"/>
            <a:ext cx="5056927" cy="37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89">
            <a:extLst>
              <a:ext uri="{FF2B5EF4-FFF2-40B4-BE49-F238E27FC236}">
                <a16:creationId xmlns="" xmlns:a16="http://schemas.microsoft.com/office/drawing/2014/main" id="{DD72FC7E-B290-E3AD-FB82-A76F98EB5E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50799" y="5325308"/>
            <a:ext cx="6437201" cy="45704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8"/>
          <p:cNvSpPr txBox="1"/>
          <p:nvPr/>
        </p:nvSpPr>
        <p:spPr>
          <a:xfrm>
            <a:off x="12268200" y="3906019"/>
            <a:ext cx="527750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zh-TW" altLang="en-US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願意接待別人</a:t>
            </a:r>
            <a:r>
              <a:rPr lang="en-US" altLang="zh-TW" sz="60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  <a:endParaRPr lang="en-US" sz="60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975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694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854312" y="1177203"/>
            <a:ext cx="8572500" cy="137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2000" dirty="0" err="1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慈愛Hesed</a:t>
            </a:r>
            <a:endParaRPr lang="en-US" sz="12000" dirty="0">
              <a:solidFill>
                <a:srgbClr val="2E1E1F"/>
              </a:solidFill>
              <a:latin typeface="華康乾隆行楷框線體02(P)" panose="03000700000000000000" pitchFamily="66" charset="-120"/>
              <a:ea typeface="華康乾隆行楷框線體02(P)" panose="03000700000000000000" pitchFamily="66" charset="-12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10615" y="3027398"/>
            <a:ext cx="1355822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4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「</a:t>
            </a:r>
            <a:r>
              <a:rPr lang="en-US" sz="54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良善</a:t>
            </a:r>
            <a:r>
              <a:rPr lang="en-US" sz="54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」、「</a:t>
            </a:r>
            <a:r>
              <a:rPr lang="en-US" sz="54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仁愛</a:t>
            </a:r>
            <a:r>
              <a:rPr lang="en-US" sz="54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」、「</a:t>
            </a:r>
            <a:r>
              <a:rPr lang="en-US" sz="54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堅貞</a:t>
            </a:r>
            <a:r>
              <a:rPr lang="en-US" sz="54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」、「愛」</a:t>
            </a:r>
          </a:p>
        </p:txBody>
      </p:sp>
      <p:pic>
        <p:nvPicPr>
          <p:cNvPr id="11" name="Picture 193">
            <a:extLst>
              <a:ext uri="{FF2B5EF4-FFF2-40B4-BE49-F238E27FC236}">
                <a16:creationId xmlns="" xmlns:a16="http://schemas.microsoft.com/office/drawing/2014/main" id="{993A9B95-1361-EF6A-F0B9-31F38A949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5293" y="4917837"/>
            <a:ext cx="552850" cy="526715"/>
          </a:xfrm>
          <a:prstGeom prst="rect">
            <a:avLst/>
          </a:prstGeom>
        </p:spPr>
      </p:pic>
      <p:sp>
        <p:nvSpPr>
          <p:cNvPr id="12" name="TextBox 197">
            <a:extLst>
              <a:ext uri="{FF2B5EF4-FFF2-40B4-BE49-F238E27FC236}">
                <a16:creationId xmlns="" xmlns:a16="http://schemas.microsoft.com/office/drawing/2014/main" id="{B69EB90D-7513-CFE7-F71D-C47D06E628AA}"/>
              </a:ext>
            </a:extLst>
          </p:cNvPr>
          <p:cNvSpPr txBox="1"/>
          <p:nvPr/>
        </p:nvSpPr>
        <p:spPr>
          <a:xfrm>
            <a:off x="3124200" y="4819077"/>
            <a:ext cx="13344643" cy="724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形容上帝對人守約的愛</a:t>
            </a:r>
            <a:r>
              <a:rPr lang="en-US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，是一種恆久</a:t>
            </a: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、堅持的愛</a:t>
            </a:r>
            <a:endParaRPr 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3" name="Picture 194">
            <a:extLst>
              <a:ext uri="{FF2B5EF4-FFF2-40B4-BE49-F238E27FC236}">
                <a16:creationId xmlns="" xmlns:a16="http://schemas.microsoft.com/office/drawing/2014/main" id="{116C0AD1-2793-4301-5806-FCD4C6F0D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3870">
            <a:off x="2331139" y="6610761"/>
            <a:ext cx="371023" cy="527293"/>
          </a:xfrm>
          <a:prstGeom prst="rect">
            <a:avLst/>
          </a:prstGeom>
        </p:spPr>
      </p:pic>
      <p:sp>
        <p:nvSpPr>
          <p:cNvPr id="14" name="TextBox 198">
            <a:extLst>
              <a:ext uri="{FF2B5EF4-FFF2-40B4-BE49-F238E27FC236}">
                <a16:creationId xmlns="" xmlns:a16="http://schemas.microsoft.com/office/drawing/2014/main" id="{48991151-4A1A-0573-5122-7B5C2309C854}"/>
              </a:ext>
            </a:extLst>
          </p:cNvPr>
          <p:cNvSpPr txBox="1"/>
          <p:nvPr/>
        </p:nvSpPr>
        <p:spPr>
          <a:xfrm>
            <a:off x="3124200" y="6494181"/>
            <a:ext cx="12877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上帝亦期望人守約有這種愛</a:t>
            </a:r>
            <a:endParaRPr 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9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1143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900068" y="2549188"/>
            <a:ext cx="345582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反思一</a:t>
            </a:r>
            <a:endParaRPr lang="en-US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618" b="618"/>
          <a:stretch>
            <a:fillRect/>
          </a:stretch>
        </p:blipFill>
        <p:spPr>
          <a:xfrm>
            <a:off x="385383" y="586387"/>
            <a:ext cx="13571050" cy="91142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337753"/>
            <a:ext cx="1221801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借以色列人為鑑，對上帝有堅貞的愛</a:t>
            </a:r>
            <a:endParaRPr lang="en-HK" altLang="ja-JP" sz="60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ja-JP" altLang="en-US" sz="6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要</a:t>
            </a:r>
            <a:r>
              <a:rPr lang="ja-JP" altLang="en-US" sz="6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堅持時的障礙是</a:t>
            </a:r>
            <a:r>
              <a:rPr lang="ja-JP" altLang="en-US" sz="6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甚麼</a:t>
            </a:r>
            <a:r>
              <a:rPr lang="zh-TW" altLang="en-US" sz="6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？</a:t>
            </a:r>
            <a:endParaRPr lang="en-US" altLang="zh-TW" sz="60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怎樣可以倚靠上帝跨過？</a:t>
            </a:r>
            <a:endParaRPr lang="en-US" sz="60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6146" name="Picture 2" descr="低いハードル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132" y="5219700"/>
            <a:ext cx="3556595" cy="39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854312" y="800052"/>
            <a:ext cx="8572500" cy="12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畢業特刊敢言</a:t>
            </a:r>
            <a:endParaRPr lang="en-US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63130ED-331D-7E2C-BB68-D47884CB7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66022"/>
          <a:stretch/>
        </p:blipFill>
        <p:spPr>
          <a:xfrm>
            <a:off x="7036437" y="3841789"/>
            <a:ext cx="5074321" cy="433366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621D3CA-9556-3F3B-3E81-B4F9DAF46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8"/>
          <a:stretch/>
        </p:blipFill>
        <p:spPr>
          <a:xfrm>
            <a:off x="1447800" y="2045660"/>
            <a:ext cx="4332218" cy="702572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63130ED-331D-7E2C-BB68-D47884CB7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" t="599"/>
          <a:stretch/>
        </p:blipFill>
        <p:spPr>
          <a:xfrm>
            <a:off x="13989625" y="832597"/>
            <a:ext cx="3499187" cy="865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854312" y="800052"/>
            <a:ext cx="8572500" cy="12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畢業特刊敢言</a:t>
            </a:r>
            <a:endParaRPr lang="en-US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61FF3113-5F19-9F15-44D7-F08D395E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5920" y="871148"/>
            <a:ext cx="5189127" cy="854470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61FF3113-5F19-9F15-44D7-F08D395E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16077" y="871148"/>
            <a:ext cx="5189127" cy="85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170" name="Picture 2" descr="計量カップのイラスト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" y="5753100"/>
            <a:ext cx="3990668" cy="39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2888" b="2888"/>
          <a:stretch>
            <a:fillRect/>
          </a:stretch>
        </p:blipFill>
        <p:spPr>
          <a:xfrm>
            <a:off x="722017" y="428267"/>
            <a:ext cx="16793186" cy="5998102"/>
          </a:xfrm>
          <a:prstGeom prst="rect">
            <a:avLst/>
          </a:prstGeom>
        </p:spPr>
      </p:pic>
      <p:sp>
        <p:nvSpPr>
          <p:cNvPr id="13" name="TextBox 187">
            <a:extLst>
              <a:ext uri="{FF2B5EF4-FFF2-40B4-BE49-F238E27FC236}">
                <a16:creationId xmlns="" xmlns:a16="http://schemas.microsoft.com/office/drawing/2014/main" id="{E72947E7-8834-6A13-2E48-ED24D8570086}"/>
              </a:ext>
            </a:extLst>
          </p:cNvPr>
          <p:cNvSpPr txBox="1"/>
          <p:nvPr/>
        </p:nvSpPr>
        <p:spPr>
          <a:xfrm>
            <a:off x="3505200" y="1797764"/>
            <a:ext cx="1186432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00"/>
              </a:lnSpc>
            </a:pPr>
            <a:r>
              <a:rPr lang="en-US" sz="54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信主時間長短不能決定靈命高低，</a:t>
            </a:r>
            <a:r>
              <a:rPr lang="en-US" sz="54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唯有堅持倚靠上帝的人靈命才能成長，有生命力盛載未來的挑戰</a:t>
            </a:r>
            <a:r>
              <a:rPr lang="en-US" sz="54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1299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839F126A-44C6-5332-7115-8FBF068FCE20}"/>
              </a:ext>
            </a:extLst>
          </p:cNvPr>
          <p:cNvSpPr txBox="1"/>
          <p:nvPr/>
        </p:nvSpPr>
        <p:spPr>
          <a:xfrm>
            <a:off x="756397" y="768243"/>
            <a:ext cx="16768330" cy="117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54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上帝堅持主動以堅貞的愛消除與人的隔膜（</a:t>
            </a:r>
            <a:r>
              <a:rPr lang="en-US" sz="54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v5-6） </a:t>
            </a:r>
          </a:p>
        </p:txBody>
      </p:sp>
      <p:pic>
        <p:nvPicPr>
          <p:cNvPr id="8194" name="Picture 2" descr="https://3.bp.blogspot.com/-yWZ2070ZbP4/Wq21vxvzu7I/AAAAAAABK74/_fy3ubXtrr4q_9CcNy4hU9yEmb-4LtcvQCLcBGAs/s800/kafun_tachimuka_woman_kage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8" y="4883067"/>
            <a:ext cx="4620603" cy="48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888" b="2888"/>
          <a:stretch>
            <a:fillRect/>
          </a:stretch>
        </p:blipFill>
        <p:spPr>
          <a:xfrm>
            <a:off x="2209800" y="1365493"/>
            <a:ext cx="15679373" cy="4940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8089CF-9E37-AFA0-11FD-05EA8E6FF8C2}"/>
              </a:ext>
            </a:extLst>
          </p:cNvPr>
          <p:cNvSpPr txBox="1"/>
          <p:nvPr/>
        </p:nvSpPr>
        <p:spPr>
          <a:xfrm>
            <a:off x="3962400" y="2835303"/>
            <a:ext cx="1150082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5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因此，我藉先知砍伐他們，以我口中的話殺戮他們；我施行的審判如光發出。</a:t>
            </a:r>
          </a:p>
        </p:txBody>
      </p:sp>
    </p:spTree>
    <p:extLst>
      <p:ext uri="{BB962C8B-B14F-4D97-AF65-F5344CB8AC3E}">
        <p14:creationId xmlns:p14="http://schemas.microsoft.com/office/powerpoint/2010/main" val="268465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8089CF-9E37-AFA0-11FD-05EA8E6FF8C2}"/>
              </a:ext>
            </a:extLst>
          </p:cNvPr>
          <p:cNvSpPr txBox="1"/>
          <p:nvPr/>
        </p:nvSpPr>
        <p:spPr>
          <a:xfrm>
            <a:off x="1981200" y="3028328"/>
            <a:ext cx="13558228" cy="1901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  <a:spcBef>
                <a:spcPct val="0"/>
              </a:spcBef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6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我喜愛良善（或譯：憐恤），不喜愛祭祀；喜愛認識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神，勝於燔祭。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endParaRPr lang="ja-JP" alt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839F126A-44C6-5332-7115-8FBF068FCE20}"/>
              </a:ext>
            </a:extLst>
          </p:cNvPr>
          <p:cNvSpPr txBox="1"/>
          <p:nvPr/>
        </p:nvSpPr>
        <p:spPr>
          <a:xfrm>
            <a:off x="756397" y="768243"/>
            <a:ext cx="16768330" cy="117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54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上帝堅持主動以堅貞的愛消除與人的隔膜（</a:t>
            </a:r>
            <a:r>
              <a:rPr lang="en-US" sz="5400" dirty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v5-6） </a:t>
            </a:r>
          </a:p>
        </p:txBody>
      </p:sp>
      <p:pic>
        <p:nvPicPr>
          <p:cNvPr id="14338" name="Picture 2" descr="ヴァレーブラックノーズのイラスト（羊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43" y="564355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バツのマークのイラスト「×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185" y="55665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4.bp.blogspot.com/-euusrlAZU3s/XG4GhfUQJbI/AAAAAAABRrk/7TZM8D1-5pIQuvKs_Z7q6zDzFUIybk6sACLcBGAs/s800/factcheck_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293365"/>
            <a:ext cx="2851885" cy="28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3.bp.blogspot.com/-YsoTOOhCkSg/VxC3coaglBI/AAAAAAAA57A/VhhhVTbUjiUaCmhsf-nYRvZMw4FNCtjHgCLcB/s800/figure_goal_r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41" y="5756795"/>
            <a:ext cx="3449141" cy="35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1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765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  <a:ln>
              <a:solidFill>
                <a:schemeClr val="accent1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828800" y="3221946"/>
            <a:ext cx="12906098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400"/>
              </a:lnSpc>
              <a:buFont typeface="Arial" panose="020B0604020202020204" pitchFamily="34" charset="0"/>
              <a:buChar char="•"/>
            </a:pPr>
            <a:r>
              <a:rPr lang="en-US" altLang="zh-HK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堅持</a:t>
            </a:r>
            <a:endParaRPr lang="en-US" altLang="zh-HK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lnSpc>
                <a:spcPts val="8400"/>
              </a:lnSpc>
              <a:buFont typeface="Arial" panose="020B0604020202020204" pitchFamily="34" charset="0"/>
              <a:buChar char="•"/>
            </a:pPr>
            <a:r>
              <a:rPr lang="en-US" altLang="zh-HK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從主而來堅定的言詞</a:t>
            </a:r>
            <a:endParaRPr lang="en-US" altLang="zh-HK" sz="4800" dirty="0" smtClean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lnSpc>
                <a:spcPts val="8400"/>
              </a:lnSpc>
              <a:buFont typeface="Arial" panose="020B0604020202020204" pitchFamily="34" charset="0"/>
              <a:buChar char="•"/>
            </a:pPr>
            <a:r>
              <a:rPr lang="en-US" altLang="zh-HK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以色列人悔</a:t>
            </a:r>
            <a:r>
              <a:rPr lang="zh-TW" alt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改</a:t>
            </a:r>
            <a:r>
              <a:rPr lang="en-US" altLang="zh-HK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的言詞</a:t>
            </a:r>
            <a:endParaRPr lang="en-US" altLang="zh-HK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739206" y="1130631"/>
            <a:ext cx="16802711" cy="1362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zh-TW" altLang="en-US" sz="11500" dirty="0" smtClean="0">
                <a:solidFill>
                  <a:schemeClr val="bg2">
                    <a:lumMod val="10000"/>
                  </a:schemeClr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堅詞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華康乾隆行楷框線體02(P)" panose="03000700000000000000" pitchFamily="66" charset="-120"/>
              <a:ea typeface="華康乾隆行楷框線體02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25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4675DDB4-6F37-5399-9964-67C8836A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8" b="618"/>
          <a:stretch>
            <a:fillRect/>
          </a:stretch>
        </p:blipFill>
        <p:spPr>
          <a:xfrm>
            <a:off x="385383" y="586387"/>
            <a:ext cx="13571050" cy="9114225"/>
          </a:xfrm>
          <a:prstGeom prst="rect">
            <a:avLst/>
          </a:prstGeom>
        </p:spPr>
      </p:pic>
      <p:sp>
        <p:nvSpPr>
          <p:cNvPr id="9" name="TextBox 187">
            <a:extLst>
              <a:ext uri="{FF2B5EF4-FFF2-40B4-BE49-F238E27FC236}">
                <a16:creationId xmlns="" xmlns:a16="http://schemas.microsoft.com/office/drawing/2014/main" id="{3279311D-B347-F2B1-4F0A-700F6C7BD1F5}"/>
              </a:ext>
            </a:extLst>
          </p:cNvPr>
          <p:cNvSpPr txBox="1"/>
          <p:nvPr/>
        </p:nvSpPr>
        <p:spPr>
          <a:xfrm>
            <a:off x="2217908" y="3935037"/>
            <a:ext cx="9906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你是否確信主對人堅貞的愛</a:t>
            </a:r>
            <a:r>
              <a:rPr lang="en-US" sz="60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？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3900068" y="2549188"/>
            <a:ext cx="345582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反思</a:t>
            </a:r>
            <a:r>
              <a:rPr lang="zh-TW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二</a:t>
            </a:r>
            <a:endParaRPr lang="en-US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5364" name="Picture 4" descr="https://1.bp.blogspot.com/-eMLID2dYzwM/VwIgW_nlilI/AAAAAAAA5bY/-osLYuNceb4GArB0E5Cl1D4oYMVDNVKIw/s800/question_head_b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618" y="5001265"/>
            <a:ext cx="3796891" cy="46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9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74B8F9-F54C-7F6A-7C2F-2A08DBEFDBF2}"/>
              </a:ext>
            </a:extLst>
          </p:cNvPr>
          <p:cNvSpPr txBox="1"/>
          <p:nvPr/>
        </p:nvSpPr>
        <p:spPr>
          <a:xfrm>
            <a:off x="4854312" y="3322389"/>
            <a:ext cx="8572500" cy="125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500" dirty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人的盡頭，神的開始</a:t>
            </a:r>
            <a:endParaRPr lang="en-HK" altLang="ja-JP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3314" name="Picture 2" descr="https://4.bp.blogspot.com/-Vou7mpFTTCU/U1T3v48P4zI/AAAAAAAAfWQ/VxbHXkov7W4/s800/figure_s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" y="2628899"/>
            <a:ext cx="5962928" cy="69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イエス・キリストの似顔絵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701" y="3314700"/>
            <a:ext cx="5656472" cy="62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8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292" name="Picture 4" descr="https://2.bp.blogspot.com/-D1jL8UYEgLE/VXOZHBCMGeI/AAAAAAAAuNo/VUxxkOxnktU/s800/dandanbat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" y="352850"/>
            <a:ext cx="18219236" cy="97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74B8F9-F54C-7F6A-7C2F-2A08DBEFDBF2}"/>
              </a:ext>
            </a:extLst>
          </p:cNvPr>
          <p:cNvSpPr txBox="1"/>
          <p:nvPr/>
        </p:nvSpPr>
        <p:spPr>
          <a:xfrm>
            <a:off x="3700454" y="3796977"/>
            <a:ext cx="10880216" cy="258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不是</a:t>
            </a:r>
            <a:r>
              <a:rPr lang="ja-JP" alt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因為看見希望而堅持，而是因為堅持才看見希望 </a:t>
            </a:r>
            <a:endParaRPr lang="en-HK" altLang="ja-JP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17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49C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266" name="Picture 2" descr="御神渡り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74" y="763273"/>
            <a:ext cx="9885053" cy="8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74B8F9-F54C-7F6A-7C2F-2A08DBEFDBF2}"/>
              </a:ext>
            </a:extLst>
          </p:cNvPr>
          <p:cNvSpPr txBox="1"/>
          <p:nvPr/>
        </p:nvSpPr>
        <p:spPr>
          <a:xfrm>
            <a:off x="1752600" y="2476500"/>
            <a:ext cx="137922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我們</a:t>
            </a:r>
            <a:r>
              <a:rPr lang="ja-JP" altLang="en-US" sz="7500" dirty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知道主會再來</a:t>
            </a: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</a:t>
            </a:r>
            <a:endParaRPr lang="en-US" altLang="ja-JP" sz="7500" dirty="0" smtClean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>
              <a:lnSpc>
                <a:spcPts val="10500"/>
              </a:lnSpc>
            </a:pP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有</a:t>
            </a:r>
            <a:r>
              <a:rPr lang="ja-JP" altLang="en-US" sz="7500" dirty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從主而來的盼望</a:t>
            </a: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</a:t>
            </a:r>
            <a:endParaRPr lang="en-US" altLang="ja-JP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>
              <a:lnSpc>
                <a:spcPts val="10500"/>
              </a:lnSpc>
            </a:pP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祂</a:t>
            </a:r>
            <a:r>
              <a:rPr lang="ja-JP" altLang="en-US" sz="7500" dirty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對我們有堅貞的愛</a:t>
            </a: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</a:t>
            </a:r>
            <a:endParaRPr lang="en-US" altLang="ja-JP" sz="7500" dirty="0" smtClean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>
              <a:lnSpc>
                <a:spcPts val="10500"/>
              </a:lnSpc>
            </a:pP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我們</a:t>
            </a:r>
            <a:r>
              <a:rPr lang="ja-JP" altLang="en-US" sz="7500" dirty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才會</a:t>
            </a:r>
            <a:r>
              <a:rPr lang="ja-JP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堅持</a:t>
            </a:r>
            <a:r>
              <a:rPr lang="zh-TW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活出主的樣式</a:t>
            </a:r>
            <a:endParaRPr lang="en-HK" altLang="ja-JP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38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96761" y="2876944"/>
            <a:ext cx="15087601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五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 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眾祭司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啊，要聽我的話！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以色列家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啊，要留心聽！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王家啊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，要側耳而聽！審判要臨到你們，因你們在米斯巴如網羅，在他泊山如鋪張的網。</a:t>
            </a:r>
          </a:p>
          <a:p>
            <a:pPr>
              <a:lnSpc>
                <a:spcPts val="6720"/>
              </a:lnSpc>
            </a:pPr>
            <a:endParaRPr lang="ja-JP" alt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F87899D3-D33E-EACF-D01F-98D2143A71FD}"/>
              </a:ext>
            </a:extLst>
          </p:cNvPr>
          <p:cNvSpPr txBox="1"/>
          <p:nvPr/>
        </p:nvSpPr>
        <p:spPr>
          <a:xfrm>
            <a:off x="4854312" y="801531"/>
            <a:ext cx="857250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zh-TW" altLang="en-US" sz="7500" dirty="0" smtClean="0">
                <a:solidFill>
                  <a:srgbClr val="2E1E1F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本段經文更大範圍</a:t>
            </a:r>
            <a:endParaRPr lang="en-US" sz="7500" dirty="0">
              <a:solidFill>
                <a:srgbClr val="2E1E1F"/>
              </a:solidFill>
              <a:latin typeface="華康乾隆行楷框線體02(P)" panose="03000700000000000000" pitchFamily="66" charset="-120"/>
              <a:ea typeface="華康乾隆行楷框線體02(P)" panose="03000700000000000000" pitchFamily="66" charset="-120"/>
            </a:endParaRPr>
          </a:p>
        </p:txBody>
      </p:sp>
      <p:pic>
        <p:nvPicPr>
          <p:cNvPr id="10242" name="Picture 2" descr="王様のライオンのキャラクタ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530" y="5275719"/>
            <a:ext cx="2914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政治家の男の子のイラスト（将来の夢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180" y="5424014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774D3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F4D683B1-BE13-4FBB-F64D-86AAA183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8" b="618"/>
          <a:stretch>
            <a:fillRect/>
          </a:stretch>
        </p:blipFill>
        <p:spPr>
          <a:xfrm>
            <a:off x="385383" y="586387"/>
            <a:ext cx="13571050" cy="91142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7131" y="3467100"/>
            <a:ext cx="11918115" cy="1897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反思三：為教會領導者（牧者、執事等</a:t>
            </a:r>
            <a:r>
              <a:rPr 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）</a:t>
            </a:r>
            <a:r>
              <a:rPr lang="zh-TW" alt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禱告</a:t>
            </a:r>
            <a:r>
              <a:rPr lang="en-US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守望</a:t>
            </a: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</a:t>
            </a:r>
            <a:r>
              <a:rPr lang="en-US" sz="4800" dirty="0" err="1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以愛主的心發出提醒</a:t>
            </a:r>
            <a:r>
              <a:rPr 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endParaRPr 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3917880" y="3069395"/>
            <a:ext cx="345582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反思</a:t>
            </a:r>
            <a:r>
              <a:rPr lang="zh-TW" altLang="en-US" sz="7500" dirty="0" smtClean="0">
                <a:solidFill>
                  <a:srgbClr val="2E1E1F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三</a:t>
            </a:r>
            <a:endParaRPr lang="en-US" sz="7500" dirty="0">
              <a:solidFill>
                <a:srgbClr val="2E1E1F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9218" name="Picture 2" descr="パトランプのイラスト（消灯・赤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15" y="5934075"/>
            <a:ext cx="3464655" cy="35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0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332" b="1233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-2971403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90" name="TextBox 190"/>
          <p:cNvSpPr txBox="1"/>
          <p:nvPr/>
        </p:nvSpPr>
        <p:spPr>
          <a:xfrm>
            <a:off x="813424" y="705053"/>
            <a:ext cx="132835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72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何西亞書：十二先知書的第一卷</a:t>
            </a:r>
            <a:endParaRPr lang="en-US" sz="72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192" name="TextBox 192"/>
          <p:cNvSpPr txBox="1"/>
          <p:nvPr/>
        </p:nvSpPr>
        <p:spPr>
          <a:xfrm>
            <a:off x="3077416" y="2528025"/>
            <a:ext cx="4220607" cy="668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何西亞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約珥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阿摩司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俄巴底亞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彌迦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那鴻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哈巴谷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西番雅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哈該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撒迦利亞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瑪拉基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grpSp>
        <p:nvGrpSpPr>
          <p:cNvPr id="193" name="Group 183"/>
          <p:cNvGrpSpPr/>
          <p:nvPr/>
        </p:nvGrpSpPr>
        <p:grpSpPr>
          <a:xfrm>
            <a:off x="2155736" y="1952265"/>
            <a:ext cx="8393431" cy="7787059"/>
            <a:chOff x="0" y="0"/>
            <a:chExt cx="11191241" cy="10382745"/>
          </a:xfrm>
        </p:grpSpPr>
        <p:pic>
          <p:nvPicPr>
            <p:cNvPr id="194" name="Picture 1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7224"/>
            <a:stretch>
              <a:fillRect/>
            </a:stretch>
          </p:blipFill>
          <p:spPr>
            <a:xfrm>
              <a:off x="0" y="0"/>
              <a:ext cx="11191241" cy="10382745"/>
            </a:xfrm>
            <a:prstGeom prst="rect">
              <a:avLst/>
            </a:prstGeom>
          </p:spPr>
        </p:pic>
        <p:sp>
          <p:nvSpPr>
            <p:cNvPr id="195" name="AutoShape 185"/>
            <p:cNvSpPr/>
            <p:nvPr/>
          </p:nvSpPr>
          <p:spPr>
            <a:xfrm>
              <a:off x="262719" y="1056923"/>
              <a:ext cx="10441051" cy="9082753"/>
            </a:xfrm>
            <a:prstGeom prst="rect">
              <a:avLst/>
            </a:prstGeom>
            <a:solidFill>
              <a:srgbClr val="FFFAFA"/>
            </a:solidFill>
          </p:spPr>
        </p:sp>
      </p:grpSp>
      <p:sp>
        <p:nvSpPr>
          <p:cNvPr id="196" name="TextBox 192"/>
          <p:cNvSpPr txBox="1"/>
          <p:nvPr/>
        </p:nvSpPr>
        <p:spPr>
          <a:xfrm>
            <a:off x="2456574" y="2839753"/>
            <a:ext cx="4220607" cy="668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何西亞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約珥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阿摩司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俄巴底亞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彌迦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那鴻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哈巴谷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西番雅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哈該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撒迦利亞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07073" lvl="1" indent="-353537" algn="just">
              <a:lnSpc>
                <a:spcPts val="4585"/>
              </a:lnSpc>
              <a:buFont typeface="Arial"/>
              <a:buChar char="•"/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瑪拉基</a:t>
            </a:r>
            <a:endParaRPr lang="en-US" sz="3275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grpSp>
        <p:nvGrpSpPr>
          <p:cNvPr id="197" name="Group 187"/>
          <p:cNvGrpSpPr/>
          <p:nvPr/>
        </p:nvGrpSpPr>
        <p:grpSpPr>
          <a:xfrm>
            <a:off x="11218293" y="4217857"/>
            <a:ext cx="5677565" cy="2069034"/>
            <a:chOff x="0" y="0"/>
            <a:chExt cx="7570087" cy="2758713"/>
          </a:xfrm>
        </p:grpSpPr>
        <p:pic>
          <p:nvPicPr>
            <p:cNvPr id="198" name="Picture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b="15070"/>
            <a:stretch>
              <a:fillRect/>
            </a:stretch>
          </p:blipFill>
          <p:spPr>
            <a:xfrm>
              <a:off x="0" y="0"/>
              <a:ext cx="7570087" cy="2758713"/>
            </a:xfrm>
            <a:prstGeom prst="rect">
              <a:avLst/>
            </a:prstGeom>
          </p:spPr>
        </p:pic>
        <p:sp>
          <p:nvSpPr>
            <p:cNvPr id="199" name="AutoShape 189"/>
            <p:cNvSpPr/>
            <p:nvPr/>
          </p:nvSpPr>
          <p:spPr>
            <a:xfrm>
              <a:off x="153068" y="638023"/>
              <a:ext cx="7261563" cy="1967993"/>
            </a:xfrm>
            <a:prstGeom prst="rect">
              <a:avLst/>
            </a:prstGeom>
            <a:solidFill>
              <a:srgbClr val="FFFAFA"/>
            </a:solidFill>
          </p:spPr>
        </p:sp>
      </p:grpSp>
      <p:pic>
        <p:nvPicPr>
          <p:cNvPr id="186" name="Picture 1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322" b="42750"/>
          <a:stretch>
            <a:fillRect/>
          </a:stretch>
        </p:blipFill>
        <p:spPr>
          <a:xfrm flipH="1">
            <a:off x="5263179" y="2920119"/>
            <a:ext cx="7747129" cy="1238260"/>
          </a:xfrm>
          <a:prstGeom prst="rect">
            <a:avLst/>
          </a:prstGeom>
        </p:spPr>
      </p:pic>
      <p:sp>
        <p:nvSpPr>
          <p:cNvPr id="200" name="TextBox 191"/>
          <p:cNvSpPr txBox="1"/>
          <p:nvPr/>
        </p:nvSpPr>
        <p:spPr>
          <a:xfrm>
            <a:off x="11945876" y="4807363"/>
            <a:ext cx="4220607" cy="113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85"/>
              </a:lnSpc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以法蓮（北國</a:t>
            </a:r>
            <a:r>
              <a:rPr lang="en-US" sz="3275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）</a:t>
            </a:r>
          </a:p>
          <a:p>
            <a:pPr algn="just">
              <a:lnSpc>
                <a:spcPts val="4585"/>
              </a:lnSpc>
            </a:pPr>
            <a:r>
              <a:rPr lang="en-US" sz="3275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猶大（南國</a:t>
            </a:r>
            <a:r>
              <a:rPr lang="en-US" sz="3275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B2D4C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476500" y="613285"/>
            <a:ext cx="13335000" cy="12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何西亞書五12-14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77000" y="2451049"/>
            <a:ext cx="10668000" cy="6014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使以法蓮如蟲蛀之物，使猶大家如朽爛之木。以法蓮見自己有病，猶大見自己有傷，他們就打發人往亞述去見耶雷布王，他卻不能醫治你們，不能治好你們的傷。我必向以法蓮如獅子，向猶大家如少壯獅子。我必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撕裂而去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，我要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奪去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，無人搭救。</a:t>
            </a:r>
          </a:p>
        </p:txBody>
      </p:sp>
      <p:pic>
        <p:nvPicPr>
          <p:cNvPr id="2050" name="Picture 2" descr="ライオンのイラスト（オス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8" y="5841247"/>
            <a:ext cx="5493932" cy="36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B2D4C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522225" y="2763829"/>
            <a:ext cx="9358534" cy="4296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1-2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來罷，我們歸向耶和華！他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撕裂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我們，也必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醫治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；他打傷我們，也必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纏裹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。過兩天他必使我們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甦醒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，第三天他必使我們</a:t>
            </a:r>
            <a:r>
              <a:rPr lang="ja-JP" altLang="en-US" sz="4800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興起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，我們就在他面前得以存活。 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756397" y="763273"/>
            <a:ext cx="16802711" cy="12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以色列人歸向耶和華的「堅詞」（</a:t>
            </a:r>
            <a:r>
              <a:rPr 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v1-3） </a:t>
            </a:r>
          </a:p>
        </p:txBody>
      </p:sp>
      <p:pic>
        <p:nvPicPr>
          <p:cNvPr id="1026" name="Picture 2" descr="リーダー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5" y="5882528"/>
            <a:ext cx="692973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B2D4C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47800" y="2969743"/>
            <a:ext cx="51816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dirty="0" err="1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身體卻十分誠實</a:t>
            </a:r>
            <a:endParaRPr lang="en-US" sz="4800" dirty="0">
              <a:solidFill>
                <a:srgbClr val="00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11" name="Picture 187">
            <a:extLst>
              <a:ext uri="{FF2B5EF4-FFF2-40B4-BE49-F238E27FC236}">
                <a16:creationId xmlns="" xmlns:a16="http://schemas.microsoft.com/office/drawing/2014/main" id="{F63A9688-FA92-7A79-FAA3-A16AD87D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8504" y="2969743"/>
            <a:ext cx="11396223" cy="641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8"/>
          <p:cNvSpPr txBox="1"/>
          <p:nvPr/>
        </p:nvSpPr>
        <p:spPr>
          <a:xfrm>
            <a:off x="756397" y="763273"/>
            <a:ext cx="16802711" cy="12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以色列人歸向耶和華的「堅詞」（</a:t>
            </a:r>
            <a:r>
              <a:rPr 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v1-3）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B2D4C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47800" y="2569827"/>
            <a:ext cx="12962805" cy="252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五</a:t>
            </a:r>
            <a:r>
              <a:rPr lang="en-US" altLang="ja-JP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15 </a:t>
            </a:r>
            <a:r>
              <a:rPr lang="ja-JP" altLang="en-US" sz="4800" dirty="0" smtClean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我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要回到原處，等他們自覺有罪（或譯：承認己罪），尋求我面；他們在急難的時候必切切尋求我。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148B34-4D22-6D14-F795-BA324064D4E0}"/>
              </a:ext>
            </a:extLst>
          </p:cNvPr>
          <p:cNvSpPr txBox="1"/>
          <p:nvPr/>
        </p:nvSpPr>
        <p:spPr>
          <a:xfrm>
            <a:off x="4114800" y="6512817"/>
            <a:ext cx="12906098" cy="166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 </a:t>
            </a:r>
            <a:r>
              <a:rPr lang="ja-JP" altLang="en-US" sz="4800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來罷，我們歸向耶和華！他撕裂我們，也必醫治；他打傷我們，也必纏裹。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AA106968-84F2-9386-3CD7-0F62935784A4}"/>
              </a:ext>
            </a:extLst>
          </p:cNvPr>
          <p:cNvGrpSpPr/>
          <p:nvPr/>
        </p:nvGrpSpPr>
        <p:grpSpPr>
          <a:xfrm rot="18268133">
            <a:off x="9144000" y="4381500"/>
            <a:ext cx="1970954" cy="2318126"/>
            <a:chOff x="0" y="0"/>
            <a:chExt cx="812800" cy="812800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798E4D48-6FC5-C3CB-7E7E-FED92DD967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AAE54"/>
            </a:solidFill>
          </p:spPr>
        </p:sp>
        <p:sp>
          <p:nvSpPr>
            <p:cNvPr id="14" name="TextBox 12">
              <a:extLst>
                <a:ext uri="{FF2B5EF4-FFF2-40B4-BE49-F238E27FC236}">
                  <a16:creationId xmlns="" xmlns:a16="http://schemas.microsoft.com/office/drawing/2014/main" id="{B682E636-5043-B632-4E91-7500BFA7F18B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756397" y="763273"/>
            <a:ext cx="16802711" cy="12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以色列人歸向耶和華的「堅詞」（</a:t>
            </a:r>
            <a:r>
              <a:rPr 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v1-3） </a:t>
            </a:r>
          </a:p>
        </p:txBody>
      </p:sp>
    </p:spTree>
    <p:extLst>
      <p:ext uri="{BB962C8B-B14F-4D97-AF65-F5344CB8AC3E}">
        <p14:creationId xmlns:p14="http://schemas.microsoft.com/office/powerpoint/2010/main" val="273993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377636" cy="189992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364936" cy="1887220"/>
            </a:xfrm>
            <a:custGeom>
              <a:avLst/>
              <a:gdLst/>
              <a:ahLst/>
              <a:cxnLst/>
              <a:rect l="l" t="t" r="r" b="b"/>
              <a:pathLst>
                <a:path w="3364936" h="1887220">
                  <a:moveTo>
                    <a:pt x="0" y="0"/>
                  </a:moveTo>
                  <a:lnTo>
                    <a:pt x="3364936" y="0"/>
                  </a:lnTo>
                  <a:lnTo>
                    <a:pt x="3364936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B2D4C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77636" cy="1899920"/>
            </a:xfrm>
            <a:custGeom>
              <a:avLst/>
              <a:gdLst/>
              <a:ahLst/>
              <a:cxnLst/>
              <a:rect l="l" t="t" r="r" b="b"/>
              <a:pathLst>
                <a:path w="3377636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3377636" y="0"/>
                  </a:lnTo>
                  <a:lnTo>
                    <a:pt x="3377636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3364936" y="1887220"/>
                  </a:lnTo>
                  <a:lnTo>
                    <a:pt x="3364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4750A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96966" cy="1619250"/>
            </a:xfrm>
            <a:custGeom>
              <a:avLst/>
              <a:gdLst/>
              <a:ahLst/>
              <a:cxnLst/>
              <a:rect l="l" t="t" r="r" b="b"/>
              <a:pathLst>
                <a:path w="3096966" h="1619250">
                  <a:moveTo>
                    <a:pt x="0" y="0"/>
                  </a:moveTo>
                  <a:lnTo>
                    <a:pt x="3096966" y="0"/>
                  </a:lnTo>
                  <a:lnTo>
                    <a:pt x="3096966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265377" y="2508839"/>
            <a:ext cx="1296280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ja-JP" altLang="en-US" sz="4800" dirty="0"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六</a:t>
            </a:r>
            <a:r>
              <a:rPr lang="en-US" altLang="ja-JP" sz="4800" dirty="0"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3 </a:t>
            </a:r>
            <a:r>
              <a:rPr lang="ja-JP" altLang="en-US" sz="4800" dirty="0"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我們務要</a:t>
            </a:r>
            <a:r>
              <a:rPr lang="ja-JP" altLang="en-US" sz="4800" dirty="0">
                <a:solidFill>
                  <a:srgbClr val="FF0000"/>
                </a:solidFill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認識</a:t>
            </a:r>
            <a:r>
              <a:rPr lang="ja-JP" altLang="en-US" sz="4800" dirty="0"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耶和華，竭力追求</a:t>
            </a:r>
            <a:r>
              <a:rPr lang="ja-JP" altLang="en-US" sz="4800" dirty="0">
                <a:solidFill>
                  <a:srgbClr val="FF0000"/>
                </a:solidFill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認識</a:t>
            </a:r>
            <a:r>
              <a:rPr lang="ja-JP" altLang="en-US" sz="4800" dirty="0"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他。他出現確如晨光，他必臨到我們像甘雨，像滋潤田地的春雨。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756397" y="763273"/>
            <a:ext cx="16802711" cy="12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ja-JP" alt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以色列人歸向耶和華的「堅詞」（</a:t>
            </a:r>
            <a:r>
              <a:rPr lang="en-US" sz="7200" dirty="0">
                <a:solidFill>
                  <a:srgbClr val="008037"/>
                </a:solidFill>
                <a:latin typeface="華康乾隆行楷框線體02(P)" panose="03000700000000000000" pitchFamily="66" charset="-120"/>
                <a:ea typeface="華康乾隆行楷框線體02(P)" panose="03000700000000000000" pitchFamily="66" charset="-120"/>
              </a:rPr>
              <a:t>v1-3） </a:t>
            </a:r>
          </a:p>
        </p:txBody>
      </p:sp>
      <p:pic>
        <p:nvPicPr>
          <p:cNvPr id="3074" name="Picture 2" descr="勉強のイラスト「テスト勉強・男の子」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5014838"/>
            <a:ext cx="4202223" cy="45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8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712</Words>
  <Application>Microsoft Office PowerPoint</Application>
  <PresentationFormat>自訂</PresentationFormat>
  <Paragraphs>78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華康布丁體</vt:lpstr>
      <vt:lpstr>華康乾隆行楷框線體02(P)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信仰殘酷二選一</dc:title>
  <cp:lastModifiedBy>Ngai ,Man Chun</cp:lastModifiedBy>
  <cp:revision>15</cp:revision>
  <dcterms:created xsi:type="dcterms:W3CDTF">2006-08-16T00:00:00Z</dcterms:created>
  <dcterms:modified xsi:type="dcterms:W3CDTF">2022-09-15T01:50:39Z</dcterms:modified>
  <dc:identifier>DAFLyseN-lY</dc:identifier>
</cp:coreProperties>
</file>