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60" r:id="rId2"/>
    <p:sldMasterId id="2147483972" r:id="rId3"/>
    <p:sldMasterId id="2147483984" r:id="rId4"/>
  </p:sldMasterIdLst>
  <p:notesMasterIdLst>
    <p:notesMasterId r:id="rId33"/>
  </p:notesMasterIdLst>
  <p:handoutMasterIdLst>
    <p:handoutMasterId r:id="rId34"/>
  </p:handoutMasterIdLst>
  <p:sldIdLst>
    <p:sldId id="1266" r:id="rId5"/>
    <p:sldId id="1615" r:id="rId6"/>
    <p:sldId id="1568" r:id="rId7"/>
    <p:sldId id="1345" r:id="rId8"/>
    <p:sldId id="1374" r:id="rId9"/>
    <p:sldId id="1562" r:id="rId10"/>
    <p:sldId id="1563" r:id="rId11"/>
    <p:sldId id="1565" r:id="rId12"/>
    <p:sldId id="1588" r:id="rId13"/>
    <p:sldId id="1587" r:id="rId14"/>
    <p:sldId id="1589" r:id="rId15"/>
    <p:sldId id="1572" r:id="rId16"/>
    <p:sldId id="1616" r:id="rId17"/>
    <p:sldId id="1561" r:id="rId18"/>
    <p:sldId id="1566" r:id="rId19"/>
    <p:sldId id="1567" r:id="rId20"/>
    <p:sldId id="1590" r:id="rId21"/>
    <p:sldId id="1582" r:id="rId22"/>
    <p:sldId id="1573" r:id="rId23"/>
    <p:sldId id="1575" r:id="rId24"/>
    <p:sldId id="1617" r:id="rId25"/>
    <p:sldId id="1618" r:id="rId26"/>
    <p:sldId id="344" r:id="rId27"/>
    <p:sldId id="347" r:id="rId28"/>
    <p:sldId id="348" r:id="rId29"/>
    <p:sldId id="1611" r:id="rId30"/>
    <p:sldId id="1619" r:id="rId31"/>
    <p:sldId id="1620" r:id="rId32"/>
  </p:sldIdLst>
  <p:sldSz cx="9144000" cy="5143500" type="screen16x9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2F5DAF"/>
    <a:srgbClr val="00FFFF"/>
    <a:srgbClr val="0062AC"/>
    <a:srgbClr val="FFFFFF"/>
    <a:srgbClr val="08101E"/>
    <a:srgbClr val="9933FF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70" autoAdjust="0"/>
  </p:normalViewPr>
  <p:slideViewPr>
    <p:cSldViewPr>
      <p:cViewPr varScale="1">
        <p:scale>
          <a:sx n="114" d="100"/>
          <a:sy n="114" d="100"/>
        </p:scale>
        <p:origin x="-50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566"/>
    </p:cViewPr>
  </p:sorterViewPr>
  <p:notesViewPr>
    <p:cSldViewPr>
      <p:cViewPr varScale="1">
        <p:scale>
          <a:sx n="75" d="100"/>
          <a:sy n="75" d="100"/>
        </p:scale>
        <p:origin x="-395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A725021-1F79-42D0-A299-13405D4F6F22}" type="datetimeFigureOut">
              <a:rPr lang="zh-HK" altLang="en-US" smtClean="0"/>
              <a:t>18/6/2022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BD7BBA5-D9E3-44B5-B2F2-947B649CA32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557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7FD976A-52E1-40B4-9E4F-B3F195D02305}" type="datetimeFigureOut">
              <a:rPr lang="zh-HK" altLang="en-US" smtClean="0"/>
              <a:pPr/>
              <a:t>18/6/2022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AD8BD7D-2381-4957-B45C-9CCC909C69C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35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64023-CA66-462C-A482-121195F99009}" type="slidenum">
              <a:rPr kumimoji="1" lang="zh-TW" altLang="en-A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AU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FC7FE-EC22-435F-BECE-504C799D4F83}" type="slidenum">
              <a:rPr kumimoji="0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83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909ED-0F0D-4DF7-B740-9D7153D17BB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8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909ED-0F0D-4DF7-B740-9D7153D17BB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4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909ED-0F0D-4DF7-B740-9D7153D17BB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8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5122-EC89-44CA-AB3D-9940B58783D3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63B8-5927-48F5-81A1-128B173D809E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5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7A3-C8BE-424C-8A41-9BD410BA47C9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8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C581907-B981-4E23-830F-F1BF9181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D55BFE1-D2D2-43D2-A7E2-917B79DB8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0E901E8-0604-496E-9F9D-06AE52AC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3F5D3DE-7F9A-40A6-99C0-74C7BB68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10043A4-BC67-405A-816D-16A77A39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5FD109-4653-472F-A6D3-59A351CD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56130D1-C66B-4326-B7BC-A06EF4593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C062282-F419-4C39-8E6E-BA521CF9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2073BD0-015D-47B9-87FE-E9339B6C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07CC0A1-01BF-4C89-8F93-56E68FEB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E18C787-6266-4CC0-A94B-D8F0AB97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9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A490A5F-0C14-43BC-9471-45D3CE1D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86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4522B60-36E5-4940-A743-6834EAF4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38E3967-2735-4A8C-B46D-3CEBF851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4B3C234-8B87-4628-BC30-182BD3BE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673C185-B88C-40BC-ACDC-7DDE9BEB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C81C4A8-2EB9-4D6F-901D-490A00870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7EF83D8-9973-410F-AF9F-281D4B2C8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FAD56A0-34E3-4F9C-B4C6-8B7219BA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40CEA7E-38AE-4223-9995-42A4E2F8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88A388D-4B6E-47EC-A63D-427CE763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3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0C0F17D-9E1E-4949-B739-4E05FFBC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F308918-C4E2-43D0-B495-C89B89A1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2C16C31-9417-4ACE-B0FA-C44633038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56A3B36-3DB8-42D2-B15C-ECA94BB7D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079D1AF-EEEF-4DDE-A648-8DB44297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6E540C43-14EC-474C-9981-82CCD30C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5459992-7840-4520-ACAB-85454DFF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E8019C15-93E0-480F-8A90-2EDFD4D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2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F3F9DEB-4597-45E9-9F3E-5A86DF95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AC92520D-F498-463A-B003-B186D96A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3E874FC3-E824-4F83-A1E6-080EDC4E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AAD93F91-F521-4CEC-BB72-D98EDD3C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8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F2AF2E15-3C4B-4041-84AE-2081A232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45908402-A7DA-4509-925D-E0C1E525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15C235E-7C42-41AE-B9DE-B8EAB21A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3579BA-BB56-4119-AFB9-8F924BCF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9F8C52D-E22C-4BB1-94C7-DB172F5C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5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A397C30-2BA7-4636-B724-E640AAAB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D0CD585-874B-4FE9-8433-FDBB42C2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D12D978-B535-446A-8AF5-1556FA26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0FCA1B4-803C-4A72-B8FB-475846E5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F6FF-91E7-44D3-81E4-41F4DB405C34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9FB1F2A-2114-4C5F-8D17-92033254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7263E6F8-30C4-4B2D-89CC-6F4F6B6FD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5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5739E84-6A81-4FF4-B141-691ABDE44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FBE7FC47-E4E5-412D-B66E-95AC7C24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EE24F47-3D23-4009-8ECD-FC52024E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1D32A00-A1FA-463A-9A6E-2EB60188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1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D05B373-9E41-418E-914E-8F81EA00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31C78C8-A2CF-48DE-A4F7-6CCD7AE3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03B9C02-B7B0-438B-A4A3-76B19957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8D77028-7104-48EB-A6E9-9CBAF625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7F8D6BE-92A8-4A58-B581-10349C0A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8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62FEF2C5-4A59-40CD-86ED-A566B82A2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3D4672B3-2CF9-4BE7-BC9F-5B8F642C7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5B07140-D1F7-4363-A781-095AEEC8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C22C527-A559-46A7-9C2C-4C36D8BF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272704D-B253-4B9E-B466-B22C6B08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73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7" y="1598137"/>
            <a:ext cx="7773293" cy="11025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2914987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BEAE077-693D-4FEE-B757-635704426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4998BA-1CA9-457D-953F-E8B0270D1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BC6F02-47C2-43B5-AC86-AF5BA71BD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8985-FCF0-4348-A4C6-49C107C98D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002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1E75D25-3A41-48FE-AD9D-4093AA0F7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7458C2-A235-4089-BFEC-63C3413CC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9ADC0E-FD6C-463D-B10A-CB0125826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EE338-B64F-437A-902C-5BE05BFE77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503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1093" indent="0">
              <a:buNone/>
              <a:defRPr sz="975"/>
            </a:lvl2pPr>
            <a:lvl3pPr marL="482186" indent="0">
              <a:buNone/>
              <a:defRPr sz="825"/>
            </a:lvl3pPr>
            <a:lvl4pPr marL="723279" indent="0">
              <a:buNone/>
              <a:defRPr sz="750"/>
            </a:lvl4pPr>
            <a:lvl5pPr marL="964372" indent="0">
              <a:buNone/>
              <a:defRPr sz="750"/>
            </a:lvl5pPr>
            <a:lvl6pPr marL="1205465" indent="0">
              <a:buNone/>
              <a:defRPr sz="750"/>
            </a:lvl6pPr>
            <a:lvl7pPr marL="1446558" indent="0">
              <a:buNone/>
              <a:defRPr sz="750"/>
            </a:lvl7pPr>
            <a:lvl8pPr marL="1687651" indent="0">
              <a:buNone/>
              <a:defRPr sz="750"/>
            </a:lvl8pPr>
            <a:lvl9pPr marL="1928744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E2112F-00C1-4FD7-8882-7E3024D55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BD6D1E-B447-4847-9B23-F18DFE068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CBD87E4-DD4F-4581-8792-5E9E75CE4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D108-932F-4A71-8D46-881B546C95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57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650" y="735863"/>
            <a:ext cx="4060775" cy="3858462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82" y="735863"/>
            <a:ext cx="4060775" cy="3858462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B9E2BC-60CA-4300-A406-92AEDB341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E0DADD-F1DC-4E29-B028-122F8FD22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A642D9-8F35-4CE3-AA9E-B93996E1E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D700-83D1-46E1-A49E-D976A65EF9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3688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50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8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8" y="1630786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274E088-B247-4EF7-95F9-16AC02A23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ADDBE32-05AE-4285-AEC4-5CAF1139A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7B12B13-AFC8-4BDF-AEE9-B1367F2E3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BD21-2FE1-4257-BD01-20DE0E183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005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0465FCC-5C19-42BD-B581-7F4330600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02DAE8-4859-468C-B768-A57D8E822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08CCEE2-0105-4280-9DA0-9922ADAF4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1811-C3D2-4089-83C3-E37576935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96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A3CCC0D-AD6E-43D0-BC7C-0DFE6DAC4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1ED386F-1686-4051-B6E1-47B39B9C8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230F9B7-61C7-4E42-8105-338F8E489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A223-C9FD-4798-8BB5-167C1668A7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8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9F26-55F4-4A81-9272-8CE3ABB1712F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4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50" y="205106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50" y="1076587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EE2FF6-B447-4C6C-A81D-9CFAA409C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DA6F10-6A80-4388-B8E8-CFB030077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378D24-F0C0-4A9F-8097-6E0899AB6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A4F9-2801-46C8-A133-35EE95DA72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470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8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8" y="459601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1093" indent="0">
              <a:buNone/>
              <a:defRPr sz="1500"/>
            </a:lvl2pPr>
            <a:lvl3pPr marL="482186" indent="0">
              <a:buNone/>
              <a:defRPr sz="1275"/>
            </a:lvl3pPr>
            <a:lvl4pPr marL="723279" indent="0">
              <a:buNone/>
              <a:defRPr sz="1050"/>
            </a:lvl4pPr>
            <a:lvl5pPr marL="964372" indent="0">
              <a:buNone/>
              <a:defRPr sz="1050"/>
            </a:lvl5pPr>
            <a:lvl6pPr marL="1205465" indent="0">
              <a:buNone/>
              <a:defRPr sz="1050"/>
            </a:lvl6pPr>
            <a:lvl7pPr marL="1446558" indent="0">
              <a:buNone/>
              <a:defRPr sz="1050"/>
            </a:lvl7pPr>
            <a:lvl8pPr marL="1687651" indent="0">
              <a:buNone/>
              <a:defRPr sz="1050"/>
            </a:lvl8pPr>
            <a:lvl9pPr marL="1928744" indent="0">
              <a:buNone/>
              <a:defRPr sz="105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8" y="4025894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F07D71-C6ED-4BC4-B739-16CB1ED8E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A75703-85F6-49D2-88FA-45398355D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E9844C-3DD4-4C0B-A555-E5820095C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9B22-3503-45A4-A4EE-A7CDDCE678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2411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59E42F7-71CC-4998-B90D-8663F71A5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7DE88B-7022-4FAE-A0EE-DBC99BD64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DC858B-4B41-44F8-BA50-CB2637874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A120-5927-4BD2-8B77-1A41D2FFB6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63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6060" y="205942"/>
            <a:ext cx="2072803" cy="438838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650" y="205942"/>
            <a:ext cx="6111255" cy="438838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1A02E3-9C6F-4A89-9435-AA82A55BF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07E762-0AEA-4C66-A779-575A4E9FE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C58243-CB49-4128-AB27-FBC59B604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8CB8E-687F-4C1B-A2F4-21CCF1D164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8063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57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8D64-358A-4420-AF43-321C08E0E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376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9011-FC7D-4642-B81A-6B65D90AEF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3887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B4D9-F0F9-4011-93DF-A21AC62F24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432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8488-2E4A-4716-B663-3334C675DD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369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DE0C-40B7-4079-9978-AE34C9C09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7376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DDCC-72BD-4FE0-A9BD-576AFC981F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7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1712-38A4-4F5B-912D-7C4ECB076D1D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12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05FF-C6DC-4F7E-9061-54D7A67F8B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284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DF14-178C-4985-9280-D1FF3F3D0D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629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0AB7-F09D-48D6-AB6C-0DB0DA0D75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9226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9A45F-50ED-41AA-BB88-4ED7F7A9E2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0654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85750"/>
            <a:ext cx="2057400" cy="42862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019800" cy="42862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2D03-D8B5-4DC6-915D-1AF55F723C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82A-54BE-4F28-BF22-3CA08E90128C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188E-ECEC-4893-9880-B124020D23B8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5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9A0E-2871-4686-AA62-344AD3E8630A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5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F88-2F00-436E-8FC2-0F50C9CF144C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A679-637B-4E7A-8849-2B35CD1F0566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9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D3F92F-28E7-4860-A195-C93CD472380D}" type="datetime1">
              <a:rPr lang="zh-HK" altLang="en-US" smtClean="0">
                <a:solidFill>
                  <a:srgbClr val="073E87"/>
                </a:solidFill>
              </a:rPr>
              <a:t>18/6/2022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‹#›</a:t>
            </a:fld>
            <a:endParaRPr lang="zh-HK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847415B-7ED2-4C99-ADC6-80D676AE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22A5547-A489-402C-A2FC-66FB5A450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12E8691-6325-4E37-91CF-DC6797EE9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35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0842-8E00-4BE7-89E2-B08307C476E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18/6/2022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595F520-40E3-4C59-802B-790A1EE7A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35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479182F-86B7-4132-81C7-041695168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35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E675-F73F-443B-AF38-0C23B6C4B75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B0DAACF-920E-4C00-8DAE-A6FB8647E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05980"/>
            <a:ext cx="8291513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F4D4BD8-1097-4E57-B16C-E442694C8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35806"/>
            <a:ext cx="8229600" cy="38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7245CB9-6A85-4AC6-A5B0-F0659DC2B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05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FF580FA-D752-467D-B4BA-4A760D3975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05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8CEC0A-67B2-4F38-B5EF-BE30520F21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7FA8CF-91B5-469F-9066-FF557EEDBC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717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4610" rtl="0" eaLnBrk="0" fontAlgn="base" hangingPunct="0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684610" rtl="0" eaLnBrk="0" fontAlgn="base" hangingPunct="0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defTabSz="684610" rtl="0" eaLnBrk="0" fontAlgn="base" hangingPunct="0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defTabSz="684610" rtl="0" eaLnBrk="0" fontAlgn="base" hangingPunct="0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defTabSz="684610" rtl="0" eaLnBrk="0" fontAlgn="base" hangingPunct="0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5pPr>
      <a:lvl6pPr marL="241093" algn="l" defTabSz="685609" rtl="0" fontAlgn="base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6pPr>
      <a:lvl7pPr marL="482186" algn="l" defTabSz="685609" rtl="0" fontAlgn="base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7pPr>
      <a:lvl8pPr marL="723279" algn="l" defTabSz="685609" rtl="0" fontAlgn="base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8pPr>
      <a:lvl9pPr marL="964372" algn="l" defTabSz="685609" rtl="0" fontAlgn="base">
        <a:spcBef>
          <a:spcPct val="0"/>
        </a:spcBef>
        <a:spcAft>
          <a:spcPct val="0"/>
        </a:spcAft>
        <a:defRPr kumimoji="1" sz="1500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255985" indent="-255985" algn="l" defTabSz="684610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rgbClr val="A50021"/>
          </a:solidFill>
          <a:latin typeface="+mn-lt"/>
          <a:ea typeface="+mn-ea"/>
          <a:cs typeface="+mn-cs"/>
        </a:defRPr>
      </a:lvl1pPr>
      <a:lvl2pPr marL="616744" indent="-213122" algn="l" defTabSz="684610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rgbClr val="A50021"/>
          </a:solidFill>
          <a:latin typeface="+mn-lt"/>
          <a:ea typeface="+mn-ea"/>
        </a:defRPr>
      </a:lvl2pPr>
      <a:lvl3pPr marL="921544" indent="-171450" algn="l" defTabSz="684610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rgbClr val="A50021"/>
          </a:solidFill>
          <a:latin typeface="+mn-lt"/>
          <a:ea typeface="+mn-ea"/>
        </a:defRPr>
      </a:lvl3pPr>
      <a:lvl4pPr marL="1228725" indent="-171450" algn="l" defTabSz="684610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rgbClr val="A50021"/>
          </a:solidFill>
          <a:latin typeface="+mn-lt"/>
          <a:ea typeface="+mn-ea"/>
        </a:defRPr>
      </a:lvl4pPr>
      <a:lvl5pPr marL="1541860" indent="-171450" algn="l" defTabSz="684610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rgbClr val="A50021"/>
          </a:solidFill>
          <a:latin typeface="+mn-lt"/>
          <a:ea typeface="+mn-ea"/>
        </a:defRPr>
      </a:lvl5pPr>
      <a:lvl6pPr marL="1783921" indent="-171611" algn="l" defTabSz="685609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rgbClr val="A50021"/>
          </a:solidFill>
          <a:latin typeface="+mn-lt"/>
          <a:ea typeface="+mn-ea"/>
        </a:defRPr>
      </a:lvl6pPr>
      <a:lvl7pPr marL="2025014" indent="-171611" algn="l" defTabSz="685609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rgbClr val="A50021"/>
          </a:solidFill>
          <a:latin typeface="+mn-lt"/>
          <a:ea typeface="+mn-ea"/>
        </a:defRPr>
      </a:lvl7pPr>
      <a:lvl8pPr marL="2266107" indent="-171611" algn="l" defTabSz="685609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rgbClr val="A50021"/>
          </a:solidFill>
          <a:latin typeface="+mn-lt"/>
          <a:ea typeface="+mn-ea"/>
        </a:defRPr>
      </a:lvl8pPr>
      <a:lvl9pPr marL="2507200" indent="-171611" algn="l" defTabSz="685609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rgbClr val="A5002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7986991-0F70-4ED6-BEFF-D31953B73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C8978F8-0A26-4B0D-A21E-3FC46B053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7E0A56E3-E101-4C4D-B36B-32B522D5F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05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D0E12196-E3AA-4EAF-94E1-E961A4ECE1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B3073A53-C1D6-44F7-A079-395981D1EF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AC41DC-AF30-4462-9D04-DC7FC21975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807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2Wk9P6CixEg&amp;feature=youtube" TargetMode="Externa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847551" y="182033"/>
            <a:ext cx="7560840" cy="1118875"/>
          </a:xfrm>
          <a:noFill/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HK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47551" y="1596836"/>
            <a:ext cx="7560840" cy="1404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風和愛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1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7789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5" y="555526"/>
            <a:ext cx="6768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 赦罪的恩典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4" y="1256626"/>
            <a:ext cx="727280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「恩典」是可以用「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1+1=2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的定律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道理來計算的嗎？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計算機（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calculator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）是沒有「恩典」這按鍵的，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恩典就是「不合理」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en-US" altLang="zh-TW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無牆教會</a:t>
            </a:r>
            <a:r>
              <a:rPr kumimoji="0" lang="en-US" altLang="zh-TW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》…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kumimoji="0" lang="en-US" altLang="zh-TW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2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5" y="555526"/>
            <a:ext cx="6768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 赦罪的恩典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4" y="1256626"/>
            <a:ext cx="727280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「恩典」是可以用「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1+1=2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的定律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道理來計算的嗎？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計算機（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calculator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）是沒有「恩典」這按鍵的，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恩典就是「不合理」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en-US" altLang="zh-TW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無牆教會</a:t>
            </a:r>
            <a:r>
              <a:rPr kumimoji="0" lang="en-US" altLang="zh-TW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》…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kumimoji="0" lang="en-US" altLang="zh-TW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赦罪的恩典就是「不合理」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從未犯罪的耶穌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神的兒子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為罪人死，最「不合理」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5" y="555526"/>
            <a:ext cx="6768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 赦罪的恩典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520" y="1256626"/>
            <a:ext cx="8352928" cy="331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人生最大的福氣是甚麼？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ts val="4300"/>
              </a:lnSpc>
              <a:defRPr/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「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過犯得赦免，罪惡蒙遮蓋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</a:t>
            </a:r>
            <a:r>
              <a:rPr lang="zh-TW" altLang="en-US" sz="32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有福了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lvl="0">
              <a:lnSpc>
                <a:spcPts val="4300"/>
              </a:lnSpc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耶和華不算為有罪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，內心沒有詭詐的人</a:t>
            </a:r>
            <a:endParaRPr lang="en-US" altLang="zh-TW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300"/>
              </a:lnSpc>
              <a:defRPr/>
            </a:pPr>
            <a:r>
              <a:rPr lang="zh-TW" altLang="en-US" sz="32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有福了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！」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（詩 </a:t>
            </a:r>
            <a:r>
              <a:rPr lang="en-US" altLang="zh-TW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1-2《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和修版</a:t>
            </a:r>
            <a:r>
              <a:rPr lang="en-US" altLang="zh-TW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1500"/>
              </a:lnSpc>
              <a:defRPr/>
            </a:pPr>
            <a:endParaRPr lang="en-US" altLang="zh-TW" sz="2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600"/>
              </a:lnSpc>
              <a:defRPr/>
            </a:pPr>
            <a:r>
              <a:rPr lang="zh-TW" altLang="en-US" sz="32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得著赦罪的福氣，全是上帝的恩典！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75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B71089A2-04B7-49FF-AF9A-B5FFFCA8C3E5}"/>
              </a:ext>
            </a:extLst>
          </p:cNvPr>
          <p:cNvSpPr txBox="1"/>
          <p:nvPr/>
        </p:nvSpPr>
        <p:spPr>
          <a:xfrm>
            <a:off x="683568" y="1635646"/>
            <a:ext cx="7488832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  <a:sym typeface="Helvetica Neue"/>
              </a:rPr>
              <a:t>  心靈歸家</a:t>
            </a:r>
            <a:endParaRPr kumimoji="0" lang="en-US" altLang="zh-TW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  <a:sym typeface="Helvetica Neue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5400" b="1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92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xmlns="" id="{0D42C785-0D23-4E19-8D63-7D6D58A43F85}"/>
              </a:ext>
            </a:extLst>
          </p:cNvPr>
          <p:cNvCxnSpPr/>
          <p:nvPr/>
        </p:nvCxnSpPr>
        <p:spPr>
          <a:xfrm flipV="1">
            <a:off x="1484173" y="778688"/>
            <a:ext cx="6075050" cy="27432"/>
          </a:xfrm>
          <a:prstGeom prst="line">
            <a:avLst/>
          </a:prstGeom>
          <a:noFill/>
          <a:ln w="76200" cap="flat" cmpd="sng" algn="ctr">
            <a:solidFill>
              <a:srgbClr val="7F6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58DF6E9-7C2E-492F-B599-75A30106585B}"/>
              </a:ext>
            </a:extLst>
          </p:cNvPr>
          <p:cNvSpPr txBox="1"/>
          <p:nvPr/>
        </p:nvSpPr>
        <p:spPr>
          <a:xfrm>
            <a:off x="1217553" y="33054"/>
            <a:ext cx="6783447" cy="715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zh-TW" altLang="en-US" sz="4050" b="1" i="0" u="none" strike="noStrike" kern="0" cap="none" spc="0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新細明體"/>
                <a:ea typeface="新細明體"/>
                <a:cs typeface="Arial"/>
                <a:sym typeface="Arial"/>
              </a:rPr>
              <a:t>請您回家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DBBB083-7272-44B6-9F07-310C13FAC0A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7" t="15435" r="15893" b="12862"/>
          <a:stretch/>
        </p:blipFill>
        <p:spPr bwMode="auto">
          <a:xfrm>
            <a:off x="1873458" y="978693"/>
            <a:ext cx="5400600" cy="391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27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1" y="555526"/>
            <a:ext cx="662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何處是吾家</a:t>
            </a:r>
            <a:r>
              <a:rPr kumimoji="0" lang="zh-TW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3528" y="1259915"/>
            <a:ext cx="8043437" cy="356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「家」是甚麼？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以香港為家？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以某間地方教會為家？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以某個團體為家？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自己血脈的家又如何？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7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1" y="555526"/>
            <a:ext cx="662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請您回家（歸回父家</a:t>
            </a:r>
            <a:r>
              <a:rPr kumimoji="0" lang="zh-TW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67543" y="1138221"/>
            <a:ext cx="8208913" cy="331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「家」是甚麼？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失羊的比喻</a:t>
            </a:r>
            <a:r>
              <a:rPr lang="zh-TW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「我告訴你們，一個罪人悔改，在天上也要這樣為他歡喜，較比為九十九個不用悔改的義人歡喜更大。」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4-7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失錢的比喻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「我告訴你們，一個罪人悔改，在上帝的使者面前也是這樣為他歡喜。」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24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1" y="555526"/>
            <a:ext cx="662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請您回家（歸回父家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kumimoji="0" lang="zh-TW" altLang="en-US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236008"/>
            <a:ext cx="7848872" cy="356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「家」是甚麼？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浪子的比喻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「於是起來，往他父親那裏去。相離還遠，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2A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他父親看見，就動了慈心，跑去抱著他的頸項， 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62AC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62A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2A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連連與他親嘴。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兒子說：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父親！我得罪了天，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又得罪了你；從今以後，我不配稱為你的兒 子。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20-21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2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1" y="555526"/>
            <a:ext cx="662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請您回家（歸回父家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kumimoji="0" lang="zh-TW" altLang="en-US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345772"/>
            <a:ext cx="7992888" cy="332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「家」是甚麼？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父親卻吩咐僕人說：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把那上好的袍子快拿出來給他穿；把戒指戴在他指頭上；把鞋穿在他腳上；把那肥牛犢牽來宰了，我們可以吃喝快樂；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2A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因為我這個兒子是死而復活，失而又得的。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他們就快樂起來。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22-24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6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3" y="555526"/>
            <a:ext cx="6718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慈愛的天父接納悔改、回轉的罪人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419622"/>
            <a:ext cx="7920880" cy="283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比喻中的父親如何接納走迷途後回轉的兒子，正是表達：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慈愛的天父上帝</a:t>
            </a:r>
            <a:endParaRPr kumimoji="0" lang="en-US" altLang="zh-TW" sz="3400" b="1" i="0" u="sng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如何接納犯罪回轉的人，使其得著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作為天父兒女的尊貴身份和待遇！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3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4987" y="555526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誰配得「恩典</a:t>
            </a:r>
            <a:r>
              <a:rPr kumimoji="0" lang="zh-TW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69958" y="1491630"/>
            <a:ext cx="8454026" cy="293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我們活在沒有「恩典」的世界？</a:t>
            </a:r>
            <a:endParaRPr lang="en-US" altLang="zh-TW" sz="3600" b="1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4500"/>
              </a:lnSpc>
              <a:buFontTx/>
              <a:buChar char="-"/>
              <a:defRPr/>
            </a:pP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戰爭（爭厭奪土地、資源、糧食和水）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無休止的殺戮（美國槍擊事件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律法的「理」所引伸的限制、審判和刑罰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3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1" y="555526"/>
            <a:ext cx="662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0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請您回家（歸回父家</a:t>
            </a:r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9551" y="1133588"/>
            <a:ext cx="8136905" cy="350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「家」是甚麼</a:t>
            </a:r>
            <a:r>
              <a:rPr lang="zh-TW" altLang="en-US" sz="30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  何處是吾家？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ts val="4500"/>
              </a:lnSpc>
              <a:defRPr/>
            </a:pPr>
            <a:r>
              <a:rPr lang="zh-TW" altLang="en-US" sz="3200" noProof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我不是那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九十九個不用悔改的義人，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我就是那一個要悔改的罪人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在天上、在上帝的使者面前，也要為我大大的歡喜。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這就是真正的家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「天父的家」，當中有天父等著我回家，仍張開雙手抱著我，接納我，愛我！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17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91580" y="225257"/>
            <a:ext cx="7560840" cy="834325"/>
          </a:xfrm>
          <a:noFill/>
        </p:spPr>
        <p:txBody>
          <a:bodyPr rtlCol="0">
            <a:noAutofit/>
          </a:bodyPr>
          <a:lstStyle/>
          <a:p>
            <a:pPr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愛</a:t>
            </a:r>
            <a:endParaRPr lang="zh-HK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91580" y="1167594"/>
            <a:ext cx="7848871" cy="2808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耶穌說：「我實實在在地告訴你，人若不是從水和聖靈生的，就不能進神的國。從肉身生的就是肉身；從靈生的就是靈。我說：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你們必須重生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，你不要以為希奇。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風隨著意思吹，你聽見風的響聲，卻不曉得從哪裏來，往哪裏去；凡從聖靈生的，也是如此。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（約翰福音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5-8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3948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91580" y="225257"/>
            <a:ext cx="7560840" cy="942337"/>
          </a:xfrm>
          <a:noFill/>
        </p:spPr>
        <p:txBody>
          <a:bodyPr rtlCol="0">
            <a:noAutofit/>
          </a:bodyPr>
          <a:lstStyle/>
          <a:p>
            <a:pPr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愛</a:t>
            </a:r>
            <a:endParaRPr lang="zh-HK" altLang="en-US" sz="5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91581" y="1167594"/>
            <a:ext cx="7668852" cy="2808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愛也是一樣，好像是看不見，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但卻可觸摸、感受和經驗到。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0291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59832" y="1196578"/>
            <a:ext cx="5112568" cy="351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今日社會裡所謂的心理問題，其實是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心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靈的呼喊，也唯有 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群體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能滿足這需要 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r>
              <a:rPr kumimoji="1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受損的心理狀態並非問題所在，我們掙扎背後的問題，在於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心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靈失連</a:t>
            </a:r>
            <a:r>
              <a:rPr kumimoji="1" lang="zh-TW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，我們不能單單修補傷害、或責備罪人，必須滋養失連的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心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靈，也唯有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結連群體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能提供這養分。         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43000" y="194072"/>
            <a:ext cx="685800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關係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標楷體" panose="03000509000000000000" pitchFamily="65" charset="-120"/>
                <a:cs typeface="+mn-cs"/>
              </a:rPr>
              <a:t>結連的重要</a:t>
            </a:r>
          </a:p>
        </p:txBody>
      </p:sp>
      <p:pic>
        <p:nvPicPr>
          <p:cNvPr id="19459" name="圖片 1">
            <a:extLst>
              <a:ext uri="{FF2B5EF4-FFF2-40B4-BE49-F238E27FC236}">
                <a16:creationId xmlns:a16="http://schemas.microsoft.com/office/drawing/2014/main" xmlns="" id="{19ED2D24-7F43-43E5-8D6A-D92B031C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347614"/>
            <a:ext cx="2071310" cy="280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TW" altLang="en-US" sz="3000" dirty="0">
                <a:effectLst/>
              </a:rPr>
              <a:t>甚麼造就美好人生？</a:t>
            </a:r>
            <a:r>
              <a:rPr lang="en-US" altLang="zh-TW" sz="3000" dirty="0">
                <a:effectLst/>
              </a:rPr>
              <a:t/>
            </a:r>
            <a:br>
              <a:rPr lang="en-US" altLang="zh-TW" sz="3000" dirty="0">
                <a:effectLst/>
              </a:rPr>
            </a:br>
            <a:r>
              <a:rPr lang="zh-TW" altLang="en-US" sz="3000" dirty="0">
                <a:effectLst/>
              </a:rPr>
              <a:t>為時最長有關幸福快樂的研究成果</a:t>
            </a:r>
            <a:r>
              <a:rPr lang="zh-TW" altLang="zh-HK" sz="3000" dirty="0">
                <a:effectLst/>
              </a:rPr>
              <a:t/>
            </a:r>
            <a:br>
              <a:rPr lang="zh-TW" altLang="zh-HK" sz="3000" dirty="0">
                <a:effectLst/>
              </a:rPr>
            </a:br>
            <a:r>
              <a:rPr lang="en-US" altLang="zh-TW" sz="2100" dirty="0">
                <a:effectLst/>
                <a:latin typeface="標楷體" panose="03000509000000000000" pitchFamily="65" charset="-120"/>
              </a:rPr>
              <a:t>(Ted</a:t>
            </a:r>
            <a:r>
              <a:rPr lang="en-US" altLang="zh-HK" sz="2100" dirty="0">
                <a:effectLst/>
                <a:latin typeface="標楷體" panose="03000509000000000000" pitchFamily="65" charset="-120"/>
              </a:rPr>
              <a:t> </a:t>
            </a:r>
            <a:r>
              <a:rPr lang="zh-TW" altLang="en-US" sz="2100" dirty="0">
                <a:effectLst/>
                <a:latin typeface="標楷體" panose="03000509000000000000" pitchFamily="65" charset="-120"/>
              </a:rPr>
              <a:t>演講 中文字幕</a:t>
            </a:r>
            <a:r>
              <a:rPr lang="en-US" altLang="zh-TW" sz="2100" dirty="0">
                <a:effectLst/>
                <a:latin typeface="標楷體" panose="03000509000000000000" pitchFamily="65" charset="-120"/>
              </a:rPr>
              <a:t>)</a:t>
            </a:r>
            <a:r>
              <a:rPr lang="en-US" altLang="zh-TW" sz="3000" dirty="0">
                <a:effectLst/>
              </a:rPr>
              <a:t> </a:t>
            </a:r>
            <a:endParaRPr lang="zh-TW" altLang="en-US" sz="3000" dirty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4235" y="3868341"/>
            <a:ext cx="6172200" cy="871538"/>
          </a:xfrm>
          <a:noFill/>
        </p:spPr>
        <p:txBody>
          <a:bodyPr/>
          <a:lstStyle/>
          <a:p>
            <a:r>
              <a:rPr lang="en-US" altLang="zh-TW" dirty="0">
                <a:effectLst/>
                <a:hlinkClick r:id="rId2"/>
              </a:rPr>
              <a:t>https://www.youtube.com/watch?v=2Wk9P6CixEg&amp;feature=youtube</a:t>
            </a:r>
            <a:endParaRPr lang="en-US" altLang="zh-HK" dirty="0">
              <a:effectLst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2772" name="AutoShape 4" descr="什麼造就美好人生？為時最長有關幸福快樂的研究成果的圖片搜尋結果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1" lang="zh-HK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773" name="AutoShape 5" descr="什麼造就美好人生？為時最長有關幸福快樂的研究成果的圖片搜尋結果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1" lang="zh-HK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2774" name="Picture 6" descr="什麼造就美好人生？為時最長有關幸福快樂的研究成果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653779"/>
            <a:ext cx="379928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85750"/>
            <a:ext cx="8712968" cy="1028700"/>
          </a:xfrm>
          <a:noFill/>
        </p:spPr>
        <p:txBody>
          <a:bodyPr/>
          <a:lstStyle/>
          <a:p>
            <a:pPr eaLnBrk="1" hangingPunct="1"/>
            <a:r>
              <a:rPr lang="en-US" altLang="zh-TW" sz="3200" dirty="0">
                <a:effectLst/>
              </a:rPr>
              <a:t>《</a:t>
            </a:r>
            <a:r>
              <a:rPr lang="zh-TW" altLang="en-US" sz="3200" dirty="0">
                <a:effectLst/>
              </a:rPr>
              <a:t>幸福人生的祕密：哈佛大學格蘭特終生研究</a:t>
            </a:r>
            <a:r>
              <a:rPr lang="en-US" altLang="zh-TW" sz="3200" dirty="0">
                <a:effectLst/>
              </a:rPr>
              <a:t>》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A8988B25-868D-4683-88E1-BB812CA0DE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09060"/>
            <a:ext cx="8229600" cy="34949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哈佛大學於</a:t>
            </a:r>
            <a:r>
              <a:rPr lang="en-US" altLang="zh-TW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1938</a:t>
            </a:r>
            <a:r>
              <a:rPr lang="zh-TW" alt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年開展了一項「長期」跨學科人類發展研究，目的是找出影響人生幸福的最重要因素。</a:t>
            </a:r>
          </a:p>
          <a:p>
            <a:pPr eaLnBrk="1" hangingPunct="1">
              <a:defRPr/>
            </a:pPr>
            <a:r>
              <a:rPr lang="zh-TW" alt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這項長期追蹤研究一開始記錄了</a:t>
            </a:r>
            <a:r>
              <a:rPr lang="en-US" altLang="zh-TW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724</a:t>
            </a:r>
            <a:r>
              <a:rPr lang="zh-TW" alt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位當時哈佛大學大二男生及在波士頓貧民區找到的青年男人的生活，爾後每五年追蹤、訪談，這些累積的文字與數字記錄，成為史上最長的關於人類發展的實證經驗資料。</a:t>
            </a:r>
            <a:endParaRPr lang="zh-TW" altLang="zh-HK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幸福的關鍵是：</a:t>
            </a:r>
            <a:r>
              <a:rPr kumimoji="1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擁有</a:t>
            </a:r>
            <a:r>
              <a:rPr lang="zh-TW" alt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與人</a:t>
            </a:r>
            <a:r>
              <a:rPr lang="zh-TW" altLang="en-US" sz="26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良好的密切關係</a:t>
            </a:r>
            <a:r>
              <a:rPr lang="zh-TW" alt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(good</a:t>
            </a:r>
            <a:r>
              <a:rPr lang="zh-TW" alt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close relationship)</a:t>
            </a:r>
            <a:r>
              <a:rPr lang="zh-TW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05836"/>
          </a:xfrm>
        </p:spPr>
        <p:txBody>
          <a:bodyPr>
            <a:normAutofit fontScale="90000"/>
          </a:bodyPr>
          <a:lstStyle/>
          <a:p>
            <a:r>
              <a:rPr kumimoji="0" lang="zh-TW" altLang="en-US" sz="6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6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愛</a:t>
            </a:r>
            <a:endParaRPr lang="zh-HK" altLang="en-US" sz="67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19622"/>
            <a:ext cx="8496944" cy="3384376"/>
          </a:xfrm>
        </p:spPr>
        <p:txBody>
          <a:bodyPr>
            <a:no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en-US" altLang="zh-TW" sz="3600" b="1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life is “</a:t>
            </a:r>
            <a:r>
              <a:rPr lang="en-US" altLang="zh-TW" sz="3600" b="1" u="sng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altLang="zh-TW" sz="3600" b="1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TW" altLang="en-US" sz="3200" dirty="0">
                <a:solidFill>
                  <a:srgbClr val="2F5DAF"/>
                </a:solidFill>
                <a:latin typeface="標楷體" panose="03000509000000000000" pitchFamily="65" charset="-120"/>
              </a:rPr>
              <a:t>  </a:t>
            </a:r>
            <a:r>
              <a:rPr lang="zh-TW" altLang="en-US" sz="3200" b="1" dirty="0">
                <a:solidFill>
                  <a:srgbClr val="2F5DAF"/>
                </a:solidFill>
                <a:latin typeface="標楷體" panose="03000509000000000000" pitchFamily="65" charset="-120"/>
              </a:rPr>
              <a:t>耶穌說</a:t>
            </a:r>
            <a:r>
              <a:rPr lang="zh-TW" altLang="en-US" sz="3200" dirty="0">
                <a:solidFill>
                  <a:srgbClr val="2F5DAF"/>
                </a:solidFill>
                <a:latin typeface="標楷體" panose="03000509000000000000" pitchFamily="65" charset="-120"/>
              </a:rPr>
              <a:t>：</a:t>
            </a:r>
            <a:endParaRPr lang="en-US" altLang="zh-TW" sz="3600" b="1" dirty="0">
              <a:solidFill>
                <a:srgbClr val="2F5DAF"/>
              </a:solidFill>
              <a:latin typeface="+mj-ea"/>
              <a:ea typeface="+mj-ea"/>
            </a:endParaRPr>
          </a:p>
          <a:p>
            <a:pPr marL="0" lvl="0" indent="0">
              <a:lnSpc>
                <a:spcPts val="4200"/>
              </a:lnSpc>
              <a:buClr>
                <a:srgbClr val="31B6FD"/>
              </a:buClr>
              <a:buNone/>
            </a:pPr>
            <a:r>
              <a:rPr lang="zh-TW" altLang="en-US" sz="3100" dirty="0">
                <a:solidFill>
                  <a:srgbClr val="2F5DAF"/>
                </a:solidFill>
                <a:latin typeface="+mj-ea"/>
                <a:ea typeface="+mj-ea"/>
              </a:rPr>
              <a:t>「</a:t>
            </a:r>
            <a:r>
              <a:rPr lang="zh-TW" altLang="en-US" sz="3100" b="1" dirty="0">
                <a:solidFill>
                  <a:srgbClr val="2F5DAF"/>
                </a:solidFill>
                <a:latin typeface="標楷體" panose="03000509000000000000" pitchFamily="65" charset="-120"/>
              </a:rPr>
              <a:t>凡勞苦擔重擔的人可以到我這裏來，我就使你們得安息。</a:t>
            </a:r>
            <a:r>
              <a:rPr lang="zh-TW" altLang="en-US" sz="3100" dirty="0">
                <a:solidFill>
                  <a:srgbClr val="2F5DAF"/>
                </a:solidFill>
                <a:latin typeface="標楷體" panose="03000509000000000000" pitchFamily="65" charset="-120"/>
              </a:rPr>
              <a:t>我心裏柔和謙卑，你們當負我的軛，學我的樣式；這樣，你們心裏就必得享安息。 因為</a:t>
            </a:r>
            <a:r>
              <a:rPr lang="zh-TW" altLang="en-US" sz="3100" b="1" u="sng" dirty="0">
                <a:solidFill>
                  <a:srgbClr val="2F5DAF"/>
                </a:solidFill>
                <a:latin typeface="標楷體" panose="03000509000000000000" pitchFamily="65" charset="-120"/>
              </a:rPr>
              <a:t>我的軛是</a:t>
            </a:r>
            <a:r>
              <a:rPr lang="zh-TW" altLang="en-US" sz="3100" b="1" u="sng" dirty="0">
                <a:solidFill>
                  <a:srgbClr val="C00000"/>
                </a:solidFill>
                <a:latin typeface="標楷體" panose="03000509000000000000" pitchFamily="65" charset="-120"/>
              </a:rPr>
              <a:t>容易的</a:t>
            </a:r>
            <a:r>
              <a:rPr lang="zh-TW" altLang="en-US" sz="3100" b="1" u="sng" dirty="0">
                <a:solidFill>
                  <a:srgbClr val="2F5DAF"/>
                </a:solidFill>
                <a:latin typeface="標楷體" panose="03000509000000000000" pitchFamily="65" charset="-120"/>
              </a:rPr>
              <a:t>，我的擔子是</a:t>
            </a:r>
            <a:r>
              <a:rPr lang="zh-TW" altLang="en-US" sz="3100" b="1" u="sng" dirty="0">
                <a:solidFill>
                  <a:srgbClr val="C00000"/>
                </a:solidFill>
                <a:latin typeface="標楷體" panose="03000509000000000000" pitchFamily="65" charset="-120"/>
              </a:rPr>
              <a:t>輕省的</a:t>
            </a:r>
            <a:r>
              <a:rPr lang="zh-TW" altLang="en-US" sz="3100" dirty="0">
                <a:solidFill>
                  <a:srgbClr val="2F5DAF"/>
                </a:solidFill>
                <a:latin typeface="標楷體" panose="03000509000000000000" pitchFamily="65" charset="-120"/>
              </a:rPr>
              <a:t>。</a:t>
            </a:r>
            <a:r>
              <a:rPr lang="zh-TW" altLang="en-US" sz="3100" dirty="0">
                <a:solidFill>
                  <a:srgbClr val="2F5DAF"/>
                </a:solidFill>
                <a:latin typeface="+mj-ea"/>
                <a:ea typeface="+mj-ea"/>
              </a:rPr>
              <a:t>」</a:t>
            </a:r>
            <a:r>
              <a:rPr lang="zh-TW" altLang="en-US" sz="2800" dirty="0">
                <a:solidFill>
                  <a:srgbClr val="2F5DAF"/>
                </a:solidFill>
                <a:latin typeface="+mj-ea"/>
                <a:ea typeface="+mj-ea"/>
              </a:rPr>
              <a:t>（馬太福音 </a:t>
            </a:r>
            <a:r>
              <a:rPr lang="en-US" altLang="zh-TW" sz="2800" dirty="0">
                <a:solidFill>
                  <a:srgbClr val="2F5D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</a:t>
            </a:r>
            <a:r>
              <a:rPr lang="zh-TW" altLang="en-US" sz="2800" dirty="0">
                <a:solidFill>
                  <a:srgbClr val="2F5D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2F5D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28-30</a:t>
            </a:r>
            <a:r>
              <a:rPr lang="zh-TW" altLang="en-US" sz="2800" dirty="0">
                <a:solidFill>
                  <a:srgbClr val="2F5DAF"/>
                </a:solidFill>
                <a:latin typeface="+mj-ea"/>
                <a:ea typeface="+mj-ea"/>
              </a:rPr>
              <a:t>）</a:t>
            </a:r>
            <a:endParaRPr lang="en-US" altLang="zh-TW" sz="2800" dirty="0">
              <a:solidFill>
                <a:srgbClr val="2F5DA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27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05836"/>
          </a:xfrm>
        </p:spPr>
        <p:txBody>
          <a:bodyPr>
            <a:normAutofit fontScale="90000"/>
          </a:bodyPr>
          <a:lstStyle/>
          <a:p>
            <a:r>
              <a:rPr kumimoji="0" lang="zh-TW" altLang="en-US" sz="6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6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愛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19622"/>
            <a:ext cx="8496944" cy="3384376"/>
          </a:xfrm>
        </p:spPr>
        <p:txBody>
          <a:bodyPr>
            <a:no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en-US" altLang="zh-TW" sz="3600" b="1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life is “</a:t>
            </a:r>
            <a:r>
              <a:rPr lang="en-US" altLang="zh-TW" sz="3600" b="1" u="sng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altLang="zh-TW" sz="3600" b="1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TW" sz="3600" b="1" dirty="0">
              <a:solidFill>
                <a:srgbClr val="2F5DAF"/>
              </a:solidFill>
              <a:latin typeface="+mj-ea"/>
              <a:ea typeface="+mj-ea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altLang="zh-TW" sz="3100" dirty="0">
                <a:solidFill>
                  <a:srgbClr val="2F5DAF"/>
                </a:solidFill>
                <a:latin typeface="+mj-ea"/>
                <a:ea typeface="+mj-ea"/>
              </a:rPr>
              <a:t>	</a:t>
            </a:r>
            <a:r>
              <a:rPr lang="zh-TW" altLang="en-US" sz="3600" dirty="0">
                <a:solidFill>
                  <a:srgbClr val="2F5DAF"/>
                </a:solidFill>
                <a:latin typeface="標楷體" panose="03000509000000000000" pitchFamily="65" charset="-120"/>
              </a:rPr>
              <a:t>一位牧師的見證：</a:t>
            </a:r>
            <a:endParaRPr lang="en-US" altLang="zh-TW" sz="3600" dirty="0">
              <a:solidFill>
                <a:srgbClr val="2F5DAF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8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05836"/>
          </a:xfrm>
        </p:spPr>
        <p:txBody>
          <a:bodyPr>
            <a:normAutofit fontScale="90000"/>
          </a:bodyPr>
          <a:lstStyle/>
          <a:p>
            <a:r>
              <a:rPr kumimoji="0" lang="zh-TW" altLang="en-US" sz="6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和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0" lang="zh-TW" altLang="en-US" sz="6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愛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19622"/>
            <a:ext cx="8496944" cy="3384376"/>
          </a:xfrm>
        </p:spPr>
        <p:txBody>
          <a:bodyPr>
            <a:no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en-US" altLang="zh-TW" sz="3600" b="1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life is “</a:t>
            </a:r>
            <a:r>
              <a:rPr lang="en-US" altLang="zh-TW" sz="3600" b="1" u="sng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altLang="zh-TW" sz="3600" b="1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TW" sz="3600" b="1" dirty="0">
              <a:solidFill>
                <a:srgbClr val="2F5DAF"/>
              </a:solidFill>
              <a:latin typeface="+mj-ea"/>
              <a:ea typeface="+mj-ea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altLang="zh-TW" sz="3100" dirty="0">
                <a:solidFill>
                  <a:srgbClr val="2F5DAF"/>
                </a:solidFill>
                <a:latin typeface="+mj-ea"/>
                <a:ea typeface="+mj-ea"/>
              </a:rPr>
              <a:t>	</a:t>
            </a:r>
            <a:r>
              <a:rPr lang="zh-TW" altLang="en-US" sz="3600" dirty="0">
                <a:solidFill>
                  <a:srgbClr val="2F5DAF"/>
                </a:solidFill>
                <a:latin typeface="標楷體" panose="03000509000000000000" pitchFamily="65" charset="-120"/>
              </a:rPr>
              <a:t>一位牧師的見證：</a:t>
            </a:r>
            <a:endParaRPr lang="en-US" altLang="zh-TW" sz="3600" dirty="0">
              <a:solidFill>
                <a:srgbClr val="2F5DAF"/>
              </a:solidFill>
              <a:latin typeface="標楷體" panose="03000509000000000000" pitchFamily="65" charset="-12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2022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日（舊曆年二十二）</a:t>
            </a:r>
            <a:endParaRPr lang="en-US" altLang="zh-TW" sz="3600" dirty="0">
              <a:solidFill>
                <a:srgbClr val="2F5D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病房在</a:t>
            </a: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樓</a:t>
            </a:r>
            <a:endParaRPr lang="en-US" altLang="zh-TW" sz="3600" dirty="0">
              <a:solidFill>
                <a:srgbClr val="2F5D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手術室在</a:t>
            </a:r>
            <a:r>
              <a:rPr lang="en-US" altLang="zh-TW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2F5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樓</a:t>
            </a:r>
            <a:endParaRPr lang="en-US" altLang="zh-TW" sz="3600" dirty="0">
              <a:solidFill>
                <a:srgbClr val="2F5D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4200"/>
              </a:lnSpc>
              <a:buClr>
                <a:srgbClr val="31B6FD"/>
              </a:buClr>
              <a:buNone/>
            </a:pPr>
            <a:endParaRPr lang="en-US" altLang="zh-TW" sz="2800" dirty="0">
              <a:solidFill>
                <a:srgbClr val="2F5DA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64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4987" y="555526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 </a:t>
            </a: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赦罪的恩典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4986" y="1207552"/>
            <a:ext cx="8619501" cy="364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i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浪子的比喻</a:t>
            </a:r>
            <a:r>
              <a:rPr lang="zh-TW" altLang="en-US" sz="2600" b="1" i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0" lang="zh-TW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中的「大兒子」，就是法利賽人和文士</a:t>
            </a:r>
            <a:endParaRPr kumimoji="0" lang="en-US" altLang="zh-TW" sz="2600" b="1" i="1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路加福音第</a:t>
            </a:r>
            <a:r>
              <a:rPr kumimoji="0" lang="en-US" altLang="zh-TW" sz="22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kumimoji="0" lang="zh-TW" altLang="en-US" sz="22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章的結構</a:t>
            </a:r>
            <a:endParaRPr kumimoji="0" lang="en-US" altLang="zh-TW" sz="2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眾稅吏和罪人都挨近耶穌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，要聽他講道。</a:t>
            </a:r>
            <a:r>
              <a:rPr kumimoji="0" lang="zh-TW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法利賽人和文士</a:t>
            </a:r>
            <a:endParaRPr kumimoji="0" lang="en-US" altLang="zh-TW" sz="2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私下議論說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這個人接待罪人，又同他們吃飯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。」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耶穌就用比喻說：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1-3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節）</a:t>
            </a:r>
          </a:p>
          <a:p>
            <a:pPr marL="1257300" lvl="2" indent="-34290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失羊的比喻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4-7 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節）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失錢的比喻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8-10 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節）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ts val="35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浪子的比喻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11-32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節）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6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1" y="576765"/>
            <a:ext cx="6840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法利賽人和文士 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認為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罪人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不配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4987" y="1482007"/>
            <a:ext cx="8454026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</a:t>
            </a:r>
            <a:r>
              <a:rPr lang="zh-TW" altLang="en-US" sz="32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不配得到</a:t>
            </a:r>
            <a:r>
              <a:rPr lang="zh-TW" altLang="en-US" sz="3200" b="1" u="sng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耶穌的接待</a:t>
            </a:r>
            <a:r>
              <a:rPr lang="zh-TW" altLang="en-US" sz="32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 </a:t>
            </a:r>
            <a:r>
              <a:rPr kumimoji="0" lang="en-US" altLang="zh-TW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en-US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1-3)</a:t>
            </a:r>
            <a:r>
              <a:rPr kumimoji="0" lang="en-US" altLang="zh-TW" sz="28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en-US" altLang="zh-TW" sz="3200" dirty="0">
              <a:solidFill>
                <a:srgbClr val="2F5DA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5607-F86A-42CF-B7E0-480A960A9DE5}" type="slidenum">
              <a:rPr lang="zh-HK" altLang="en-US" smtClean="0">
                <a:solidFill>
                  <a:srgbClr val="073E87"/>
                </a:solidFill>
              </a:rPr>
              <a:pPr/>
              <a:t>4</a:t>
            </a:fld>
            <a:endParaRPr lang="zh-HK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1" y="576765"/>
            <a:ext cx="6840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小兒子 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自覺「不配</a:t>
            </a:r>
            <a:r>
              <a:rPr kumimoji="0" lang="zh-TW" altLang="en-US" sz="3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66389" y="1388602"/>
            <a:ext cx="8403477" cy="338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～不配得到</a:t>
            </a:r>
            <a:r>
              <a:rPr kumimoji="0" lang="zh-TW" altLang="en-US" sz="3000" b="1" i="1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父親接納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〔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不配得赦罪</a:t>
            </a:r>
            <a:r>
              <a:rPr kumimoji="0" lang="en-US" altLang="zh-TW" sz="3000" b="1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〕</a:t>
            </a:r>
            <a:r>
              <a:rPr kumimoji="0" lang="en-US" altLang="zh-TW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 </a:t>
            </a:r>
            <a:r>
              <a:rPr kumimoji="0" lang="en-US" altLang="zh-TW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en-US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40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17-19)</a:t>
            </a:r>
            <a:endParaRPr kumimoji="0" lang="en-US" altLang="zh-TW" sz="3200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他醒悟過來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，就說：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我父親有多少的雇工，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口糧有餘，我倒在這裏餓死嗎？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我要起來，到我父親那裏去，向他說：父親！我得罪了天，又得罪了你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 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從今以後，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我不配</a:t>
            </a:r>
            <a:r>
              <a:rPr kumimoji="0" lang="zh-TW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稱為你的兒子，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把我當作一個雇工吧！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1" y="576765"/>
            <a:ext cx="6840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400" b="1" u="sng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兒子 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更深感弟弟「不配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66389" y="1388602"/>
            <a:ext cx="8403477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～不配得到</a:t>
            </a:r>
            <a:r>
              <a:rPr kumimoji="0" lang="zh-TW" altLang="en-US" sz="3200" b="1" i="1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父親的接納和赦免  </a:t>
            </a:r>
            <a:r>
              <a:rPr kumimoji="0" lang="en-US" altLang="zh-TW" sz="2400" b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 </a:t>
            </a:r>
            <a:r>
              <a:rPr kumimoji="0" lang="en-US" altLang="zh-TW" sz="2400" b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en-US" sz="2400" b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en-US" altLang="zh-TW" sz="2400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kumimoji="0" lang="en-US" altLang="zh-TW" sz="2400" b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-30)</a:t>
            </a:r>
            <a:endParaRPr kumimoji="0" lang="en-US" altLang="zh-TW" sz="3200" b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  2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僕人說：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你兄弟來了；你父親因為得他無災無病地回來，把肥牛犢宰了。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 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大兒子卻生氣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，不肯進去；他父親就出來勸他。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2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1" y="576765"/>
            <a:ext cx="6840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大兒子 </a:t>
            </a:r>
            <a:r>
              <a:rPr kumimoji="0" lang="zh-TW" altLang="en-US" sz="3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更深感弟弟「不配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66389" y="1388602"/>
            <a:ext cx="8403477" cy="293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～不配得到</a:t>
            </a:r>
            <a:r>
              <a:rPr kumimoji="0" lang="zh-TW" altLang="en-US" sz="3200" b="1" i="1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父親的接納和赦免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25-30)</a:t>
            </a:r>
            <a:endParaRPr kumimoji="0" lang="en-US" altLang="zh-TW" sz="3200" b="0" i="1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29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他對父親說：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我服事你這多年，從來沒有違背過你的命，你並沒有給我一隻山羊羔，叫我和朋友一同快樂。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30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但你這個兒子和娼妓吞盡了你的產業，他一來了，你倒為他宰了肥牛犢。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4987" y="555526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 赦罪的恩典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4987" y="1207552"/>
            <a:ext cx="8454026" cy="364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法利賽人和文士認為</a:t>
            </a:r>
            <a:r>
              <a:rPr lang="zh-TW" altLang="en-US" sz="2600" b="1" dirty="0">
                <a:solidFill>
                  <a:srgbClr val="2F5D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罪人「不配」得到耶穌接待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〔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罪人不配得到赦罪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〕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；這反映甚麼心態？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「罪有應得」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因果報應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」？「公義高於一切」</a:t>
            </a:r>
            <a:endParaRPr lang="en-US" altLang="zh-TW" sz="2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一分耕耘，一分收獲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大兒子說：「我服事你這多年，從來沒有違背過你的命，你並沒有給我一隻山羊羔，叫我和朋友一同快樂。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但你這個兒子和娼妓吞盡了你的產業，他一來了，你倒為他宰了肥牛犢。 」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（路 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29-30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3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5" y="555526"/>
            <a:ext cx="6768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誰配得 赦罪的恩典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4" y="1256626"/>
            <a:ext cx="72728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「恩典」是可以用「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1+1=2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的定律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DA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道理來計算的嗎？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F5DA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05607-F86A-42CF-B7E0-480A960A9DE5}" type="slidenum">
              <a:rPr kumimoji="0" lang="zh-HK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51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退修：靜享主愛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簡報1" id="{D9A46C27-ACAD-41BC-9D9A-7D1E3F8E5963}" vid="{95A6DA75-8696-440D-A3B9-DD9FE9F2FCDB}"/>
    </a:ext>
  </a:ext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14160</TotalTime>
  <Words>1718</Words>
  <Application>Microsoft Office PowerPoint</Application>
  <PresentationFormat>如螢幕大小 (16:9)</PresentationFormat>
  <Paragraphs>147</Paragraphs>
  <Slides>28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波形</vt:lpstr>
      <vt:lpstr>9_Office 佈景主題</vt:lpstr>
      <vt:lpstr>退修：靜享主愛</vt:lpstr>
      <vt:lpstr>Textured</vt:lpstr>
      <vt:lpstr>2022年6月19日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風 和 愛</vt:lpstr>
      <vt:lpstr>風 和 愛</vt:lpstr>
      <vt:lpstr>PowerPoint 簡報</vt:lpstr>
      <vt:lpstr>甚麼造就美好人生？ 為時最長有關幸福快樂的研究成果 (Ted 演講 中文字幕) </vt:lpstr>
      <vt:lpstr>《幸福人生的祕密：哈佛大學格蘭特終生研究》</vt:lpstr>
      <vt:lpstr>風 和 愛</vt:lpstr>
      <vt:lpstr>風 和 愛</vt:lpstr>
      <vt:lpstr>風 和 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Andrew</cp:lastModifiedBy>
  <cp:revision>1050</cp:revision>
  <cp:lastPrinted>2017-09-02T04:20:49Z</cp:lastPrinted>
  <dcterms:created xsi:type="dcterms:W3CDTF">2013-12-07T04:13:27Z</dcterms:created>
  <dcterms:modified xsi:type="dcterms:W3CDTF">2022-06-18T03:49:26Z</dcterms:modified>
</cp:coreProperties>
</file>