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43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B5C48A3-BEDC-40B5-A5A3-EE7BC14E96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/>
              <a:t>曠野中的</a:t>
            </a:r>
            <a:r>
              <a:rPr lang="zh-TW" altLang="en-US" dirty="0"/>
              <a:t>記號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EFCDA789-3FEA-41FC-8716-0FA828F9EA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sz="4000" dirty="0"/>
              <a:t>民數記十五章</a:t>
            </a:r>
            <a:r>
              <a:rPr lang="en-US" altLang="zh-TW" sz="4000" dirty="0"/>
              <a:t>37-41</a:t>
            </a:r>
            <a:r>
              <a:rPr lang="zh-TW" altLang="en-US" sz="4000" dirty="0"/>
              <a:t>節、哥林多前書一章</a:t>
            </a:r>
            <a:r>
              <a:rPr lang="en-US" altLang="zh-TW" sz="4000" dirty="0"/>
              <a:t>18, 22-25</a:t>
            </a:r>
            <a:r>
              <a:rPr lang="zh-TW" altLang="en-US" sz="4000" dirty="0"/>
              <a:t>節</a:t>
            </a:r>
          </a:p>
        </p:txBody>
      </p:sp>
    </p:spTree>
    <p:extLst>
      <p:ext uri="{BB962C8B-B14F-4D97-AF65-F5344CB8AC3E}">
        <p14:creationId xmlns:p14="http://schemas.microsoft.com/office/powerpoint/2010/main" val="1757552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5D29D13B-356C-4829-A3DC-BDC485D2F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6431" y="403413"/>
            <a:ext cx="5869757" cy="941294"/>
          </a:xfrm>
        </p:spPr>
        <p:txBody>
          <a:bodyPr>
            <a:noAutofit/>
          </a:bodyPr>
          <a:lstStyle/>
          <a:p>
            <a:r>
              <a:rPr lang="zh-TW" altLang="en-US" sz="4400" dirty="0"/>
              <a:t>民數記十五章</a:t>
            </a:r>
            <a:r>
              <a:rPr lang="en-US" altLang="zh-TW" sz="4400" dirty="0"/>
              <a:t>37-41</a:t>
            </a:r>
            <a:r>
              <a:rPr lang="zh-TW" altLang="en-US" sz="4400" dirty="0"/>
              <a:t>節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B62BC017-27AD-4901-A5FC-B5DBB5326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76400"/>
            <a:ext cx="12039600" cy="51816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zh-TW" altLang="zh-TW" sz="3600" kern="0" baseline="30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37 </a:t>
            </a:r>
            <a:r>
              <a:rPr lang="zh-TW" altLang="zh-TW" sz="3600" kern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耶和華對</a:t>
            </a:r>
            <a:r>
              <a:rPr lang="zh-TW" altLang="zh-TW" sz="3600" u="sng" kern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摩西</a:t>
            </a:r>
            <a:r>
              <a:rPr lang="zh-TW" altLang="zh-TW" sz="3600" kern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說：</a:t>
            </a:r>
            <a:r>
              <a:rPr lang="zh-TW" altLang="zh-TW" sz="3600" kern="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</a:t>
            </a:r>
            <a:r>
              <a:rPr lang="zh-TW" altLang="zh-TW" sz="3600" kern="0" baseline="30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38 </a:t>
            </a:r>
            <a:r>
              <a:rPr lang="zh-TW" altLang="zh-TW" sz="3600" kern="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「你吩咐</a:t>
            </a:r>
            <a:r>
              <a:rPr lang="zh-TW" altLang="zh-TW" sz="3600" u="sng" kern="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以色列</a:t>
            </a:r>
            <a:r>
              <a:rPr lang="zh-TW" altLang="zh-TW" sz="3600" kern="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人，對他們說，他們世世代代</a:t>
            </a:r>
            <a:r>
              <a:rPr lang="zh-TW" altLang="zh-TW" sz="3600" kern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要在衣服邊上縫繸子，並在邊上的繸子釘一條藍色帶子。</a:t>
            </a:r>
            <a:r>
              <a:rPr lang="zh-TW" altLang="zh-TW" sz="3600" kern="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</a:t>
            </a:r>
            <a:r>
              <a:rPr lang="zh-TW" altLang="zh-TW" sz="3600" kern="0" baseline="30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39 </a:t>
            </a:r>
            <a:r>
              <a:rPr lang="zh-TW" altLang="zh-TW" sz="3600" kern="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你們</a:t>
            </a:r>
            <a:r>
              <a:rPr lang="zh-TW" altLang="zh-TW" sz="36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要佩帶這繸子</a:t>
            </a:r>
            <a:r>
              <a:rPr lang="zh-TW" altLang="zh-TW" sz="3600" kern="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，</a:t>
            </a:r>
            <a:r>
              <a:rPr lang="zh-TW" altLang="zh-TW" sz="3600" kern="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好叫你們看見它就記起耶和華一切的命令，並且遵行，不隨從自己內心和眼目的情慾而跟著行淫。 </a:t>
            </a:r>
            <a:r>
              <a:rPr lang="zh-TW" altLang="zh-TW" sz="3600" kern="0" baseline="300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40 </a:t>
            </a:r>
            <a:r>
              <a:rPr lang="zh-TW" altLang="zh-TW" sz="3600" kern="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這樣，你們就必記得並遵行我一切的命令，成為聖，歸你們的</a:t>
            </a:r>
            <a:r>
              <a:rPr lang="zh-TW" altLang="en-US" sz="3600" kern="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神</a:t>
            </a:r>
            <a:r>
              <a:rPr lang="zh-TW" altLang="zh-TW" sz="3600" kern="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。 </a:t>
            </a:r>
            <a:endParaRPr lang="zh-TW" altLang="zh-TW" sz="3600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zh-TW" altLang="zh-TW" sz="3600" kern="0" baseline="30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41 </a:t>
            </a:r>
            <a:r>
              <a:rPr lang="zh-TW" altLang="zh-TW" sz="3600" kern="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「我是耶和華－你們的</a:t>
            </a:r>
            <a:r>
              <a:rPr lang="zh-TW" altLang="en-US" sz="3600" kern="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神</a:t>
            </a:r>
            <a:r>
              <a:rPr lang="zh-TW" altLang="zh-TW" sz="3600" kern="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，曾把你們從</a:t>
            </a:r>
            <a:r>
              <a:rPr lang="zh-TW" altLang="zh-TW" sz="3600" u="sng" kern="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埃及</a:t>
            </a:r>
            <a:r>
              <a:rPr lang="zh-TW" altLang="zh-TW" sz="3600" kern="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地領出來，要作你們的</a:t>
            </a:r>
            <a:r>
              <a:rPr lang="zh-TW" altLang="en-US" sz="3600" kern="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神</a:t>
            </a:r>
            <a:r>
              <a:rPr lang="zh-TW" altLang="zh-TW" sz="3600" kern="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。我是耶和華－你們的</a:t>
            </a:r>
            <a:r>
              <a:rPr lang="zh-TW" altLang="en-US" sz="3600" kern="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神</a:t>
            </a:r>
            <a:r>
              <a:rPr lang="zh-TW" altLang="zh-TW" sz="3600" kern="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。」</a:t>
            </a:r>
            <a:endParaRPr lang="zh-TW" altLang="zh-TW" sz="36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452031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xmlns="" id="{B49FA3FE-9262-463F-A20A-7B916DD16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694" y="624110"/>
            <a:ext cx="5335053" cy="819208"/>
          </a:xfrm>
        </p:spPr>
        <p:txBody>
          <a:bodyPr>
            <a:noAutofit/>
          </a:bodyPr>
          <a:lstStyle/>
          <a:p>
            <a:r>
              <a:rPr lang="zh-TW" altLang="en-US" sz="4400" dirty="0"/>
              <a:t>繸子是甚麼樣子的？</a:t>
            </a:r>
          </a:p>
        </p:txBody>
      </p:sp>
      <p:pic>
        <p:nvPicPr>
          <p:cNvPr id="1026" name="Picture 2" descr="你們佩帶這繸子, 好叫你們看見就記念遵行耶和華一切的命令– 彌賽亞信徒">
            <a:extLst>
              <a:ext uri="{FF2B5EF4-FFF2-40B4-BE49-F238E27FC236}">
                <a16:creationId xmlns:a16="http://schemas.microsoft.com/office/drawing/2014/main" xmlns="" id="{C3EC3642-B3A7-4EEA-BC97-D3FF4B763EC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91778" y="1406053"/>
            <a:ext cx="3562784" cy="4387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內容版面配置區 7">
            <a:extLst>
              <a:ext uri="{FF2B5EF4-FFF2-40B4-BE49-F238E27FC236}">
                <a16:creationId xmlns:a16="http://schemas.microsoft.com/office/drawing/2014/main" xmlns="" id="{5D719D21-0FC5-4CBD-9F14-E6D192FB3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5482" y="5800164"/>
            <a:ext cx="11725836" cy="788389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3600" kern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要在衣服邊上縫繸子，並在邊上的繸子</a:t>
            </a:r>
            <a:r>
              <a:rPr lang="zh-TW" altLang="zh-TW" sz="3600" kern="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釘一條藍色帶子</a:t>
            </a:r>
            <a:r>
              <a:rPr lang="zh-TW" altLang="zh-TW" sz="3600" kern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。</a:t>
            </a:r>
            <a:endParaRPr lang="zh-TW" altLang="en-US" sz="3600" dirty="0"/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xmlns="" id="{7FD229CE-06BD-4C1B-B5EA-9E9D0E1A58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0879" y="1412499"/>
            <a:ext cx="2694933" cy="4374774"/>
          </a:xfrm>
          <a:prstGeom prst="rect">
            <a:avLst/>
          </a:prstGeom>
        </p:spPr>
      </p:pic>
      <p:sp>
        <p:nvSpPr>
          <p:cNvPr id="11" name="橢圓 10">
            <a:extLst>
              <a:ext uri="{FF2B5EF4-FFF2-40B4-BE49-F238E27FC236}">
                <a16:creationId xmlns:a16="http://schemas.microsoft.com/office/drawing/2014/main" xmlns="" id="{43A1147F-59F2-4719-8D92-70CFAD1AE508}"/>
              </a:ext>
            </a:extLst>
          </p:cNvPr>
          <p:cNvSpPr/>
          <p:nvPr/>
        </p:nvSpPr>
        <p:spPr>
          <a:xfrm>
            <a:off x="3065929" y="4267199"/>
            <a:ext cx="528918" cy="13536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236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xmlns="" id="{EC4B8529-D2A9-4338-8BB4-63B2B825F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08" y="624110"/>
            <a:ext cx="5340840" cy="810243"/>
          </a:xfrm>
        </p:spPr>
        <p:txBody>
          <a:bodyPr>
            <a:normAutofit/>
          </a:bodyPr>
          <a:lstStyle/>
          <a:p>
            <a:r>
              <a:rPr lang="zh-TW" altLang="en-US" sz="4400" dirty="0"/>
              <a:t>為甚麼要縫上繸子？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6D2A1EDA-40F9-42FC-953C-F2177CABF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28800"/>
            <a:ext cx="11259671" cy="440509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zh-TW" altLang="zh-TW" sz="3600" kern="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好叫你們看見它就記起耶和華一切的命令，並且遵行</a:t>
            </a:r>
            <a:endParaRPr lang="en-US" altLang="zh-TW" sz="3600" kern="0" dirty="0">
              <a:solidFill>
                <a:srgbClr val="00206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endParaRPr lang="en-US" altLang="zh-TW" sz="3600" kern="0" dirty="0">
              <a:solidFill>
                <a:srgbClr val="00206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r>
              <a:rPr lang="zh-TW" altLang="zh-TW" sz="3600" kern="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不隨從自己內心和眼目的情慾而跟著行淫</a:t>
            </a:r>
            <a:r>
              <a:rPr lang="en-US" altLang="zh-TW" sz="3600" kern="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(</a:t>
            </a:r>
            <a:r>
              <a:rPr lang="zh-TW" altLang="en-US" sz="3600" kern="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對神不忠</a:t>
            </a:r>
            <a:r>
              <a:rPr lang="en-US" altLang="zh-TW" sz="3600" kern="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)</a:t>
            </a:r>
          </a:p>
          <a:p>
            <a:endParaRPr lang="en-US" altLang="zh-TW" sz="3600" kern="0" dirty="0">
              <a:solidFill>
                <a:srgbClr val="00206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r>
              <a:rPr lang="zh-TW" altLang="zh-TW" sz="3600" kern="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你們就必記得並遵行我一切的命令，成為聖，歸你們的</a:t>
            </a:r>
            <a:r>
              <a:rPr lang="zh-TW" altLang="en-US" sz="3600" kern="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神</a:t>
            </a:r>
            <a:endParaRPr lang="zh-TW" altLang="en-US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46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6F1F13B-2E59-43B6-BBB9-D1CEC1165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243" y="543428"/>
            <a:ext cx="7501333" cy="1280890"/>
          </a:xfrm>
        </p:spPr>
        <p:txBody>
          <a:bodyPr>
            <a:normAutofit/>
          </a:bodyPr>
          <a:lstStyle/>
          <a:p>
            <a:r>
              <a:rPr lang="zh-TW" altLang="en-US" sz="4400" dirty="0"/>
              <a:t>神在甚麼景況吩咐以色列人？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5D884A28-84F9-4D31-92ED-FFBBC848A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0518" y="1550894"/>
            <a:ext cx="10013576" cy="5100918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3600" dirty="0"/>
              <a:t>在曠野之中，前往攻佔迦南</a:t>
            </a:r>
            <a:r>
              <a:rPr lang="en-US" altLang="zh-TW" sz="3600" dirty="0"/>
              <a:t>—</a:t>
            </a:r>
            <a:r>
              <a:rPr lang="zh-TW" altLang="en-US" sz="3600" dirty="0"/>
              <a:t>神所應許之地</a:t>
            </a:r>
            <a:endParaRPr lang="en-US" altLang="zh-TW" sz="3600" dirty="0"/>
          </a:p>
          <a:p>
            <a:r>
              <a:rPr lang="zh-TW" altLang="en-US" sz="3600" dirty="0"/>
              <a:t>民數記十三、十四章中，以色列人按神吩咐差</a:t>
            </a:r>
            <a:r>
              <a:rPr lang="en-US" altLang="zh-TW" sz="3600" dirty="0"/>
              <a:t>12</a:t>
            </a:r>
            <a:r>
              <a:rPr lang="zh-TW" altLang="en-US" sz="3600" dirty="0"/>
              <a:t>探子窺探迦南地</a:t>
            </a:r>
            <a:endParaRPr lang="en-US" altLang="zh-TW" sz="3600" dirty="0"/>
          </a:p>
          <a:p>
            <a:r>
              <a:rPr lang="en-US" altLang="zh-TW" sz="3600" dirty="0"/>
              <a:t>10</a:t>
            </a:r>
            <a:r>
              <a:rPr lang="zh-TW" altLang="en-US" sz="3600" dirty="0"/>
              <a:t>位探子和以色列百姓因恐懼違背神的心意，結果：</a:t>
            </a:r>
            <a:endParaRPr lang="en-US" altLang="zh-TW" sz="3600" dirty="0"/>
          </a:p>
          <a:p>
            <a:pPr lvl="1"/>
            <a:r>
              <a:rPr lang="zh-TW" altLang="zh-TW" sz="36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二十歲以</a:t>
            </a:r>
            <a:r>
              <a:rPr lang="zh-TW" altLang="en-US" sz="36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上男子</a:t>
            </a:r>
            <a:r>
              <a:rPr lang="zh-TW" altLang="zh-TW" sz="36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，必不得進應許</a:t>
            </a:r>
            <a:r>
              <a:rPr lang="zh-TW" altLang="en-US" sz="36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之</a:t>
            </a:r>
            <a:r>
              <a:rPr lang="zh-TW" altLang="zh-TW" sz="36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地</a:t>
            </a:r>
            <a:r>
              <a:rPr lang="en-US" altLang="zh-TW" sz="36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(</a:t>
            </a:r>
            <a:r>
              <a:rPr lang="zh-TW" altLang="en-US" sz="36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十四</a:t>
            </a:r>
            <a:r>
              <a:rPr lang="en-US" altLang="zh-TW" sz="36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29-30)</a:t>
            </a:r>
          </a:p>
          <a:p>
            <a:pPr lvl="1"/>
            <a:r>
              <a:rPr lang="zh-TW" altLang="en-US" sz="36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迦勒、約書亞、</a:t>
            </a:r>
            <a:r>
              <a:rPr lang="zh-TW" altLang="zh-TW" sz="36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婦人孩子必</a:t>
            </a:r>
            <a:r>
              <a:rPr lang="zh-TW" altLang="en-US" sz="36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可</a:t>
            </a:r>
            <a:r>
              <a:rPr lang="zh-TW" altLang="zh-TW" sz="36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進去</a:t>
            </a:r>
            <a:r>
              <a:rPr lang="en-US" altLang="zh-TW" sz="36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(</a:t>
            </a:r>
            <a:r>
              <a:rPr lang="zh-TW" altLang="en-US" sz="36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十四</a:t>
            </a:r>
            <a:r>
              <a:rPr lang="en-US" altLang="zh-TW" sz="36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29-31)</a:t>
            </a:r>
          </a:p>
          <a:p>
            <a:pPr lvl="1"/>
            <a:r>
              <a:rPr lang="zh-TW" altLang="en-US" sz="36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這一代以色列民</a:t>
            </a:r>
            <a:r>
              <a:rPr lang="zh-TW" altLang="zh-TW" sz="36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必在曠野飄流四十年</a:t>
            </a:r>
            <a:r>
              <a:rPr lang="zh-TW" altLang="en-US" sz="36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，直至這代人死亡為止 </a:t>
            </a:r>
            <a:r>
              <a:rPr lang="en-US" altLang="zh-TW" sz="36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(</a:t>
            </a:r>
            <a:r>
              <a:rPr lang="zh-TW" altLang="en-US" sz="36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十四</a:t>
            </a:r>
            <a:r>
              <a:rPr lang="en-US" altLang="zh-TW" sz="36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33-34)</a:t>
            </a:r>
          </a:p>
          <a:p>
            <a:pPr lvl="1"/>
            <a:r>
              <a:rPr lang="zh-TW" altLang="zh-TW" sz="36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報惡信</a:t>
            </a:r>
            <a:r>
              <a:rPr lang="zh-TW" altLang="en-US" sz="36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的探子</a:t>
            </a:r>
            <a:r>
              <a:rPr lang="zh-TW" altLang="zh-TW" sz="36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都遭瘟疫，死在</a:t>
            </a:r>
            <a:r>
              <a:rPr lang="zh-TW" altLang="en-US" sz="36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神</a:t>
            </a:r>
            <a:r>
              <a:rPr lang="zh-TW" altLang="zh-TW" sz="36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面前</a:t>
            </a:r>
            <a:r>
              <a:rPr lang="en-US" altLang="zh-TW" sz="36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(</a:t>
            </a:r>
            <a:r>
              <a:rPr lang="zh-TW" altLang="en-US" sz="36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十四</a:t>
            </a:r>
            <a:r>
              <a:rPr lang="en-US" altLang="zh-TW" sz="36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36-37)</a:t>
            </a:r>
          </a:p>
          <a:p>
            <a:endParaRPr lang="en-US" altLang="zh-TW" sz="3600" dirty="0"/>
          </a:p>
          <a:p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699749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D3BA5DB-3A33-4E24-B1EC-6F3067B22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0926" y="516534"/>
            <a:ext cx="5287050" cy="908855"/>
          </a:xfrm>
        </p:spPr>
        <p:txBody>
          <a:bodyPr>
            <a:normAutofit/>
          </a:bodyPr>
          <a:lstStyle/>
          <a:p>
            <a:r>
              <a:rPr lang="zh-TW" altLang="en-US" sz="4400" dirty="0"/>
              <a:t>失去盼望的旅程？！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EA099370-58EA-44B1-AC39-9F74F5055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165" y="1425389"/>
            <a:ext cx="11038448" cy="534296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zh-TW" altLang="en-US" sz="3200" dirty="0"/>
              <a:t>安息日拾柴 </a:t>
            </a:r>
            <a:r>
              <a:rPr lang="en-US" altLang="zh-TW" sz="3200" dirty="0"/>
              <a:t>(</a:t>
            </a:r>
            <a:r>
              <a:rPr lang="zh-TW" altLang="en-US" sz="3200" dirty="0"/>
              <a:t>十五</a:t>
            </a:r>
            <a:r>
              <a:rPr lang="en-US" altLang="zh-TW" sz="3200" dirty="0"/>
              <a:t>32-35)</a:t>
            </a:r>
          </a:p>
          <a:p>
            <a:r>
              <a:rPr lang="zh-TW" altLang="zh-TW" sz="2800" baseline="30000" dirty="0"/>
              <a:t>32</a:t>
            </a:r>
            <a:r>
              <a:rPr lang="zh-TW" altLang="zh-TW" sz="2800" dirty="0"/>
              <a:t> 以色列人在曠野的時候，遇見一個人在安息日撿柴。</a:t>
            </a:r>
            <a:r>
              <a:rPr lang="zh-TW" altLang="zh-TW" sz="2800" baseline="30000" dirty="0"/>
              <a:t>33</a:t>
            </a:r>
            <a:r>
              <a:rPr lang="zh-TW" altLang="zh-TW" sz="2800" dirty="0"/>
              <a:t> 遇見他撿柴的人，就把他帶到摩西、亞倫並全會眾那裏</a:t>
            </a:r>
            <a:endParaRPr lang="en-US" altLang="zh-TW" sz="2800" dirty="0"/>
          </a:p>
          <a:p>
            <a:r>
              <a:rPr lang="zh-TW" altLang="zh-TW" sz="2800" dirty="0"/>
              <a:t>全會眾照耶和華所吩咐摩西的</a:t>
            </a:r>
            <a:r>
              <a:rPr lang="zh-TW" altLang="en-US" sz="2800" dirty="0"/>
              <a:t>，</a:t>
            </a:r>
            <a:r>
              <a:rPr lang="zh-TW" altLang="zh-TW" sz="2800" dirty="0"/>
              <a:t>將他帶到營外，用石頭打死他</a:t>
            </a:r>
          </a:p>
          <a:p>
            <a:r>
              <a:rPr lang="zh-TW" altLang="en-US" sz="3200" dirty="0"/>
              <a:t>可拉黨的叛亂 </a:t>
            </a:r>
            <a:r>
              <a:rPr lang="en-US" altLang="zh-TW" sz="3200" dirty="0"/>
              <a:t>(</a:t>
            </a:r>
            <a:r>
              <a:rPr lang="zh-TW" altLang="en-US" sz="3200" dirty="0"/>
              <a:t>十六章</a:t>
            </a:r>
            <a:r>
              <a:rPr lang="en-US" altLang="zh-TW" sz="3200" dirty="0"/>
              <a:t>)</a:t>
            </a:r>
            <a:endParaRPr lang="zh-TW" altLang="en-US" sz="3200" dirty="0"/>
          </a:p>
          <a:p>
            <a:r>
              <a:rPr lang="zh-TW" altLang="zh-TW" sz="2800" baseline="30000" dirty="0"/>
              <a:t>12</a:t>
            </a:r>
            <a:r>
              <a:rPr lang="zh-TW" altLang="zh-TW" sz="2800" dirty="0"/>
              <a:t> 摩西打發人去召以利押的兒子大坍、亞比蘭。他們說：「</a:t>
            </a:r>
            <a:r>
              <a:rPr lang="zh-TW" altLang="zh-TW" sz="2800" i="1" dirty="0">
                <a:solidFill>
                  <a:srgbClr val="FF0000"/>
                </a:solidFill>
              </a:rPr>
              <a:t>我們不上去！</a:t>
            </a:r>
            <a:r>
              <a:rPr lang="zh-TW" altLang="zh-TW" sz="2800" i="1" baseline="30000" dirty="0">
                <a:solidFill>
                  <a:srgbClr val="FF0000"/>
                </a:solidFill>
              </a:rPr>
              <a:t>13</a:t>
            </a:r>
            <a:r>
              <a:rPr lang="zh-TW" altLang="zh-TW" sz="2800" i="1" dirty="0">
                <a:solidFill>
                  <a:srgbClr val="FF0000"/>
                </a:solidFill>
              </a:rPr>
              <a:t> 你將我們從流奶與蜜之地領上來，要在曠野殺我們，這豈為小事？你還要自立為王轄管我們嗎？</a:t>
            </a:r>
            <a:r>
              <a:rPr lang="zh-TW" altLang="zh-TW" sz="2800" i="1" baseline="30000" dirty="0">
                <a:solidFill>
                  <a:srgbClr val="FF0000"/>
                </a:solidFill>
              </a:rPr>
              <a:t>14</a:t>
            </a:r>
            <a:r>
              <a:rPr lang="zh-TW" altLang="zh-TW" sz="2800" i="1" dirty="0">
                <a:solidFill>
                  <a:srgbClr val="FF0000"/>
                </a:solidFill>
              </a:rPr>
              <a:t> 並且你沒有將我們領到流奶與蜜之地，也沒有把田地和葡萄園給我們為業。難道你要剜這些人的眼睛嗎？我們不上去！</a:t>
            </a:r>
            <a:r>
              <a:rPr lang="zh-TW" altLang="zh-TW" sz="2800" dirty="0"/>
              <a:t>」</a:t>
            </a:r>
          </a:p>
          <a:p>
            <a:endParaRPr lang="en-US" altLang="zh-TW" sz="3600" dirty="0"/>
          </a:p>
        </p:txBody>
      </p:sp>
    </p:spTree>
    <p:extLst>
      <p:ext uri="{BB962C8B-B14F-4D97-AF65-F5344CB8AC3E}">
        <p14:creationId xmlns:p14="http://schemas.microsoft.com/office/powerpoint/2010/main" val="245741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C7DAA5A-0886-4FF0-9AA3-97561F674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167" y="705752"/>
            <a:ext cx="6477597" cy="886284"/>
          </a:xfrm>
          <a:solidFill>
            <a:srgbClr val="FFC000"/>
          </a:solidFill>
        </p:spPr>
        <p:txBody>
          <a:bodyPr/>
          <a:lstStyle/>
          <a:p>
            <a:r>
              <a:rPr lang="zh-TW" altLang="zh-TW" sz="3600" kern="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世世代代</a:t>
            </a:r>
            <a:r>
              <a:rPr lang="zh-TW" altLang="zh-TW" sz="3600" kern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要在衣服邊上縫繸子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840C525-9302-4852-8EAD-3EC556DD0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0" y="1733549"/>
            <a:ext cx="10882993" cy="5018315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zh-TW" altLang="en-US" sz="3600" dirty="0">
                <a:solidFill>
                  <a:schemeClr val="bg1"/>
                </a:solidFill>
              </a:rPr>
              <a:t>調整我們的焦點：世世代代</a:t>
            </a:r>
            <a:endParaRPr lang="en-US" altLang="zh-TW" sz="3600" dirty="0">
              <a:solidFill>
                <a:schemeClr val="bg1"/>
              </a:solidFill>
            </a:endParaRPr>
          </a:p>
          <a:p>
            <a:r>
              <a:rPr lang="zh-TW" altLang="en-US" sz="3600" dirty="0">
                <a:solidFill>
                  <a:schemeClr val="bg1"/>
                </a:solidFill>
              </a:rPr>
              <a:t>盼望不在於神所賜的應許</a:t>
            </a:r>
            <a:endParaRPr lang="en-US" altLang="zh-TW" sz="3600" dirty="0">
              <a:solidFill>
                <a:schemeClr val="bg1"/>
              </a:solidFill>
            </a:endParaRPr>
          </a:p>
          <a:p>
            <a:r>
              <a:rPr lang="zh-TW" altLang="en-US" sz="3600" dirty="0">
                <a:solidFill>
                  <a:schemeClr val="bg1"/>
                </a:solidFill>
              </a:rPr>
              <a:t>在乎旅程中神的同在</a:t>
            </a:r>
            <a:endParaRPr lang="en-US" altLang="zh-TW" sz="3600" dirty="0">
              <a:solidFill>
                <a:schemeClr val="bg1"/>
              </a:solidFill>
            </a:endParaRPr>
          </a:p>
          <a:p>
            <a:r>
              <a:rPr lang="zh-TW" altLang="en-US" sz="3600" dirty="0">
                <a:solidFill>
                  <a:schemeClr val="bg1"/>
                </a:solidFill>
              </a:rPr>
              <a:t>藍色繸子的意義</a:t>
            </a:r>
            <a:endParaRPr lang="en-US" altLang="zh-TW" sz="3600" dirty="0">
              <a:solidFill>
                <a:schemeClr val="bg1"/>
              </a:solidFill>
            </a:endParaRPr>
          </a:p>
          <a:p>
            <a:r>
              <a:rPr lang="zh-TW" altLang="en-US" sz="3600" dirty="0">
                <a:solidFill>
                  <a:schemeClr val="bg1"/>
                </a:solidFill>
              </a:rPr>
              <a:t>在生活時常提醒自己屬於神，和祂是誰？</a:t>
            </a:r>
            <a:endParaRPr lang="en-US" altLang="zh-TW" sz="3600" dirty="0">
              <a:solidFill>
                <a:schemeClr val="bg1"/>
              </a:solidFill>
            </a:endParaRPr>
          </a:p>
          <a:p>
            <a:r>
              <a:rPr lang="zh-TW" altLang="zh-TW" sz="3600" kern="0" baseline="30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41 </a:t>
            </a:r>
            <a:r>
              <a:rPr lang="zh-TW" altLang="zh-TW" sz="3600" kern="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「我是耶和華－你們的</a:t>
            </a:r>
            <a:r>
              <a:rPr lang="zh-TW" altLang="en-US" sz="3600" kern="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神</a:t>
            </a:r>
            <a:r>
              <a:rPr lang="zh-TW" altLang="zh-TW" sz="3600" kern="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，曾把你們從</a:t>
            </a:r>
            <a:r>
              <a:rPr lang="zh-TW" altLang="zh-TW" sz="3600" u="sng" kern="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埃及</a:t>
            </a:r>
            <a:r>
              <a:rPr lang="zh-TW" altLang="zh-TW" sz="3600" kern="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地領出來，要作你們的</a:t>
            </a:r>
            <a:r>
              <a:rPr lang="zh-TW" altLang="en-US" sz="3600" kern="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神</a:t>
            </a:r>
            <a:r>
              <a:rPr lang="zh-TW" altLang="zh-TW" sz="3600" kern="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。我是耶和華－你們的</a:t>
            </a:r>
            <a:r>
              <a:rPr lang="zh-TW" altLang="en-US" sz="3600" kern="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神</a:t>
            </a:r>
            <a:r>
              <a:rPr lang="zh-TW" altLang="zh-TW" sz="3600" kern="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。」</a:t>
            </a:r>
            <a:endParaRPr lang="zh-TW" altLang="zh-TW" sz="36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endParaRPr lang="zh-TW" alt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140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5D8303A-B344-47E0-8627-2558CD5AC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2741075" cy="774384"/>
          </a:xfrm>
          <a:solidFill>
            <a:srgbClr val="FFC000"/>
          </a:solidFill>
        </p:spPr>
        <p:txBody>
          <a:bodyPr/>
          <a:lstStyle/>
          <a:p>
            <a:r>
              <a:rPr lang="zh-TW" altLang="en-US" dirty="0"/>
              <a:t>十架的大能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AAA8349C-A7CB-4DD8-8EB8-819D75DEB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2635" y="1308847"/>
            <a:ext cx="10141977" cy="5387787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indent="0" algn="just">
              <a:buNone/>
            </a:pPr>
            <a:r>
              <a:rPr lang="zh-TW" altLang="zh-TW" sz="3200" kern="0" baseline="30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18</a:t>
            </a:r>
            <a:r>
              <a:rPr lang="zh-TW" altLang="zh-TW" sz="32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因為十字架的道理，在那滅亡的人為愚拙；在我們得救的人，卻為上帝的大能。</a:t>
            </a:r>
            <a:endParaRPr lang="en-US" altLang="zh-TW" sz="3200" kern="0" dirty="0">
              <a:solidFill>
                <a:srgbClr val="FF000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 indent="0" algn="just">
              <a:buNone/>
            </a:pPr>
            <a:endParaRPr lang="en-US" altLang="zh-TW" sz="3200" kern="0" dirty="0">
              <a:solidFill>
                <a:srgbClr val="FF000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 indent="0" algn="just">
              <a:buNone/>
            </a:pPr>
            <a:r>
              <a:rPr lang="zh-TW" altLang="zh-TW" sz="3200" kern="0" baseline="30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22</a:t>
            </a:r>
            <a:r>
              <a:rPr lang="zh-TW" altLang="zh-TW" sz="32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猶太人是要神蹟，希臘人是求智慧，</a:t>
            </a:r>
            <a:r>
              <a:rPr lang="zh-TW" altLang="zh-TW" sz="3200" kern="0" baseline="30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23</a:t>
            </a:r>
            <a:r>
              <a:rPr lang="zh-TW" altLang="zh-TW" sz="32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我們卻是傳釘十字架的基督，在猶太人為絆腳石，在外邦人為愚拙；</a:t>
            </a:r>
            <a:r>
              <a:rPr lang="zh-TW" altLang="zh-TW" sz="3200" kern="0" baseline="30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24</a:t>
            </a:r>
            <a:r>
              <a:rPr lang="zh-TW" altLang="zh-TW" sz="32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但在那蒙召的，無論是猶太人、希臘人，基督總為上帝的能力，上帝的智慧。</a:t>
            </a:r>
            <a:r>
              <a:rPr lang="zh-TW" altLang="zh-TW" sz="3200" kern="0" baseline="30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25</a:t>
            </a:r>
            <a:r>
              <a:rPr lang="zh-TW" altLang="zh-TW" sz="32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 因上帝的愚拙總比人智慧，上帝的軟弱總比人強壯。</a:t>
            </a:r>
            <a:endParaRPr lang="en-US" altLang="zh-TW" sz="3200" kern="0" dirty="0">
              <a:solidFill>
                <a:srgbClr val="FF000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 indent="0" algn="just">
              <a:buNone/>
            </a:pPr>
            <a:endParaRPr lang="en-US" altLang="zh-TW" sz="3200" kern="0" dirty="0">
              <a:solidFill>
                <a:srgbClr val="FF0000"/>
              </a:solidFill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 indent="0" algn="just">
              <a:buNone/>
            </a:pPr>
            <a:r>
              <a:rPr lang="zh-TW" altLang="en-US" sz="32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Calibri" panose="020F0502020204030204" pitchFamily="34" charset="0"/>
              </a:rPr>
              <a:t>今天我們求甚麼？</a:t>
            </a:r>
            <a:endParaRPr lang="zh-TW" altLang="zh-TW" sz="32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zh-TW" altLang="zh-TW" sz="1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27507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28CD9EE-9B7C-4CD8-ACD2-B75321B43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4444369" cy="1034361"/>
          </a:xfrm>
          <a:solidFill>
            <a:srgbClr val="FFC000"/>
          </a:solidFill>
        </p:spPr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</a:rPr>
              <a:t>十架對我們的意義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893246DD-6FF8-4D69-BE7E-F456EE81A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6353" y="1766046"/>
            <a:ext cx="9308259" cy="4849907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</a:rPr>
              <a:t>在得救的人來說，十架是神的大能</a:t>
            </a:r>
            <a:endParaRPr lang="en-US" altLang="zh-TW" sz="3600" dirty="0">
              <a:latin typeface="+mn-ea"/>
            </a:endParaRPr>
          </a:p>
          <a:p>
            <a:r>
              <a:rPr lang="zh-TW" altLang="en-US" sz="3600" dirty="0">
                <a:latin typeface="+mn-ea"/>
              </a:rPr>
              <a:t>苦難不是因神不能，卻是神彰顯能力的場景</a:t>
            </a:r>
            <a:endParaRPr lang="en-US" altLang="zh-TW" sz="3600" dirty="0">
              <a:latin typeface="+mn-ea"/>
            </a:endParaRPr>
          </a:p>
          <a:p>
            <a:r>
              <a:rPr lang="zh-TW" altLang="en-US" sz="3600" dirty="0">
                <a:latin typeface="+mn-ea"/>
              </a:rPr>
              <a:t>在蒙召的人，基督總為神的能力與的智慧</a:t>
            </a:r>
            <a:endParaRPr lang="en-US" altLang="zh-TW" sz="3600" dirty="0">
              <a:latin typeface="+mn-ea"/>
            </a:endParaRPr>
          </a:p>
          <a:p>
            <a:r>
              <a:rPr lang="zh-TW" altLang="en-US" sz="3600" kern="0" dirty="0">
                <a:solidFill>
                  <a:schemeClr val="tx1"/>
                </a:solidFill>
                <a:latin typeface="+mn-ea"/>
                <a:cs typeface="Calibri" panose="020F0502020204030204" pitchFamily="34" charset="0"/>
              </a:rPr>
              <a:t>神</a:t>
            </a:r>
            <a:r>
              <a:rPr lang="zh-TW" altLang="zh-TW" sz="3600" kern="0" dirty="0">
                <a:solidFill>
                  <a:schemeClr val="tx1"/>
                </a:solidFill>
                <a:effectLst/>
                <a:latin typeface="+mn-ea"/>
                <a:cs typeface="Calibri" panose="020F0502020204030204" pitchFamily="34" charset="0"/>
              </a:rPr>
              <a:t>的愚拙總比人智慧，</a:t>
            </a:r>
            <a:r>
              <a:rPr lang="zh-TW" altLang="en-US" sz="3600" kern="0" dirty="0">
                <a:solidFill>
                  <a:schemeClr val="tx1"/>
                </a:solidFill>
                <a:effectLst/>
                <a:latin typeface="+mn-ea"/>
                <a:cs typeface="Calibri" panose="020F0502020204030204" pitchFamily="34" charset="0"/>
              </a:rPr>
              <a:t>神</a:t>
            </a:r>
            <a:r>
              <a:rPr lang="zh-TW" altLang="zh-TW" sz="3600" kern="0" dirty="0">
                <a:solidFill>
                  <a:schemeClr val="tx1"/>
                </a:solidFill>
                <a:effectLst/>
                <a:latin typeface="+mn-ea"/>
                <a:cs typeface="Calibri" panose="020F0502020204030204" pitchFamily="34" charset="0"/>
              </a:rPr>
              <a:t>的軟弱總比人強壯</a:t>
            </a:r>
            <a:endParaRPr lang="en-US" altLang="zh-TW" sz="3600" kern="0" dirty="0">
              <a:solidFill>
                <a:schemeClr val="tx1"/>
              </a:solidFill>
              <a:effectLst/>
              <a:latin typeface="+mn-ea"/>
              <a:cs typeface="Calibri" panose="020F0502020204030204" pitchFamily="34" charset="0"/>
            </a:endParaRPr>
          </a:p>
          <a:p>
            <a:r>
              <a:rPr lang="zh-TW" altLang="en-US" sz="3600" kern="0" dirty="0">
                <a:solidFill>
                  <a:schemeClr val="tx1"/>
                </a:solidFill>
                <a:latin typeface="+mn-ea"/>
                <a:cs typeface="Calibri" panose="020F0502020204030204" pitchFamily="34" charset="0"/>
              </a:rPr>
              <a:t>任何場景神都是我們的倚靠、我們的主</a:t>
            </a:r>
            <a:endParaRPr lang="en-US" altLang="zh-TW" sz="3600" kern="0" dirty="0">
              <a:solidFill>
                <a:schemeClr val="tx1"/>
              </a:solidFill>
              <a:latin typeface="+mn-ea"/>
              <a:cs typeface="Calibri" panose="020F0502020204030204" pitchFamily="34" charset="0"/>
            </a:endParaRPr>
          </a:p>
          <a:p>
            <a:r>
              <a:rPr lang="zh-TW" altLang="en-US" sz="3600" kern="0" dirty="0">
                <a:solidFill>
                  <a:schemeClr val="tx1"/>
                </a:solidFill>
                <a:effectLst/>
                <a:latin typeface="+mn-ea"/>
                <a:cs typeface="Calibri" panose="020F0502020204030204" pitchFamily="34" charset="0"/>
              </a:rPr>
              <a:t>十架是我們所背負，是我們傳揚的記號</a:t>
            </a:r>
            <a:endParaRPr lang="en-US" altLang="zh-TW" sz="3600" kern="0" dirty="0">
              <a:solidFill>
                <a:schemeClr val="tx1"/>
              </a:solidFill>
              <a:effectLst/>
              <a:latin typeface="+mn-ea"/>
              <a:cs typeface="Calibri" panose="020F0502020204030204" pitchFamily="34" charset="0"/>
            </a:endParaRPr>
          </a:p>
          <a:p>
            <a:endParaRPr lang="en-US" altLang="zh-TW" sz="3600" dirty="0">
              <a:solidFill>
                <a:schemeClr val="tx1"/>
              </a:solidFill>
              <a:latin typeface="+mn-ea"/>
            </a:endParaRPr>
          </a:p>
          <a:p>
            <a:endParaRPr lang="en-US" altLang="zh-TW" sz="3600" dirty="0"/>
          </a:p>
          <a:p>
            <a:endParaRPr lang="en-US" altLang="zh-TW" sz="3600" dirty="0"/>
          </a:p>
          <a:p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44721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絲縷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149</TotalTime>
  <Words>672</Words>
  <Application>Microsoft Office PowerPoint</Application>
  <PresentationFormat>自訂</PresentationFormat>
  <Paragraphs>49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絲縷</vt:lpstr>
      <vt:lpstr>曠野中的記號</vt:lpstr>
      <vt:lpstr>民數記十五章37-41節</vt:lpstr>
      <vt:lpstr>繸子是甚麼樣子的？</vt:lpstr>
      <vt:lpstr>為甚麼要縫上繸子？</vt:lpstr>
      <vt:lpstr>神在甚麼景況吩咐以色列人？</vt:lpstr>
      <vt:lpstr>失去盼望的旅程？！</vt:lpstr>
      <vt:lpstr>世世代代要在衣服邊上縫繸子</vt:lpstr>
      <vt:lpstr>十架的大能</vt:lpstr>
      <vt:lpstr>十架對我們的意義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不忘初心的記號</dc:title>
  <dc:creator>漢陽 譚</dc:creator>
  <cp:lastModifiedBy>Andrew</cp:lastModifiedBy>
  <cp:revision>6</cp:revision>
  <dcterms:created xsi:type="dcterms:W3CDTF">2022-03-31T22:36:27Z</dcterms:created>
  <dcterms:modified xsi:type="dcterms:W3CDTF">2022-05-26T08:41:43Z</dcterms:modified>
</cp:coreProperties>
</file>