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新細明體" panose="02020500000000000000" pitchFamily="18" charset="-12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M Serif Display" panose="020B0604020202020204" charset="0"/>
      <p:regular r:id="rId34"/>
    </p:embeddedFont>
    <p:embeddedFont>
      <p:font typeface="DM Sans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28196" y="0"/>
            <a:ext cx="9259804" cy="6307555"/>
            <a:chOff x="0" y="0"/>
            <a:chExt cx="3098729" cy="2110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8729" cy="2110779"/>
            </a:xfrm>
            <a:custGeom>
              <a:avLst/>
              <a:gdLst/>
              <a:ahLst/>
              <a:cxnLst/>
              <a:rect l="l" t="t" r="r" b="b"/>
              <a:pathLst>
                <a:path w="3098729" h="2110779">
                  <a:moveTo>
                    <a:pt x="0" y="0"/>
                  </a:moveTo>
                  <a:lnTo>
                    <a:pt x="3098729" y="0"/>
                  </a:lnTo>
                  <a:lnTo>
                    <a:pt x="3098729" y="2110779"/>
                  </a:lnTo>
                  <a:lnTo>
                    <a:pt x="0" y="2110779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28196" y="6307555"/>
            <a:ext cx="9259804" cy="4088731"/>
            <a:chOff x="0" y="0"/>
            <a:chExt cx="3098729" cy="13682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8729" cy="1368266"/>
            </a:xfrm>
            <a:custGeom>
              <a:avLst/>
              <a:gdLst/>
              <a:ahLst/>
              <a:cxnLst/>
              <a:rect l="l" t="t" r="r" b="b"/>
              <a:pathLst>
                <a:path w="3098729" h="1368266">
                  <a:moveTo>
                    <a:pt x="0" y="0"/>
                  </a:moveTo>
                  <a:lnTo>
                    <a:pt x="3098729" y="0"/>
                  </a:lnTo>
                  <a:lnTo>
                    <a:pt x="3098729" y="1368266"/>
                  </a:lnTo>
                  <a:lnTo>
                    <a:pt x="0" y="1368266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00641" y="1028700"/>
            <a:ext cx="6552700" cy="8229600"/>
            <a:chOff x="0" y="0"/>
            <a:chExt cx="8736933" cy="109728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l="28074" t="6070" r="22003"/>
            <a:stretch>
              <a:fillRect/>
            </a:stretch>
          </p:blipFill>
          <p:spPr>
            <a:xfrm>
              <a:off x="0" y="0"/>
              <a:ext cx="8736933" cy="10972800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475815" y="763705"/>
            <a:ext cx="1063163" cy="10073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840381" y="6191986"/>
            <a:ext cx="2354189" cy="2311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707631" y="8351921"/>
            <a:ext cx="5221729" cy="28393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76991" y="925612"/>
            <a:ext cx="3335215" cy="20617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711047" y="3065780"/>
            <a:ext cx="8576953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80"/>
              </a:lnSpc>
            </a:pPr>
            <a:r>
              <a:rPr lang="en-US" sz="9000">
                <a:solidFill>
                  <a:srgbClr val="FFFFFF"/>
                </a:solidFill>
                <a:ea typeface="DM Serif Display"/>
              </a:rPr>
              <a:t>追求當所追求的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40381" y="7286117"/>
            <a:ext cx="4503528" cy="36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9"/>
              </a:lnSpc>
            </a:pPr>
            <a:r>
              <a:rPr lang="en-US" sz="2999">
                <a:solidFill>
                  <a:srgbClr val="FFFFFF"/>
                </a:solidFill>
                <a:ea typeface="DM Serif Display"/>
              </a:rPr>
              <a:t>哥林多前書12章12至31節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40381" y="8175229"/>
            <a:ext cx="6027177" cy="43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</a:rPr>
              <a:t>28-29 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3116859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林前12:17-19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7636" y="1395534"/>
            <a:ext cx="10034258" cy="47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假如整個身體只是眼睛，怎樣聽呢？假如整個身體只是耳朵，怎樣聞味呢？但現在神按照自己的意思，把肢體一一放在身體上。假如所有的只是一個肢體，怎能算是身體呢？</a:t>
            </a:r>
          </a:p>
          <a:p>
            <a:pPr>
              <a:lnSpc>
                <a:spcPts val="6299"/>
              </a:lnSpc>
            </a:pPr>
            <a:endParaRPr lang="en-US" sz="4500">
              <a:solidFill>
                <a:srgbClr val="FFFFFF"/>
              </a:solidFill>
              <a:ea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3116859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7636" y="1395534"/>
            <a:ext cx="7384760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但現在神按照自己的意思，把肢體一一放在身體上。</a:t>
            </a:r>
          </a:p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DM Sans"/>
              </a:rPr>
              <a:t>God has placed each of the members in the body</a:t>
            </a:r>
          </a:p>
          <a:p>
            <a:pPr>
              <a:lnSpc>
                <a:spcPts val="6299"/>
              </a:lnSpc>
            </a:pPr>
            <a:endParaRPr lang="en-US" sz="4500">
              <a:solidFill>
                <a:srgbClr val="FFFFFF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林前12:20-21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1395534"/>
            <a:ext cx="8280340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但現在肢體雖然很多，身體卻只是一個。眼睛不能對手說：「我不需要你。」頭也不能對腳說：「我不需要你們。」</a:t>
            </a:r>
          </a:p>
          <a:p>
            <a:pPr>
              <a:lnSpc>
                <a:spcPts val="6299"/>
              </a:lnSpc>
            </a:pPr>
            <a:endParaRPr lang="en-US" sz="4500">
              <a:solidFill>
                <a:srgbClr val="FFFFFF"/>
              </a:solidFill>
              <a:ea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371238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林前12:22-24上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942975"/>
            <a:ext cx="8603450" cy="47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相反地，身體上那些似乎比較軟弱的肢體，更是不可缺少的。我們認為身體上不大體面的部分，就更加要把它裝飾得體面；不大美觀的部分，就更加要使它美觀。我們身體上美觀的部分，就不需要這樣了。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942975"/>
            <a:ext cx="8603450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我們認為身體上</a:t>
            </a:r>
            <a:r>
              <a:rPr lang="en-US" sz="4500">
                <a:solidFill>
                  <a:srgbClr val="F67E7D"/>
                </a:solidFill>
                <a:ea typeface="DM Sans"/>
              </a:rPr>
              <a:t>不大體面的部分</a:t>
            </a:r>
            <a:r>
              <a:rPr lang="en-US" sz="4500">
                <a:solidFill>
                  <a:srgbClr val="FFFFFF"/>
                </a:solidFill>
                <a:ea typeface="DM Sans"/>
              </a:rPr>
              <a:t>，就更加要把它裝飾得體面；不大美觀的部分，就更加要使它美觀。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9108" y="3877370"/>
            <a:ext cx="11644986" cy="1543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DM Serif Display"/>
              </a:rPr>
              <a:t>and those members of the body that we think less honorable we clothe with greater honor, and our less respectable members are treated with greater respect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942975"/>
            <a:ext cx="8603450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DM Sans"/>
              </a:rPr>
              <a:t>and those members of the body that we think less honorable we clothe with greater honor, and our less respectable members are treated with greater respect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494" b="64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林前12:24下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5209" y="1582152"/>
            <a:ext cx="937891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但神卻這樣把身體組成了：格外地把體面加給比較有缺欠的肢體，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林前12:25-26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5209" y="1582152"/>
            <a:ext cx="9378913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好使肢體能夠互相照顧，免得身體上有了分裂。如果一個肢體受苦，所有的肢體就一同受苦；如果一個肢體得榮耀，所有的肢體就一同快樂。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38" b="783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林前12:27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5209" y="1582152"/>
            <a:ext cx="9378913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你們就是基督的身體，並且每一個人都是作肢體的。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93505" y="1971675"/>
            <a:ext cx="11132297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神在教會裡所設立的，第一是使徒，第二是先知，第三是教師，其次是行神蹟的，再其次是有醫病恩賜的，幫助人的，治理事的，說各種方言的。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883361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林前12:29-30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87892" y="2160010"/>
            <a:ext cx="11571408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難道都是使徒嗎？都是先知嗎？都是教師嗎？都是行神蹟的嗎？都是有醫病恩賜的嗎？都是說方言的嗎？都是翻譯方言的嗎？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064067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林前12:31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87892" y="2160010"/>
            <a:ext cx="11571408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你們卻要熱切地追求那些更大的恩賜。現在我要把更高的道路指示你們。</a:t>
            </a:r>
          </a:p>
          <a:p>
            <a:pPr>
              <a:lnSpc>
                <a:spcPts val="6299"/>
              </a:lnSpc>
            </a:pPr>
            <a:endParaRPr lang="en-US" sz="4500">
              <a:solidFill>
                <a:srgbClr val="FFFFFF"/>
              </a:solidFill>
              <a:ea typeface="DM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232660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林前13:1-2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87892" y="1741569"/>
            <a:ext cx="11571408" cy="397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我若能說世人和天使的方言，卻沒有愛，我就成了鳴的鑼、響的鈸一樣。我若有先知講道的恩賜，也明白各樣的奧祕，各樣的知識；並且有全備的信，叫我能夠移山，卻沒有愛，我就算不得甚麼。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378492" cy="10287000"/>
            <a:chOff x="0" y="0"/>
            <a:chExt cx="3019769" cy="70947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9769" cy="7094763"/>
            </a:xfrm>
            <a:custGeom>
              <a:avLst/>
              <a:gdLst/>
              <a:ahLst/>
              <a:cxnLst/>
              <a:rect l="l" t="t" r="r" b="b"/>
              <a:pathLst>
                <a:path w="3019769" h="7094763">
                  <a:moveTo>
                    <a:pt x="0" y="0"/>
                  </a:moveTo>
                  <a:lnTo>
                    <a:pt x="3019769" y="0"/>
                  </a:lnTo>
                  <a:lnTo>
                    <a:pt x="3019769" y="7094763"/>
                  </a:lnTo>
                  <a:lnTo>
                    <a:pt x="0" y="7094763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sp>
        <p:nvSpPr>
          <p:cNvPr id="4" name="TextBox 4"/>
          <p:cNvSpPr txBox="1"/>
          <p:nvPr/>
        </p:nvSpPr>
        <p:spPr>
          <a:xfrm rot="-4471395">
            <a:off x="-2468524" y="4773674"/>
            <a:ext cx="8746818" cy="789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7"/>
              </a:lnSpc>
            </a:pPr>
            <a:r>
              <a:rPr lang="en-US" sz="6399">
                <a:solidFill>
                  <a:srgbClr val="FFFFFF"/>
                </a:solidFill>
                <a:ea typeface="DM Serif Display"/>
              </a:rPr>
              <a:t>哥林多前書大綱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92163" y="0"/>
            <a:ext cx="6795837" cy="10287000"/>
            <a:chOff x="0" y="0"/>
            <a:chExt cx="11492084" cy="173958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92085" cy="17395808"/>
            </a:xfrm>
            <a:custGeom>
              <a:avLst/>
              <a:gdLst/>
              <a:ahLst/>
              <a:cxnLst/>
              <a:rect l="l" t="t" r="r" b="b"/>
              <a:pathLst>
                <a:path w="11492085" h="17395808">
                  <a:moveTo>
                    <a:pt x="0" y="0"/>
                  </a:moveTo>
                  <a:lnTo>
                    <a:pt x="11492085" y="0"/>
                  </a:lnTo>
                  <a:lnTo>
                    <a:pt x="11492085" y="17395808"/>
                  </a:lnTo>
                  <a:lnTo>
                    <a:pt x="0" y="17395808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400000">
            <a:off x="3201398" y="1958580"/>
            <a:ext cx="2354189" cy="231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25047" y="1028700"/>
            <a:ext cx="934253" cy="8852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226231" y="3110401"/>
            <a:ext cx="4565943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有關教會聚會的問題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26231" y="1930520"/>
            <a:ext cx="2354154" cy="79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8"/>
              </a:lnSpc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11-14章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26231" y="5559753"/>
            <a:ext cx="4346374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有人對復活的誤解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96052" y="4348498"/>
            <a:ext cx="2354154" cy="79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8"/>
              </a:lnSpc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5-7章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26231" y="7920910"/>
            <a:ext cx="1858430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結語問安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26231" y="6794393"/>
            <a:ext cx="2563062" cy="79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8"/>
              </a:lnSpc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16章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96052" y="1930520"/>
            <a:ext cx="2354154" cy="79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8"/>
              </a:lnSpc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1-4章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26231" y="4348498"/>
            <a:ext cx="2354154" cy="79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38"/>
              </a:lnSpc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15章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96052" y="6512572"/>
            <a:ext cx="2164913" cy="107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5"/>
              </a:lnSpc>
              <a:spcBef>
                <a:spcPct val="0"/>
              </a:spcBef>
            </a:pPr>
            <a:r>
              <a:rPr lang="en-US" sz="6346">
                <a:solidFill>
                  <a:srgbClr val="FFFFFF"/>
                </a:solidFill>
                <a:latin typeface="DM Serif Display"/>
              </a:rPr>
              <a:t>8-10章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96052" y="3110401"/>
            <a:ext cx="4121177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哥林多教會分黨分派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96052" y="5559753"/>
            <a:ext cx="5445926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有關淫亂、婚姻方面的問題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96052" y="7920910"/>
            <a:ext cx="4961262" cy="4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19"/>
              </a:lnSpc>
            </a:pPr>
            <a:r>
              <a:rPr lang="en-US" sz="3499">
                <a:solidFill>
                  <a:srgbClr val="FFFFFF"/>
                </a:solidFill>
                <a:ea typeface="DM Serif Display"/>
              </a:rPr>
              <a:t>有關吃祭偶像的食物爭議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112" b="31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269453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1395534"/>
            <a:ext cx="8280340" cy="237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正如身體是一個，卻有許多肢體，而且肢體雖然很多，身體仍是一個；基督也是這樣。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269453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85930" y="1395534"/>
            <a:ext cx="8280340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我們無論是猶太人，是希臘人，是作奴隸的，是自由的，都在那一位聖靈裡受了洗，成為一個身體，都飲了那一位聖靈。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555" r="55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2269453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5803" y="1477377"/>
            <a:ext cx="12762197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50"/>
              </a:lnSpc>
            </a:pPr>
            <a:r>
              <a:rPr lang="en-US" sz="4500" spc="4">
                <a:solidFill>
                  <a:srgbClr val="FFFFFF"/>
                </a:solidFill>
                <a:latin typeface="DM Sans"/>
              </a:rPr>
              <a:t>For by one Spirit </a:t>
            </a:r>
          </a:p>
          <a:p>
            <a:pPr>
              <a:lnSpc>
                <a:spcPts val="6750"/>
              </a:lnSpc>
            </a:pPr>
            <a:r>
              <a:rPr lang="en-US" sz="4500" spc="4">
                <a:solidFill>
                  <a:srgbClr val="F67E7D"/>
                </a:solidFill>
                <a:latin typeface="DM Sans"/>
              </a:rPr>
              <a:t>we were all baptized into one body, </a:t>
            </a:r>
          </a:p>
          <a:p>
            <a:pPr>
              <a:lnSpc>
                <a:spcPts val="6750"/>
              </a:lnSpc>
            </a:pPr>
            <a:r>
              <a:rPr lang="en-US" sz="4500" spc="4">
                <a:solidFill>
                  <a:srgbClr val="FFFFFF"/>
                </a:solidFill>
                <a:latin typeface="DM Sans"/>
              </a:rPr>
              <a:t>whether Jews or Greeks, whether slaves or free, </a:t>
            </a:r>
          </a:p>
          <a:p>
            <a:pPr>
              <a:lnSpc>
                <a:spcPts val="6750"/>
              </a:lnSpc>
            </a:pPr>
            <a:r>
              <a:rPr lang="en-US" sz="4500" spc="4">
                <a:solidFill>
                  <a:srgbClr val="FFFFFF"/>
                </a:solidFill>
                <a:latin typeface="DM Sans"/>
              </a:rPr>
              <a:t>and </a:t>
            </a:r>
            <a:r>
              <a:rPr lang="en-US" sz="4500" spc="4">
                <a:solidFill>
                  <a:srgbClr val="F67E7D"/>
                </a:solidFill>
                <a:latin typeface="DM Sans"/>
              </a:rPr>
              <a:t>we were all made to drink of one Spirit.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9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5930" y="6273716"/>
            <a:ext cx="11502070" cy="4047122"/>
            <a:chOff x="0" y="0"/>
            <a:chExt cx="5563845" cy="1957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63845" cy="1957697"/>
            </a:xfrm>
            <a:custGeom>
              <a:avLst/>
              <a:gdLst/>
              <a:ahLst/>
              <a:cxnLst/>
              <a:rect l="l" t="t" r="r" b="b"/>
              <a:pathLst>
                <a:path w="5563845" h="1957697">
                  <a:moveTo>
                    <a:pt x="0" y="0"/>
                  </a:moveTo>
                  <a:lnTo>
                    <a:pt x="5563845" y="0"/>
                  </a:lnTo>
                  <a:lnTo>
                    <a:pt x="5563845" y="1957697"/>
                  </a:lnTo>
                  <a:lnTo>
                    <a:pt x="0" y="1957697"/>
                  </a:lnTo>
                  <a:close/>
                </a:path>
              </a:pathLst>
            </a:custGeom>
            <a:solidFill>
              <a:srgbClr val="F67E7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175202" y="33839"/>
            <a:ext cx="13112798" cy="6239878"/>
            <a:chOff x="0" y="0"/>
            <a:chExt cx="6443149" cy="30660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43149" cy="3066047"/>
            </a:xfrm>
            <a:custGeom>
              <a:avLst/>
              <a:gdLst/>
              <a:ahLst/>
              <a:cxnLst/>
              <a:rect l="l" t="t" r="r" b="b"/>
              <a:pathLst>
                <a:path w="6443149" h="3066047">
                  <a:moveTo>
                    <a:pt x="0" y="0"/>
                  </a:moveTo>
                  <a:lnTo>
                    <a:pt x="6443149" y="0"/>
                  </a:lnTo>
                  <a:lnTo>
                    <a:pt x="6443149" y="3066047"/>
                  </a:lnTo>
                  <a:lnTo>
                    <a:pt x="0" y="3066047"/>
                  </a:lnTo>
                  <a:close/>
                </a:path>
              </a:pathLst>
            </a:custGeom>
            <a:solidFill>
              <a:srgbClr val="843B62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71610" y="6158147"/>
            <a:ext cx="2354189" cy="2311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20188" y="500943"/>
            <a:ext cx="1034634" cy="98031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4142441" y="7554980"/>
            <a:ext cx="3116859" cy="494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9"/>
              </a:lnSpc>
            </a:pPr>
            <a:r>
              <a:rPr lang="en-US" sz="3999">
                <a:solidFill>
                  <a:srgbClr val="FFFFFF"/>
                </a:solidFill>
                <a:ea typeface="DM Serif Display"/>
              </a:rPr>
              <a:t>林前12:14-16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77636" y="942975"/>
            <a:ext cx="10034258" cy="47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ea typeface="DM Sans"/>
              </a:rPr>
              <a:t>原來身體有許多肢體，並不是只有一個肢體。假如腳說：「我不是手，所以我不屬於身體。」它不能因此就不屬於身體。假如耳朵說：「我不是眼睛，所以我不屬於身體。」它也不能因此就不屬於身體。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自訂</PresentationFormat>
  <Paragraphs>55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Arial</vt:lpstr>
      <vt:lpstr>新細明體</vt:lpstr>
      <vt:lpstr>Calibri</vt:lpstr>
      <vt:lpstr>DM Serif Display</vt:lpstr>
      <vt:lpstr>DM Sans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追求當所追求的</dc:title>
  <dc:creator>Andrew</dc:creator>
  <cp:lastModifiedBy>Andrew</cp:lastModifiedBy>
  <cp:revision>2</cp:revision>
  <dcterms:created xsi:type="dcterms:W3CDTF">2006-08-16T00:00:00Z</dcterms:created>
  <dcterms:modified xsi:type="dcterms:W3CDTF">2022-05-23T06:49:48Z</dcterms:modified>
  <dc:identifier>DAE-euEYhF0</dc:identifier>
</cp:coreProperties>
</file>