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87" r:id="rId4"/>
    <p:sldId id="288" r:id="rId5"/>
    <p:sldId id="289" r:id="rId6"/>
    <p:sldId id="290" r:id="rId7"/>
    <p:sldId id="276" r:id="rId8"/>
    <p:sldId id="277" r:id="rId9"/>
    <p:sldId id="278" r:id="rId10"/>
    <p:sldId id="279" r:id="rId11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59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6645-6CAA-49C3-A71E-EF066A810477}" type="datetimeFigureOut">
              <a:rPr lang="zh-HK" altLang="en-US" smtClean="0"/>
              <a:t>21/1/2022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5C8C-0272-4AEA-99B3-66229D96D11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1681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6645-6CAA-49C3-A71E-EF066A810477}" type="datetimeFigureOut">
              <a:rPr lang="zh-HK" altLang="en-US" smtClean="0"/>
              <a:t>21/1/2022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5C8C-0272-4AEA-99B3-66229D96D11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531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6645-6CAA-49C3-A71E-EF066A810477}" type="datetimeFigureOut">
              <a:rPr lang="zh-HK" altLang="en-US" smtClean="0"/>
              <a:t>21/1/2022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5C8C-0272-4AEA-99B3-66229D96D11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843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6645-6CAA-49C3-A71E-EF066A810477}" type="datetimeFigureOut">
              <a:rPr lang="zh-HK" altLang="en-US" smtClean="0"/>
              <a:t>21/1/2022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5C8C-0272-4AEA-99B3-66229D96D11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4102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6645-6CAA-49C3-A71E-EF066A810477}" type="datetimeFigureOut">
              <a:rPr lang="zh-HK" altLang="en-US" smtClean="0"/>
              <a:t>21/1/2022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5C8C-0272-4AEA-99B3-66229D96D11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7158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6645-6CAA-49C3-A71E-EF066A810477}" type="datetimeFigureOut">
              <a:rPr lang="zh-HK" altLang="en-US" smtClean="0"/>
              <a:t>21/1/2022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5C8C-0272-4AEA-99B3-66229D96D11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7190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6645-6CAA-49C3-A71E-EF066A810477}" type="datetimeFigureOut">
              <a:rPr lang="zh-HK" altLang="en-US" smtClean="0"/>
              <a:t>21/1/2022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5C8C-0272-4AEA-99B3-66229D96D11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494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6645-6CAA-49C3-A71E-EF066A810477}" type="datetimeFigureOut">
              <a:rPr lang="zh-HK" altLang="en-US" smtClean="0"/>
              <a:t>21/1/2022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5C8C-0272-4AEA-99B3-66229D96D11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2488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6645-6CAA-49C3-A71E-EF066A810477}" type="datetimeFigureOut">
              <a:rPr lang="zh-HK" altLang="en-US" smtClean="0"/>
              <a:t>21/1/2022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5C8C-0272-4AEA-99B3-66229D96D11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908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6645-6CAA-49C3-A71E-EF066A810477}" type="datetimeFigureOut">
              <a:rPr lang="zh-HK" altLang="en-US" smtClean="0"/>
              <a:t>21/1/2022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5C8C-0272-4AEA-99B3-66229D96D11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48324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6645-6CAA-49C3-A71E-EF066A810477}" type="datetimeFigureOut">
              <a:rPr lang="zh-HK" altLang="en-US" smtClean="0"/>
              <a:t>21/1/2022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5C8C-0272-4AEA-99B3-66229D96D11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491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A6645-6CAA-49C3-A71E-EF066A810477}" type="datetimeFigureOut">
              <a:rPr lang="zh-HK" altLang="en-US" smtClean="0"/>
              <a:t>21/1/2022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F5C8C-0272-4AEA-99B3-66229D96D11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4415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E7C3CC2-41B3-4F56-87CD-5DCDA78CD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360" y="2708920"/>
            <a:ext cx="6192688" cy="3734713"/>
          </a:xfrm>
        </p:spPr>
        <p:txBody>
          <a:bodyPr>
            <a:noAutofit/>
          </a:bodyPr>
          <a:lstStyle/>
          <a:p>
            <a:r>
              <a:rPr lang="en-US" altLang="zh-TW" sz="4000" b="1" kern="100" dirty="0">
                <a:solidFill>
                  <a:srgbClr val="FF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en-US" altLang="zh-TW" sz="4000" b="1" kern="100" dirty="0">
                <a:solidFill>
                  <a:srgbClr val="FF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000" b="1" kern="100" dirty="0">
                <a:solidFill>
                  <a:srgbClr val="FF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en-US" altLang="zh-TW" sz="4000" b="1" kern="100" dirty="0">
                <a:solidFill>
                  <a:srgbClr val="FF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zh-TW" altLang="en-US" sz="4000" b="1" dirty="0">
                <a:solidFill>
                  <a:srgbClr val="FF0000"/>
                </a:solidFill>
              </a:rPr>
              <a:t>重生所得的自由</a:t>
            </a:r>
            <a:r>
              <a:rPr lang="en-US" altLang="zh-TW" sz="4000" b="1" dirty="0">
                <a:solidFill>
                  <a:srgbClr val="FF0000"/>
                </a:solidFill>
              </a:rPr>
              <a:t>: </a:t>
            </a:r>
            <a:br>
              <a:rPr lang="en-US" altLang="zh-TW" sz="4000" b="1" dirty="0">
                <a:solidFill>
                  <a:srgbClr val="FF0000"/>
                </a:solidFill>
              </a:rPr>
            </a:br>
            <a:r>
              <a:rPr lang="zh-TW" altLang="en-US" sz="4000" b="1" dirty="0">
                <a:solidFill>
                  <a:srgbClr val="FF0000"/>
                </a:solidFill>
              </a:rPr>
              <a:t>在任何境況</a:t>
            </a:r>
            <a:r>
              <a:rPr lang="en-US" altLang="zh-TW" sz="4000" b="1" dirty="0">
                <a:solidFill>
                  <a:srgbClr val="FF0000"/>
                </a:solidFill>
              </a:rPr>
              <a:t/>
            </a:r>
            <a:br>
              <a:rPr lang="en-US" altLang="zh-TW" sz="4000" b="1" dirty="0">
                <a:solidFill>
                  <a:srgbClr val="FF0000"/>
                </a:solidFill>
              </a:rPr>
            </a:br>
            <a:r>
              <a:rPr lang="zh-TW" altLang="en-US" sz="4000" b="1" dirty="0">
                <a:solidFill>
                  <a:srgbClr val="FF0000"/>
                </a:solidFill>
              </a:rPr>
              <a:t>都可以選擇信任上帝</a:t>
            </a:r>
            <a:r>
              <a:rPr lang="en-US" altLang="zh-TW" sz="4000" dirty="0">
                <a:solidFill>
                  <a:srgbClr val="FF0000"/>
                </a:solidFill>
              </a:rPr>
              <a:t/>
            </a:r>
            <a:br>
              <a:rPr lang="en-US" altLang="zh-TW" sz="4000" dirty="0">
                <a:solidFill>
                  <a:srgbClr val="FF0000"/>
                </a:solidFill>
              </a:rPr>
            </a:br>
            <a:r>
              <a:rPr lang="en-US" altLang="zh-TW" sz="4000" dirty="0">
                <a:solidFill>
                  <a:srgbClr val="FF0000"/>
                </a:solidFill>
              </a:rPr>
              <a:t/>
            </a:r>
            <a:br>
              <a:rPr lang="en-US" altLang="zh-TW" sz="4000" dirty="0">
                <a:solidFill>
                  <a:srgbClr val="FF0000"/>
                </a:solidFill>
              </a:rPr>
            </a:br>
            <a:r>
              <a:rPr lang="zh-TW" altLang="en-US" sz="4000" b="1" dirty="0">
                <a:solidFill>
                  <a:srgbClr val="7030A0"/>
                </a:solidFill>
              </a:rPr>
              <a:t>林前 </a:t>
            </a:r>
            <a:r>
              <a:rPr lang="en-US" altLang="zh-TW" sz="4000" b="1" dirty="0">
                <a:solidFill>
                  <a:srgbClr val="7030A0"/>
                </a:solidFill>
              </a:rPr>
              <a:t>7:21–23; </a:t>
            </a:r>
            <a:r>
              <a:rPr lang="zh-TW" altLang="en-US" sz="4000" b="1" dirty="0">
                <a:solidFill>
                  <a:srgbClr val="7030A0"/>
                </a:solidFill>
              </a:rPr>
              <a:t>林後</a:t>
            </a:r>
            <a:r>
              <a:rPr lang="en-US" altLang="zh-TW" sz="4000" b="1" dirty="0">
                <a:solidFill>
                  <a:srgbClr val="7030A0"/>
                </a:solidFill>
              </a:rPr>
              <a:t>3:17</a:t>
            </a:r>
            <a:r>
              <a:rPr lang="en-US" altLang="zh-HK" sz="4000" b="1" dirty="0">
                <a:solidFill>
                  <a:srgbClr val="7030A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en-US" altLang="zh-HK" sz="4000" b="1" dirty="0">
                <a:solidFill>
                  <a:srgbClr val="7030A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HK" sz="4000" b="1" dirty="0">
                <a:solidFill>
                  <a:srgbClr val="7030A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en-US" altLang="zh-HK" sz="4000" b="1" dirty="0">
                <a:solidFill>
                  <a:srgbClr val="7030A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HK" altLang="en-US" sz="40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AF6FDC14-79B2-4E34-BB0D-9B69B2DE2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80176" y="3284984"/>
            <a:ext cx="3960440" cy="3096343"/>
          </a:xfrm>
        </p:spPr>
        <p:txBody>
          <a:bodyPr>
            <a:noAutofit/>
          </a:bodyPr>
          <a:lstStyle/>
          <a:p>
            <a:r>
              <a:rPr lang="en-HK" altLang="zh-HK" dirty="0">
                <a:solidFill>
                  <a:schemeClr val="tx1"/>
                </a:solidFill>
              </a:rPr>
              <a:t>2022.1.23 </a:t>
            </a:r>
            <a:r>
              <a:rPr lang="zh-HK" altLang="en-US" dirty="0">
                <a:solidFill>
                  <a:schemeClr val="tx1"/>
                </a:solidFill>
              </a:rPr>
              <a:t>主日</a:t>
            </a:r>
            <a:endParaRPr lang="en-HK" altLang="zh-HK" dirty="0">
              <a:solidFill>
                <a:schemeClr val="tx1"/>
              </a:solidFill>
            </a:endParaRPr>
          </a:p>
          <a:p>
            <a:r>
              <a:rPr lang="zh-HK" altLang="en-US" b="1" i="0" dirty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播道會</a:t>
            </a:r>
            <a:r>
              <a:rPr lang="zh-HK" altLang="en-US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康泉堂</a:t>
            </a:r>
            <a:endParaRPr lang="en-US" altLang="zh-HK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廖炳堂牧師</a:t>
            </a:r>
            <a:endParaRPr lang="en-US" altLang="zh-HK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HK" altLang="zh-HK" dirty="0">
                <a:solidFill>
                  <a:schemeClr val="tx1"/>
                </a:solidFill>
              </a:rPr>
              <a:t>(</a:t>
            </a:r>
            <a:r>
              <a:rPr lang="zh-HK" altLang="en-US" dirty="0">
                <a:solidFill>
                  <a:schemeClr val="tx1"/>
                </a:solidFill>
              </a:rPr>
              <a:t>建道神學院副院長</a:t>
            </a:r>
            <a:r>
              <a:rPr lang="en-HK" altLang="zh-HK" dirty="0">
                <a:solidFill>
                  <a:schemeClr val="tx1"/>
                </a:solidFill>
              </a:rPr>
              <a:t>)</a:t>
            </a:r>
            <a:endParaRPr lang="zh-HK" altLang="en-US" dirty="0">
              <a:solidFill>
                <a:schemeClr val="tx1"/>
              </a:solidFill>
            </a:endParaRPr>
          </a:p>
          <a:p>
            <a:endParaRPr lang="zh-HK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xmlns="" id="{B8163878-C9C4-4639-B964-DE0C2589AB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928" r="-24" b="18694"/>
          <a:stretch/>
        </p:blipFill>
        <p:spPr>
          <a:xfrm>
            <a:off x="0" y="0"/>
            <a:ext cx="12192000" cy="285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8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xmlns="" id="{4C3C6451-9E28-4FFE-997C-CFF86607377E}"/>
              </a:ext>
            </a:extLst>
          </p:cNvPr>
          <p:cNvSpPr txBox="1"/>
          <p:nvPr/>
        </p:nvSpPr>
        <p:spPr>
          <a:xfrm>
            <a:off x="1127448" y="476672"/>
            <a:ext cx="10153128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zh-HK" sz="4000" kern="1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應用</a:t>
            </a:r>
            <a:r>
              <a:rPr lang="zh-TW" altLang="en-US" sz="4000" kern="1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及反思</a:t>
            </a:r>
            <a:r>
              <a:rPr lang="en-US" altLang="zh-TW" sz="4000" kern="1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kern="100" dirty="0"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敏銳自己內心動態</a:t>
            </a:r>
            <a:r>
              <a:rPr lang="en-US" altLang="zh-TW" sz="4000" kern="1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:</a:t>
            </a:r>
            <a:r>
              <a:rPr lang="zh-TW" altLang="en-US" sz="4000" kern="1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積極向上 </a:t>
            </a:r>
            <a:r>
              <a:rPr lang="en-US" altLang="zh-TW" sz="4000" kern="1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vs </a:t>
            </a:r>
            <a:r>
              <a:rPr lang="zh-TW" altLang="en-US" sz="4000" kern="1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消極向下</a:t>
            </a:r>
            <a:r>
              <a:rPr lang="en-US" altLang="zh-TW" sz="4000" kern="1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?</a:t>
            </a:r>
            <a:r>
              <a:rPr lang="zh-TW" altLang="en-US" sz="4000" kern="1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趨向神還是靠自己</a:t>
            </a:r>
            <a:r>
              <a:rPr lang="en-US" altLang="zh-TW" sz="4000" kern="1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kern="100" dirty="0"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守住呼召</a:t>
            </a:r>
            <a:r>
              <a:rPr lang="en-US" altLang="zh-TW" sz="4000" kern="1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: </a:t>
            </a:r>
            <a:r>
              <a:rPr lang="zh-TW" altLang="en-US" sz="4000" kern="1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守住身、心、靈的健康 和積極愛鄰舍 </a:t>
            </a:r>
            <a:endParaRPr lang="en-US" altLang="zh-TW" sz="4000" kern="100" dirty="0"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kern="100" dirty="0"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在生活中大小抉擇上 </a:t>
            </a:r>
            <a:r>
              <a:rPr lang="en-US" altLang="zh-TW" sz="4000" kern="1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:</a:t>
            </a:r>
            <a:r>
              <a:rPr lang="zh-TW" altLang="en-US" sz="4000" kern="1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靠恩選擇信任上帝、上帝會有衪的恩典及計劃</a:t>
            </a:r>
            <a:endParaRPr lang="en-US" altLang="zh-TW" sz="4000" kern="100" dirty="0"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HK" altLang="en-US" sz="4000" kern="1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其他領受</a:t>
            </a:r>
            <a:r>
              <a:rPr lang="en-US" altLang="zh-HK" sz="4000" kern="1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altLang="zh-TW" sz="4000" kern="100" dirty="0"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r>
              <a:rPr lang="zh-HK" altLang="en-US" sz="32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願主賜福聽從祂話語而活的人</a:t>
            </a:r>
            <a:r>
              <a:rPr lang="en-US" altLang="zh-HK" sz="32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!</a:t>
            </a:r>
            <a:endParaRPr lang="en-US" altLang="zh-TW" sz="3200" kern="1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55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63352" y="260648"/>
            <a:ext cx="1144927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HK" sz="2800" b="1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哥林多前書</a:t>
            </a:r>
            <a:r>
              <a:rPr lang="en-US" altLang="zh-HK" sz="2800" b="1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7</a:t>
            </a:r>
            <a:r>
              <a:rPr lang="zh-TW" altLang="zh-HK" sz="2800" b="1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：</a:t>
            </a:r>
            <a:r>
              <a:rPr lang="en-US" altLang="zh-HK" sz="2800" b="1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21</a:t>
            </a:r>
            <a:r>
              <a:rPr lang="zh-TW" altLang="zh-HK" sz="2800" b="1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–</a:t>
            </a:r>
            <a:r>
              <a:rPr lang="en-US" altLang="zh-HK" sz="2800" b="1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23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HK" sz="27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17 </a:t>
            </a:r>
            <a:r>
              <a:rPr lang="zh-TW" altLang="zh-HK" sz="27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只要照主所分給各人的</a:t>
            </a:r>
            <a:r>
              <a:rPr lang="en-US" altLang="zh-HK" sz="27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[=</a:t>
            </a:r>
            <a:r>
              <a:rPr lang="zh-TW" altLang="zh-HK" sz="27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人生位份或社會角色</a:t>
            </a:r>
            <a:r>
              <a:rPr lang="en-US" altLang="zh-HK" sz="2700" dirty="0">
                <a:solidFill>
                  <a:srgbClr val="FF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]</a:t>
            </a:r>
            <a:r>
              <a:rPr lang="zh-TW" altLang="zh-HK" sz="27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，和神所召</a:t>
            </a:r>
            <a:r>
              <a:rPr lang="en-US" altLang="zh-HK" sz="27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[=</a:t>
            </a:r>
            <a:r>
              <a:rPr lang="zh-HK" altLang="en-US" sz="27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悔改跟從主</a:t>
            </a:r>
            <a:r>
              <a:rPr lang="en-US" altLang="zh-HK" sz="27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]</a:t>
            </a:r>
            <a:r>
              <a:rPr lang="zh-TW" altLang="zh-HK" sz="27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各人的而行。我吩咐各教會都是這樣。</a:t>
            </a:r>
            <a:endParaRPr lang="en-US" altLang="zh-TW" sz="2700" dirty="0"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HK" sz="27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18 </a:t>
            </a:r>
            <a:r>
              <a:rPr lang="zh-TW" altLang="zh-HK" sz="27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有人已受割禮蒙召呢，就不要廢割禮；有人未受割禮蒙召呢，就不要受割禮。</a:t>
            </a:r>
            <a:r>
              <a:rPr lang="en-US" altLang="zh-HK" sz="27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19 </a:t>
            </a:r>
            <a:r>
              <a:rPr lang="zh-TW" altLang="zh-HK" sz="27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受割禮算不得甚麼，不受割禮也算不得甚麼，只要守神的誡命</a:t>
            </a:r>
            <a:r>
              <a:rPr lang="en-US" altLang="zh-HK" sz="27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[//</a:t>
            </a:r>
            <a:r>
              <a:rPr lang="zh-TW" altLang="zh-HK" sz="27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守神的呼召</a:t>
            </a:r>
            <a:r>
              <a:rPr lang="en-US" altLang="zh-HK" sz="27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]</a:t>
            </a:r>
            <a:r>
              <a:rPr lang="zh-TW" altLang="zh-HK" sz="27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就是了。</a:t>
            </a:r>
            <a:r>
              <a:rPr lang="en-US" altLang="zh-HK" sz="27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20 </a:t>
            </a:r>
            <a:r>
              <a:rPr lang="zh-TW" altLang="zh-HK" sz="27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各人蒙召的時候是甚麼身分，仍要守住這身分</a:t>
            </a:r>
            <a:r>
              <a:rPr lang="en-US" altLang="zh-HK" sz="27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[</a:t>
            </a:r>
            <a:r>
              <a:rPr lang="zh-TW" altLang="zh-HK" sz="27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在這身分守住呼召</a:t>
            </a:r>
            <a:r>
              <a:rPr lang="en-US" altLang="zh-HK" sz="27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]</a:t>
            </a:r>
            <a:r>
              <a:rPr lang="zh-TW" altLang="zh-HK" sz="2700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。</a:t>
            </a:r>
            <a:endParaRPr lang="en-US" altLang="zh-TW" sz="2700" dirty="0"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xmlns="" id="{43D2EF41-CF65-43AB-B8FF-297D3F4DAB15}"/>
              </a:ext>
            </a:extLst>
          </p:cNvPr>
          <p:cNvSpPr txBox="1"/>
          <p:nvPr/>
        </p:nvSpPr>
        <p:spPr>
          <a:xfrm>
            <a:off x="263353" y="3212976"/>
            <a:ext cx="727280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HK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21</a:t>
            </a:r>
            <a:r>
              <a:rPr kumimoji="0" lang="en-US" altLang="zh-H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</a:t>
            </a:r>
            <a:r>
              <a:rPr kumimoji="0" lang="zh-TW" altLang="zh-HK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你是作奴隸蒙召的嗎？不要因此憂慮。若能以自由，就求自由更好。</a:t>
            </a:r>
            <a:r>
              <a:rPr kumimoji="0" lang="en-US" altLang="zh-HK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22 </a:t>
            </a:r>
            <a:r>
              <a:rPr kumimoji="0" lang="zh-TW" altLang="zh-HK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因為作奴僕蒙召於主的，就是主所釋放的人；作自由之人蒙召的，就是基督的奴僕。</a:t>
            </a:r>
            <a:r>
              <a:rPr kumimoji="0" lang="en-US" altLang="zh-HK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23 </a:t>
            </a:r>
            <a:r>
              <a:rPr kumimoji="0" lang="zh-TW" altLang="zh-HK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你們是重價買來的，不要作人的奴僕。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H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24 </a:t>
            </a:r>
            <a:r>
              <a:rPr kumimoji="0" lang="zh-TW" altLang="zh-H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弟兄們，你們各人蒙召的時候是甚麼身分，仍要在神面前守住這身分</a:t>
            </a:r>
            <a:r>
              <a:rPr kumimoji="0" lang="en-US" altLang="zh-HK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[=</a:t>
            </a:r>
            <a:r>
              <a:rPr kumimoji="0" lang="zh-TW" altLang="zh-HK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在這身分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中</a:t>
            </a:r>
            <a:r>
              <a:rPr kumimoji="0" lang="zh-TW" altLang="zh-HK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守住呼召</a:t>
            </a:r>
            <a:r>
              <a:rPr kumimoji="0" lang="en-US" altLang="zh-H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]</a:t>
            </a:r>
            <a:r>
              <a:rPr kumimoji="0" lang="zh-TW" altLang="zh-H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新細明體" panose="02020500000000000000" pitchFamily="18" charset="-120"/>
              </a:rPr>
              <a:t>。</a:t>
            </a:r>
            <a:endParaRPr kumimoji="0" lang="zh-TW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6339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xmlns="" id="{65EF6EDF-E76C-4E06-B2D7-D2D6974554C9}"/>
              </a:ext>
            </a:extLst>
          </p:cNvPr>
          <p:cNvSpPr txBox="1"/>
          <p:nvPr/>
        </p:nvSpPr>
        <p:spPr>
          <a:xfrm>
            <a:off x="371364" y="1412776"/>
            <a:ext cx="11449272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4400" dirty="0"/>
              <a:t>林後</a:t>
            </a:r>
            <a:r>
              <a:rPr lang="en-US" altLang="zh-TW" sz="4400" dirty="0"/>
              <a:t>3:17</a:t>
            </a:r>
          </a:p>
          <a:p>
            <a:pPr algn="ctr"/>
            <a:endParaRPr lang="en-US" altLang="zh-TW" sz="4400" dirty="0"/>
          </a:p>
          <a:p>
            <a:r>
              <a:rPr lang="zh-TW" altLang="en-US" sz="4400" dirty="0"/>
              <a:t>主就是那靈；主的靈在那裡，那裡就得以自由。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886217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xmlns="" id="{5DB42B10-15E6-491C-951F-3DC975CFC692}"/>
              </a:ext>
            </a:extLst>
          </p:cNvPr>
          <p:cNvSpPr txBox="1"/>
          <p:nvPr/>
        </p:nvSpPr>
        <p:spPr>
          <a:xfrm>
            <a:off x="839416" y="476672"/>
            <a:ext cx="10513168" cy="6432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HK" altLang="en-US" sz="3200" b="1" dirty="0"/>
              <a:t>引言</a:t>
            </a:r>
            <a:r>
              <a:rPr lang="en-US" altLang="zh-HK" sz="3200" b="1" dirty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/>
              <a:t>留意自己及鄰舍的精神健康狀況港大醫學院調查 </a:t>
            </a:r>
            <a:r>
              <a:rPr lang="en-US" altLang="zh-TW" sz="3200" dirty="0"/>
              <a:t>(2020 </a:t>
            </a:r>
            <a:r>
              <a:rPr lang="zh-TW" altLang="en-US" sz="3200" dirty="0"/>
              <a:t>年</a:t>
            </a:r>
            <a:r>
              <a:rPr lang="en-US" altLang="zh-TW" sz="3200" dirty="0"/>
              <a:t>8</a:t>
            </a:r>
            <a:r>
              <a:rPr lang="zh-TW" altLang="en-US" sz="3200" dirty="0"/>
              <a:t>月</a:t>
            </a:r>
            <a:r>
              <a:rPr lang="en-US" altLang="zh-TW" sz="3200" dirty="0"/>
              <a:t>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/>
              <a:t>創造</a:t>
            </a:r>
            <a:r>
              <a:rPr lang="en-US" altLang="zh-TW" sz="3200" dirty="0"/>
              <a:t>/</a:t>
            </a:r>
            <a:r>
              <a:rPr lang="zh-TW" altLang="en-US" sz="3200" dirty="0"/>
              <a:t>墮落</a:t>
            </a:r>
            <a:r>
              <a:rPr lang="en-US" altLang="zh-TW" sz="3200" dirty="0"/>
              <a:t>/</a:t>
            </a:r>
            <a:r>
              <a:rPr lang="zh-TW" altLang="en-US" sz="3200" dirty="0"/>
              <a:t>救贖</a:t>
            </a:r>
            <a:r>
              <a:rPr lang="en-US" altLang="zh-TW" sz="3200" dirty="0"/>
              <a:t>: </a:t>
            </a:r>
            <a:r>
              <a:rPr lang="zh-TW" altLang="en-US" sz="3200" dirty="0"/>
              <a:t>人的自由與選擇上帝</a:t>
            </a:r>
            <a:endParaRPr lang="en-US" altLang="zh-TW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/>
              <a:t>環境限制</a:t>
            </a:r>
            <a:r>
              <a:rPr lang="en-US" altLang="zh-TW" sz="3200" dirty="0"/>
              <a:t>? </a:t>
            </a:r>
            <a:r>
              <a:rPr lang="zh-HK" altLang="en-US" sz="3200" dirty="0"/>
              <a:t>屬靈</a:t>
            </a:r>
            <a:r>
              <a:rPr lang="zh-TW" altLang="en-US" sz="3200" dirty="0"/>
              <a:t>自由</a:t>
            </a:r>
            <a:r>
              <a:rPr lang="en-US" altLang="zh-TW" sz="3200" dirty="0"/>
              <a:t>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/>
              <a:t>日常生活中充滿選擇</a:t>
            </a:r>
            <a:r>
              <a:rPr lang="en-US" altLang="zh-TW" sz="3200" dirty="0"/>
              <a:t>: </a:t>
            </a:r>
            <a:r>
              <a:rPr lang="zh-TW" altLang="en-US" sz="3200" dirty="0"/>
              <a:t>積極趨近上帝</a:t>
            </a:r>
            <a:r>
              <a:rPr lang="en-US" altLang="zh-TW" sz="3200" dirty="0"/>
              <a:t>? </a:t>
            </a:r>
            <a:r>
              <a:rPr lang="zh-TW" altLang="en-US" sz="3200" dirty="0"/>
              <a:t>消極</a:t>
            </a:r>
            <a:r>
              <a:rPr lang="en-US" altLang="zh-TW" sz="3200" dirty="0"/>
              <a:t>/</a:t>
            </a:r>
            <a:r>
              <a:rPr lang="zh-TW" altLang="en-US" sz="3200" dirty="0"/>
              <a:t>被動</a:t>
            </a:r>
            <a:r>
              <a:rPr lang="en-US" altLang="zh-TW" sz="3200" dirty="0"/>
              <a:t>/</a:t>
            </a:r>
            <a:r>
              <a:rPr lang="zh-TW" altLang="en-US" sz="3200" dirty="0"/>
              <a:t>忽略是一種選擇</a:t>
            </a:r>
            <a:r>
              <a:rPr lang="en-US" altLang="zh-TW" sz="3200" dirty="0"/>
              <a:t>!!</a:t>
            </a:r>
          </a:p>
          <a:p>
            <a:pPr algn="ctr"/>
            <a:r>
              <a:rPr lang="zh-HK" altLang="en-US" sz="3200" b="1" u="sng" dirty="0">
                <a:solidFill>
                  <a:srgbClr val="7030A0"/>
                </a:solidFill>
              </a:rPr>
              <a:t>敏銳自己內心動態</a:t>
            </a:r>
            <a:r>
              <a:rPr lang="en-US" altLang="zh-HK" sz="3200" b="1" u="sng" dirty="0">
                <a:solidFill>
                  <a:srgbClr val="7030A0"/>
                </a:solidFill>
              </a:rPr>
              <a:t>:</a:t>
            </a:r>
          </a:p>
          <a:p>
            <a:endParaRPr lang="en-US" altLang="zh-TW" sz="1600" b="1" dirty="0"/>
          </a:p>
          <a:p>
            <a:r>
              <a:rPr lang="zh-HK" altLang="en-US" sz="3600" b="1" dirty="0">
                <a:solidFill>
                  <a:srgbClr val="7030A0"/>
                </a:solidFill>
              </a:rPr>
              <a:t>逆境</a:t>
            </a:r>
            <a:endParaRPr lang="en-US" altLang="zh-HK" sz="3600" b="1" dirty="0">
              <a:solidFill>
                <a:srgbClr val="7030A0"/>
              </a:solidFill>
            </a:endParaRPr>
          </a:p>
          <a:p>
            <a:r>
              <a:rPr lang="en-US" altLang="zh-HK" sz="3600" b="1" dirty="0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r>
              <a:rPr lang="zh-HK" altLang="en-US" sz="3600" b="1" dirty="0">
                <a:solidFill>
                  <a:srgbClr val="7030A0"/>
                </a:solidFill>
                <a:sym typeface="Wingdings" panose="05000000000000000000" pitchFamily="2" charset="2"/>
              </a:rPr>
              <a:t>情緒</a:t>
            </a:r>
            <a:r>
              <a:rPr lang="en-US" altLang="zh-HK" sz="3600" b="1" dirty="0">
                <a:solidFill>
                  <a:srgbClr val="7030A0"/>
                </a:solidFill>
                <a:sym typeface="Wingdings" panose="05000000000000000000" pitchFamily="2" charset="2"/>
              </a:rPr>
              <a:t>/</a:t>
            </a:r>
            <a:r>
              <a:rPr lang="zh-HK" altLang="en-US" sz="3600" b="1" dirty="0">
                <a:solidFill>
                  <a:srgbClr val="7030A0"/>
                </a:solidFill>
                <a:sym typeface="Wingdings" panose="05000000000000000000" pitchFamily="2" charset="2"/>
              </a:rPr>
              <a:t>動力 </a:t>
            </a:r>
            <a:endParaRPr lang="en-US" altLang="zh-HK" sz="3600" b="1" dirty="0">
              <a:solidFill>
                <a:srgbClr val="7030A0"/>
              </a:solidFill>
              <a:sym typeface="Wingdings" panose="05000000000000000000" pitchFamily="2" charset="2"/>
            </a:endParaRPr>
          </a:p>
          <a:p>
            <a:r>
              <a:rPr lang="en-US" altLang="zh-HK" sz="3600" b="1" dirty="0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r>
              <a:rPr lang="zh-HK" altLang="en-US" sz="3600" b="1" dirty="0">
                <a:solidFill>
                  <a:srgbClr val="7030A0"/>
                </a:solidFill>
                <a:sym typeface="Wingdings" panose="05000000000000000000" pitchFamily="2" charset="2"/>
              </a:rPr>
              <a:t>屬靈動向</a:t>
            </a:r>
            <a:r>
              <a:rPr lang="en-US" altLang="zh-HK" sz="3600" b="1" dirty="0">
                <a:solidFill>
                  <a:srgbClr val="7030A0"/>
                </a:solidFill>
                <a:sym typeface="Wingdings" panose="05000000000000000000" pitchFamily="2" charset="2"/>
              </a:rPr>
              <a:t>? </a:t>
            </a:r>
            <a:r>
              <a:rPr lang="zh-HK" altLang="en-US" sz="3600" b="1" dirty="0">
                <a:solidFill>
                  <a:srgbClr val="7030A0"/>
                </a:solidFill>
                <a:sym typeface="Wingdings" panose="05000000000000000000" pitchFamily="2" charset="2"/>
              </a:rPr>
              <a:t>禱告多了</a:t>
            </a:r>
            <a:r>
              <a:rPr lang="en-US" altLang="zh-HK" sz="3600" b="1" dirty="0">
                <a:solidFill>
                  <a:srgbClr val="7030A0"/>
                </a:solidFill>
                <a:sym typeface="Wingdings" panose="05000000000000000000" pitchFamily="2" charset="2"/>
              </a:rPr>
              <a:t>? </a:t>
            </a:r>
            <a:r>
              <a:rPr lang="zh-HK" altLang="en-US" sz="3600" b="1" dirty="0">
                <a:solidFill>
                  <a:srgbClr val="7030A0"/>
                </a:solidFill>
                <a:sym typeface="Wingdings" panose="05000000000000000000" pitchFamily="2" charset="2"/>
              </a:rPr>
              <a:t>少了？</a:t>
            </a:r>
            <a:endParaRPr lang="en-US" altLang="zh-TW" sz="3600" b="1" dirty="0">
              <a:solidFill>
                <a:srgbClr val="7030A0"/>
              </a:solidFill>
            </a:endParaRPr>
          </a:p>
          <a:p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16829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xmlns="" id="{70D5AF4F-FFA8-4913-9E5E-B816E16EC95E}"/>
              </a:ext>
            </a:extLst>
          </p:cNvPr>
          <p:cNvSpPr txBox="1"/>
          <p:nvPr/>
        </p:nvSpPr>
        <p:spPr>
          <a:xfrm>
            <a:off x="659396" y="404664"/>
            <a:ext cx="1087320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>
                <a:solidFill>
                  <a:srgbClr val="7030A0"/>
                </a:solidFill>
              </a:rPr>
              <a:t>林前 </a:t>
            </a:r>
            <a:r>
              <a:rPr lang="en-US" altLang="zh-TW" sz="4000" b="1" dirty="0">
                <a:solidFill>
                  <a:srgbClr val="7030A0"/>
                </a:solidFill>
              </a:rPr>
              <a:t>7:21–23 </a:t>
            </a:r>
          </a:p>
          <a:p>
            <a:pPr marL="742950" indent="-742950">
              <a:buAutoNum type="arabicPeriod"/>
            </a:pPr>
            <a:r>
              <a:rPr lang="zh-TW" altLang="en-US" sz="4000" dirty="0"/>
              <a:t>背景</a:t>
            </a:r>
            <a:r>
              <a:rPr lang="en-US" altLang="zh-TW" sz="4000" dirty="0"/>
              <a:t>: (</a:t>
            </a:r>
            <a:r>
              <a:rPr lang="zh-TW" altLang="en-US" sz="4000" dirty="0"/>
              <a:t>林前</a:t>
            </a:r>
            <a:r>
              <a:rPr lang="en-US" altLang="zh-TW" sz="4000" dirty="0"/>
              <a:t>6:20) </a:t>
            </a:r>
            <a:r>
              <a:rPr lang="zh-TW" altLang="en-US" sz="4000" dirty="0"/>
              <a:t>因為你們是重價買來的，所以要在你們的身子上榮耀神。</a:t>
            </a:r>
            <a:r>
              <a:rPr lang="en-US" altLang="zh-TW" sz="4000" dirty="0">
                <a:sym typeface="Wingdings" panose="05000000000000000000" pitchFamily="2" charset="2"/>
              </a:rPr>
              <a:t></a:t>
            </a:r>
            <a:r>
              <a:rPr lang="zh-TW" altLang="en-US" sz="4000" dirty="0"/>
              <a:t>林前第七章</a:t>
            </a:r>
            <a:r>
              <a:rPr lang="en-US" altLang="zh-TW" sz="4000" dirty="0"/>
              <a:t>: </a:t>
            </a:r>
            <a:r>
              <a:rPr lang="zh-TW" altLang="en-US" sz="4000" dirty="0"/>
              <a:t>婚姻或者獨身</a:t>
            </a:r>
            <a:endParaRPr lang="en-US" altLang="zh-TW" sz="4000" dirty="0"/>
          </a:p>
          <a:p>
            <a:pPr marL="742950" indent="-742950">
              <a:buAutoNum type="arabicPeriod" startAt="2"/>
            </a:pPr>
            <a:r>
              <a:rPr lang="zh-TW" altLang="en-US" sz="4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林前</a:t>
            </a:r>
            <a:r>
              <a:rPr lang="en-US" altLang="zh-TW" sz="4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7:17-24, </a:t>
            </a:r>
            <a:r>
              <a:rPr lang="zh-TW" altLang="en-US" sz="4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另例說明</a:t>
            </a:r>
            <a:r>
              <a:rPr lang="en-US" altLang="zh-TW" sz="4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 </a:t>
            </a:r>
            <a:r>
              <a:rPr lang="zh-TW" altLang="en-US" sz="4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奴隸或自由人</a:t>
            </a:r>
            <a:endParaRPr lang="en-US" altLang="zh-TW" sz="40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xmlns="" id="{D2B20296-33FF-4B8E-9346-0409CF8EE815}"/>
              </a:ext>
            </a:extLst>
          </p:cNvPr>
          <p:cNvSpPr txBox="1"/>
          <p:nvPr/>
        </p:nvSpPr>
        <p:spPr>
          <a:xfrm>
            <a:off x="679546" y="3886482"/>
            <a:ext cx="642456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buAutoNum type="arabicPeriod" startAt="3"/>
            </a:pPr>
            <a:r>
              <a:rPr lang="zh-TW" altLang="en-US" sz="4000" b="1" dirty="0">
                <a:solidFill>
                  <a:srgbClr val="FF0000"/>
                </a:solidFill>
              </a:rPr>
              <a:t>在這身分守住呼召</a:t>
            </a:r>
            <a:r>
              <a:rPr lang="en-US" altLang="zh-TW" sz="4000" dirty="0"/>
              <a:t>(7:17, 24): </a:t>
            </a:r>
            <a:r>
              <a:rPr lang="zh-TW" altLang="en-US" sz="4000" dirty="0"/>
              <a:t>因為作奴僕蒙召於主的，</a:t>
            </a:r>
            <a:r>
              <a:rPr lang="en-US" altLang="zh-TW" sz="4000" dirty="0"/>
              <a:t>[</a:t>
            </a:r>
            <a:r>
              <a:rPr lang="zh-TW" altLang="en-US" sz="4000" dirty="0"/>
              <a:t>仍</a:t>
            </a:r>
            <a:r>
              <a:rPr lang="en-US" altLang="zh-TW" sz="4000" dirty="0"/>
              <a:t>]</a:t>
            </a:r>
            <a:r>
              <a:rPr lang="zh-TW" altLang="en-US" sz="4000" dirty="0"/>
              <a:t>是主所釋放的人 </a:t>
            </a:r>
            <a:r>
              <a:rPr lang="en-US" altLang="zh-TW" sz="4000" dirty="0"/>
              <a:t>(7: 22)</a:t>
            </a:r>
          </a:p>
        </p:txBody>
      </p:sp>
    </p:spTree>
    <p:extLst>
      <p:ext uri="{BB962C8B-B14F-4D97-AF65-F5344CB8AC3E}">
        <p14:creationId xmlns:p14="http://schemas.microsoft.com/office/powerpoint/2010/main" val="1279298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xmlns="" id="{4C82E811-15A5-46C1-B9A4-C5332A9A7817}"/>
              </a:ext>
            </a:extLst>
          </p:cNvPr>
          <p:cNvSpPr txBox="1"/>
          <p:nvPr/>
        </p:nvSpPr>
        <p:spPr>
          <a:xfrm>
            <a:off x="1559496" y="548680"/>
            <a:ext cx="878497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7030A0"/>
                </a:solidFill>
              </a:rPr>
              <a:t>他們</a:t>
            </a:r>
            <a:endParaRPr lang="en-US" altLang="zh-TW" sz="6000" b="1" dirty="0">
              <a:solidFill>
                <a:srgbClr val="7030A0"/>
              </a:solidFill>
            </a:endParaRPr>
          </a:p>
          <a:p>
            <a:pPr algn="ctr"/>
            <a:r>
              <a:rPr lang="zh-TW" altLang="en-US" sz="6000" b="1" dirty="0">
                <a:solidFill>
                  <a:srgbClr val="7030A0"/>
                </a:solidFill>
              </a:rPr>
              <a:t>在困境 和不同的身份 中</a:t>
            </a:r>
            <a:endParaRPr lang="en-US" altLang="zh-TW" sz="6000" b="1" dirty="0">
              <a:solidFill>
                <a:srgbClr val="7030A0"/>
              </a:solidFill>
            </a:endParaRPr>
          </a:p>
          <a:p>
            <a:pPr algn="ctr"/>
            <a:r>
              <a:rPr lang="zh-TW" altLang="en-US" sz="6000" b="1" dirty="0">
                <a:solidFill>
                  <a:srgbClr val="7030A0"/>
                </a:solidFill>
              </a:rPr>
              <a:t>如何</a:t>
            </a:r>
            <a:endParaRPr lang="en-US" altLang="zh-TW" sz="6000" b="1" dirty="0">
              <a:solidFill>
                <a:srgbClr val="7030A0"/>
              </a:solidFill>
            </a:endParaRPr>
          </a:p>
          <a:p>
            <a:pPr algn="ctr"/>
            <a:r>
              <a:rPr lang="zh-TW" altLang="en-US" sz="6000" b="1" dirty="0">
                <a:solidFill>
                  <a:srgbClr val="7030A0"/>
                </a:solidFill>
              </a:rPr>
              <a:t>守住自己的呼召 </a:t>
            </a:r>
            <a:r>
              <a:rPr lang="en-US" altLang="zh-TW" sz="6000" b="1" dirty="0">
                <a:solidFill>
                  <a:srgbClr val="7030A0"/>
                </a:solidFill>
              </a:rPr>
              <a:t>??</a:t>
            </a:r>
            <a:endParaRPr lang="zh-HK" altLang="en-US" sz="6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665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CED4B43A-D8F5-4302-B057-EA48F7D74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487698"/>
              </p:ext>
            </p:extLst>
          </p:nvPr>
        </p:nvGraphicFramePr>
        <p:xfrm>
          <a:off x="335360" y="177800"/>
          <a:ext cx="8784976" cy="6502400"/>
        </p:xfrm>
        <a:graphic>
          <a:graphicData uri="http://schemas.openxmlformats.org/drawingml/2006/table">
            <a:tbl>
              <a:tblPr firstRow="1" firstCol="1" bandRow="1"/>
              <a:tblGrid>
                <a:gridCol w="2139951">
                  <a:extLst>
                    <a:ext uri="{9D8B030D-6E8A-4147-A177-3AD203B41FA5}">
                      <a16:colId xmlns:a16="http://schemas.microsoft.com/office/drawing/2014/main" xmlns="" val="3139273304"/>
                    </a:ext>
                  </a:extLst>
                </a:gridCol>
                <a:gridCol w="6645025">
                  <a:extLst>
                    <a:ext uri="{9D8B030D-6E8A-4147-A177-3AD203B41FA5}">
                      <a16:colId xmlns:a16="http://schemas.microsoft.com/office/drawing/2014/main" xmlns="" val="3316173142"/>
                    </a:ext>
                  </a:extLst>
                </a:gridCol>
              </a:tblGrid>
              <a:tr h="2842004">
                <a:tc>
                  <a:txBody>
                    <a:bodyPr/>
                    <a:lstStyle/>
                    <a:p>
                      <a:pPr marR="45720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zh-HK" sz="3000" kern="10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以斯帖</a:t>
                      </a:r>
                      <a:r>
                        <a:rPr lang="en-US" sz="3000" kern="10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(474 BC)</a:t>
                      </a:r>
                      <a:endParaRPr lang="zh-TW" sz="3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720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zh-TW" sz="30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出身于波斯國被擄之猶太民衆中，自幼父母雙亡，在表兄末底改家中成長。被選入宮為皇妃</a:t>
                      </a: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zh-TW" sz="30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皇后</a:t>
                      </a: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zh-TW" sz="30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掙扎後冒死見王</a:t>
                      </a: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zh-TW" sz="30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神跡地拯救了時在波斯數百萬的猶太人。</a:t>
                      </a:r>
                      <a:endParaRPr lang="en-US" altLang="zh-TW" sz="3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Calibri" panose="020F0502020204030204" pitchFamily="34" charset="0"/>
                      </a:endParaRPr>
                    </a:p>
                    <a:p>
                      <a:pPr marR="45720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zh-TW" sz="3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44963644"/>
                  </a:ext>
                </a:extLst>
              </a:tr>
              <a:tr h="3654005">
                <a:tc>
                  <a:txBody>
                    <a:bodyPr/>
                    <a:lstStyle/>
                    <a:p>
                      <a:pPr marR="45720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zh-HK" sz="3000" kern="10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尼希米</a:t>
                      </a:r>
                      <a:r>
                        <a:rPr lang="en-US" sz="3000" kern="10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(444 BC)</a:t>
                      </a:r>
                      <a:endParaRPr lang="zh-TW" sz="3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720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zh-TW" sz="30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波斯王宮中酒政</a:t>
                      </a: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sz="30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太監，接到惡耗，禱告多月，想不到亞達薛西王竟主動關心他，冒險向下令停建城牆之王提出重建要求，竟獲批准。尼希米記領導有方，廉潔自守，與民同甘共苦，不單帶來物質與社會建設，也造成靈性復興，但回波斯述職猶太人信仰又大倒退。</a:t>
                      </a:r>
                      <a:endParaRPr lang="zh-TW" sz="3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52101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5103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xmlns="" id="{C5C2CFE7-7DA1-4B69-A5CC-1F1928EE22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71568"/>
              </p:ext>
            </p:extLst>
          </p:nvPr>
        </p:nvGraphicFramePr>
        <p:xfrm>
          <a:off x="479376" y="319429"/>
          <a:ext cx="8568952" cy="6219142"/>
        </p:xfrm>
        <a:graphic>
          <a:graphicData uri="http://schemas.openxmlformats.org/drawingml/2006/table">
            <a:tbl>
              <a:tblPr firstRow="1" firstCol="1" bandRow="1"/>
              <a:tblGrid>
                <a:gridCol w="2087331">
                  <a:extLst>
                    <a:ext uri="{9D8B030D-6E8A-4147-A177-3AD203B41FA5}">
                      <a16:colId xmlns:a16="http://schemas.microsoft.com/office/drawing/2014/main" xmlns="" val="3850455617"/>
                    </a:ext>
                  </a:extLst>
                </a:gridCol>
                <a:gridCol w="6481621">
                  <a:extLst>
                    <a:ext uri="{9D8B030D-6E8A-4147-A177-3AD203B41FA5}">
                      <a16:colId xmlns:a16="http://schemas.microsoft.com/office/drawing/2014/main" xmlns="" val="3729640286"/>
                    </a:ext>
                  </a:extLst>
                </a:gridCol>
              </a:tblGrid>
              <a:tr h="1536410">
                <a:tc>
                  <a:txBody>
                    <a:bodyPr/>
                    <a:lstStyle/>
                    <a:p>
                      <a:pPr marR="45720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zh-HK" sz="2800" kern="10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哈巴谷</a:t>
                      </a:r>
                      <a:r>
                        <a:rPr lang="en-US" sz="2800" kern="10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(610 BC)</a:t>
                      </a:r>
                      <a:endParaRPr lang="zh-TW" sz="2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720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為猶大前景憂心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禱告和神摔跤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結果猶大仍然亡國及被擄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(610 BC), 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但他卻可以經歷平安、甚至喜樂。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谷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 3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16–18)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22942545"/>
                  </a:ext>
                </a:extLst>
              </a:tr>
              <a:tr h="4512262">
                <a:tc>
                  <a:txBody>
                    <a:bodyPr/>
                    <a:lstStyle/>
                    <a:p>
                      <a:pPr marR="45720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zh-HK" sz="2800" kern="10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戴德生</a:t>
                      </a:r>
                      <a:r>
                        <a:rPr lang="en-US" sz="2800" kern="10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(1853-1903)</a:t>
                      </a:r>
                      <a:endParaRPr lang="zh-TW" sz="2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457200" lvl="0" indent="-342900" rtl="0">
                        <a:spcBef>
                          <a:spcPts val="400"/>
                        </a:spcBef>
                        <a:spcAft>
                          <a:spcPts val="400"/>
                        </a:spcAft>
                        <a:buClr>
                          <a:srgbClr val="333333"/>
                        </a:buClr>
                        <a:buFont typeface="新細明體" panose="02020500000000000000" pitchFamily="18" charset="-120"/>
                        <a:buAutoNum type="arabicPeriod"/>
                      </a:pPr>
                      <a:r>
                        <a:rPr lang="zh-TW" sz="2800" kern="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從</a:t>
                      </a:r>
                      <a:r>
                        <a:rPr lang="zh-TW" sz="28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立志獻身</a:t>
                      </a:r>
                      <a:r>
                        <a:rPr lang="zh-TW" sz="2800" kern="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之日起，戴德生將自己所有的舒適用品送給別人，以度</a:t>
                      </a:r>
                      <a:r>
                        <a:rPr lang="zh-TW" sz="2800" b="1" kern="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簡樸生活</a:t>
                      </a:r>
                      <a:r>
                        <a:rPr lang="zh-TW" sz="2800" kern="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；加大運動量，以鍛練身體；外出佈道，慰問病人，以操練愛心。其二是將各樣需用只禱告主</a:t>
                      </a:r>
                      <a:r>
                        <a:rPr lang="en-US" sz="2800" kern="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zh-TW" sz="2800" kern="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不向人求</a:t>
                      </a:r>
                      <a:r>
                        <a:rPr lang="en-US" sz="2800" kern="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! </a:t>
                      </a:r>
                      <a:r>
                        <a:rPr lang="en-US" sz="2800" kern="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zh-TW" sz="2800" kern="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五代</a:t>
                      </a:r>
                      <a:r>
                        <a:rPr lang="en-US" sz="2800" kern="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/OMF</a:t>
                      </a:r>
                      <a:r>
                        <a:rPr lang="zh-TW" sz="2800" kern="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至今不公開籌款。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  <a:p>
                      <a:pPr marL="342900" marR="457200" lvl="0" indent="-342900">
                        <a:spcBef>
                          <a:spcPts val="400"/>
                        </a:spcBef>
                        <a:spcAft>
                          <a:spcPts val="400"/>
                        </a:spcAft>
                        <a:buClr>
                          <a:srgbClr val="333333"/>
                        </a:buClr>
                        <a:buFont typeface="新細明體" panose="02020500000000000000" pitchFamily="18" charset="-120"/>
                        <a:buAutoNum type="arabicPeriod"/>
                      </a:pP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19</a:t>
                      </a:r>
                      <a:r>
                        <a:rPr lang="zh-HK" sz="2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歲學醫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zh-HK" sz="2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在解剖屍體時，戴德生不慎感染猩紅熱，醫生判定他必死無疑</a:t>
                      </a:r>
                      <a:r>
                        <a:rPr lang="en-US" altLang="zh-HK" sz="2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zh-HK" altLang="en-US" sz="2800" kern="100" dirty="0"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神跡地痊癒</a:t>
                      </a:r>
                      <a:r>
                        <a:rPr lang="zh-HK" sz="2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。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3173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755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xmlns="" id="{6B982E08-9786-4414-AD61-A5B463F04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437686"/>
              </p:ext>
            </p:extLst>
          </p:nvPr>
        </p:nvGraphicFramePr>
        <p:xfrm>
          <a:off x="335360" y="137160"/>
          <a:ext cx="8640960" cy="6583680"/>
        </p:xfrm>
        <a:graphic>
          <a:graphicData uri="http://schemas.openxmlformats.org/drawingml/2006/table">
            <a:tbl>
              <a:tblPr firstRow="1" firstCol="1" bandRow="1"/>
              <a:tblGrid>
                <a:gridCol w="1624796">
                  <a:extLst>
                    <a:ext uri="{9D8B030D-6E8A-4147-A177-3AD203B41FA5}">
                      <a16:colId xmlns:a16="http://schemas.microsoft.com/office/drawing/2014/main" xmlns="" val="3276143357"/>
                    </a:ext>
                  </a:extLst>
                </a:gridCol>
                <a:gridCol w="7016164">
                  <a:extLst>
                    <a:ext uri="{9D8B030D-6E8A-4147-A177-3AD203B41FA5}">
                      <a16:colId xmlns:a16="http://schemas.microsoft.com/office/drawing/2014/main" xmlns="" val="367756994"/>
                    </a:ext>
                  </a:extLst>
                </a:gridCol>
              </a:tblGrid>
              <a:tr h="5904656">
                <a:tc>
                  <a:txBody>
                    <a:bodyPr/>
                    <a:lstStyle/>
                    <a:p>
                      <a:pPr marR="45720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zh-HK" sz="2800" kern="10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戴德生</a:t>
                      </a:r>
                      <a:r>
                        <a:rPr lang="en-US" sz="2800" kern="10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(1853-1903)</a:t>
                      </a:r>
                      <a:endParaRPr lang="zh-TW" sz="2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7200" lvl="0" indent="0">
                        <a:spcBef>
                          <a:spcPts val="400"/>
                        </a:spcBef>
                        <a:spcAft>
                          <a:spcPts val="400"/>
                        </a:spcAft>
                        <a:buClr>
                          <a:srgbClr val="333333"/>
                        </a:buClr>
                        <a:buFont typeface="新細明體" panose="02020500000000000000" pitchFamily="18" charset="-120"/>
                        <a:buNone/>
                      </a:pPr>
                      <a:r>
                        <a:rPr lang="en-US" sz="2700" b="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3. 38</a:t>
                      </a:r>
                      <a:r>
                        <a:rPr lang="zh-HK" altLang="en-US" sz="2700" b="0" kern="100" dirty="0"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歲時太太</a:t>
                      </a:r>
                      <a:r>
                        <a:rPr lang="zh-TW" sz="2700" b="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瑪麗亞產下諾爾後染上霍亂離世</a:t>
                      </a:r>
                      <a:r>
                        <a:rPr lang="en-US" sz="2700" b="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zh-TW" sz="2700" b="0" kern="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戴德生只有在信中向母親傾吐心中的痛苦與靈性掙扎</a:t>
                      </a:r>
                      <a:r>
                        <a:rPr lang="en-US" sz="2700" b="0" kern="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zh-TW" sz="2700" b="0" kern="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「</a:t>
                      </a:r>
                      <a:r>
                        <a:rPr lang="zh-TW" sz="2700" b="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惟衪知道我愛我妻的程度，我眼裡的光，心中的樂都在乎她。她在世最後一天，我們互表歷久彌新的愛情。她為我所作最後一件事，就是將一臂摟抱著我的頸項，一手放在我頭上，我想她是要給我祝福</a:t>
                      </a:r>
                      <a:r>
                        <a:rPr lang="en-US" altLang="zh-TW" sz="2700" b="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…</a:t>
                      </a:r>
                      <a:r>
                        <a:rPr lang="zh-TW" sz="2700" b="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。當我獨處房中，久不見愛妻身影，不聞在英兒女之腳步聲，恐怖的空虛感向我襲來，至此我方明白為什麼主說</a:t>
                      </a:r>
                      <a:r>
                        <a:rPr lang="en-US" sz="2700" b="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:’</a:t>
                      </a:r>
                      <a:r>
                        <a:rPr lang="zh-TW" sz="2700" b="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人若喝我所賜的水，就永遠不渴</a:t>
                      </a:r>
                      <a:r>
                        <a:rPr lang="en-US" sz="2700" b="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’</a:t>
                      </a:r>
                      <a:r>
                        <a:rPr lang="zh-TW" sz="2700" b="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。恐怕一天有二十次，不分晝夜，</a:t>
                      </a:r>
                      <a:r>
                        <a:rPr lang="zh-TW" sz="2700" b="0" kern="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當我的心一再渴了</a:t>
                      </a:r>
                      <a:r>
                        <a:rPr lang="zh-TW" sz="2700" b="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，我向衪呼求，祂就火速來到，安慰我。</a:t>
                      </a:r>
                      <a:r>
                        <a:rPr lang="en-US" sz="2700" b="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……</a:t>
                      </a:r>
                      <a:r>
                        <a:rPr lang="zh-TW" sz="2700" b="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我對神的同在與安慰有如此真切的領受，有時我不禁好奇</a:t>
                      </a:r>
                      <a:r>
                        <a:rPr lang="en-US" sz="2700" b="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zh-TW" sz="2700" b="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瑪麗亞在主的懷中，是否也能有如我這般深刻的體會</a:t>
                      </a:r>
                      <a:r>
                        <a:rPr lang="en-US" sz="2700" b="0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?</a:t>
                      </a:r>
                      <a:r>
                        <a:rPr lang="zh-TW" sz="2700" b="0" kern="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Calibri" panose="020F0502020204030204" pitchFamily="34" charset="0"/>
                        </a:rPr>
                        <a:t>」</a:t>
                      </a:r>
                      <a:endParaRPr lang="zh-TW" sz="2700" b="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9121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747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1039</Words>
  <Application>Microsoft Office PowerPoint</Application>
  <PresentationFormat>自訂</PresentationFormat>
  <Paragraphs>49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  重生所得的自由:  在任何境況 都可以選擇信任上帝  林前 7:21–23; 林後3:17 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Liu Ping Tong, Herrick</dc:creator>
  <cp:lastModifiedBy>Andrew</cp:lastModifiedBy>
  <cp:revision>31</cp:revision>
  <dcterms:created xsi:type="dcterms:W3CDTF">2020-06-13T03:52:43Z</dcterms:created>
  <dcterms:modified xsi:type="dcterms:W3CDTF">2022-01-21T05:43:03Z</dcterms:modified>
</cp:coreProperties>
</file>