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72" r:id="rId6"/>
    <p:sldId id="273" r:id="rId7"/>
  </p:sldIdLst>
  <p:sldSz cx="18288000" cy="10287000"/>
  <p:notesSz cx="6858000" cy="9144000"/>
  <p:embeddedFontLst>
    <p:embeddedFont>
      <p:font typeface="新細明體" panose="02020500000000000000" pitchFamily="18" charset="-12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mo" panose="020B0604020202020204" charset="0"/>
      <p:regular r:id="rId13"/>
    </p:embeddedFont>
    <p:embeddedFont>
      <p:font typeface="標楷體" panose="03000509000000000000" pitchFamily="65" charset="-12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Arv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94622" autoAdjust="0"/>
  </p:normalViewPr>
  <p:slideViewPr>
    <p:cSldViewPr>
      <p:cViewPr varScale="1">
        <p:scale>
          <a:sx n="72" d="100"/>
          <a:sy n="72" d="100"/>
        </p:scale>
        <p:origin x="-43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2997915"/>
            <a:ext cx="18288002" cy="6160155"/>
            <a:chOff x="-4726385" y="660102"/>
            <a:chExt cx="24384004" cy="8213540"/>
          </a:xfrm>
        </p:grpSpPr>
        <p:sp>
          <p:nvSpPr>
            <p:cNvPr id="3" name="TextBox 3"/>
            <p:cNvSpPr txBox="1"/>
            <p:nvPr/>
          </p:nvSpPr>
          <p:spPr>
            <a:xfrm>
              <a:off x="-4726385" y="660102"/>
              <a:ext cx="24384002" cy="41838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99"/>
                </a:lnSpc>
              </a:pPr>
              <a:r>
                <a:rPr lang="zh-HK" altLang="en-US" sz="9999" spc="799" dirty="0">
                  <a:solidFill>
                    <a:srgbClr val="AE8441"/>
                  </a:solidFill>
                  <a:ea typeface="Roboto"/>
                </a:rPr>
                <a:t>標竿人生</a:t>
              </a:r>
              <a:endParaRPr lang="en-US" sz="9999" spc="799" dirty="0">
                <a:solidFill>
                  <a:srgbClr val="AE8441"/>
                </a:solidFill>
                <a:ea typeface="Roboto"/>
              </a:endParaRPr>
            </a:p>
            <a:p>
              <a:pPr algn="ctr">
                <a:lnSpc>
                  <a:spcPts val="11200"/>
                </a:lnSpc>
              </a:pPr>
              <a:r>
                <a:rPr lang="en-US" sz="7200" spc="799" dirty="0">
                  <a:solidFill>
                    <a:srgbClr val="AE8441"/>
                  </a:solidFill>
                  <a:latin typeface="Roboto"/>
                </a:rPr>
                <a:t>(</a:t>
              </a:r>
              <a:r>
                <a:rPr lang="zh-HK" altLang="en-US" sz="7200" spc="799" dirty="0">
                  <a:solidFill>
                    <a:srgbClr val="AE8441"/>
                  </a:solidFill>
                  <a:latin typeface="Roboto"/>
                </a:rPr>
                <a:t>腓三</a:t>
              </a:r>
              <a:r>
                <a:rPr lang="en-US" sz="7200" spc="640" dirty="0">
                  <a:solidFill>
                    <a:srgbClr val="AE8441"/>
                  </a:solidFill>
                  <a:ea typeface="Roboto"/>
                </a:rPr>
                <a:t>12-16)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726383" y="6528242"/>
              <a:ext cx="24384002" cy="2201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6999" spc="279" dirty="0">
                  <a:solidFill>
                    <a:srgbClr val="FFFFFF"/>
                  </a:solidFill>
                  <a:latin typeface="Arvo"/>
                </a:rPr>
                <a:t> </a:t>
              </a:r>
              <a:r>
                <a:rPr lang="en-US" sz="4800" spc="279" dirty="0" err="1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陳啟興牧師</a:t>
              </a:r>
              <a:endParaRPr lang="en-US" sz="4800" spc="279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6719"/>
                </a:lnSpc>
              </a:pPr>
              <a:endParaRPr lang="en-US" sz="4800" spc="279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726384" y="7759639"/>
              <a:ext cx="24384000" cy="11140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4800" spc="350" dirty="0">
                  <a:solidFill>
                    <a:srgbClr val="FFFFFF"/>
                  </a:solidFill>
                  <a:ea typeface="標楷體" panose="03000509000000000000" pitchFamily="65" charset="-120"/>
                </a:rPr>
                <a:t>2022年1月1-2日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809875"/>
            <a:ext cx="133350" cy="4667250"/>
          </a:xfrm>
          <a:prstGeom prst="rect">
            <a:avLst/>
          </a:prstGeom>
          <a:solidFill>
            <a:srgbClr val="AE8441"/>
          </a:solidFill>
        </p:spPr>
      </p:sp>
      <p:sp>
        <p:nvSpPr>
          <p:cNvPr id="8" name="TextBox 8"/>
          <p:cNvSpPr txBox="1"/>
          <p:nvPr/>
        </p:nvSpPr>
        <p:spPr>
          <a:xfrm>
            <a:off x="0" y="677447"/>
            <a:ext cx="18288000" cy="105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10"/>
              </a:lnSpc>
              <a:spcBef>
                <a:spcPct val="0"/>
              </a:spcBef>
            </a:pPr>
            <a:r>
              <a:rPr lang="zh-HK" alt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中國基督教</a:t>
            </a:r>
            <a:r>
              <a:rPr lang="en-US" sz="6600" spc="432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播道會</a:t>
            </a:r>
            <a:r>
              <a:rPr lang="zh-HK" alt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康泉</a:t>
            </a:r>
            <a:r>
              <a:rPr lang="en-US" sz="6600" spc="432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堂晚</a:t>
            </a:r>
            <a:r>
              <a:rPr 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sz="6600" spc="432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en-US" sz="6600" spc="432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堂崇拜</a:t>
            </a:r>
            <a:endParaRPr lang="en-US" sz="6600" spc="432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98749"/>
            <a:ext cx="16230600" cy="9569201"/>
          </a:xfrm>
          <a:prstGeom prst="rect">
            <a:avLst/>
          </a:prstGeom>
          <a:solidFill>
            <a:srgbClr val="113C61"/>
          </a:solidFill>
        </p:spPr>
      </p:sp>
      <p:sp>
        <p:nvSpPr>
          <p:cNvPr id="4" name="TextBox 4"/>
          <p:cNvSpPr txBox="1"/>
          <p:nvPr/>
        </p:nvSpPr>
        <p:spPr>
          <a:xfrm>
            <a:off x="1770001" y="3390900"/>
            <a:ext cx="1369859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不滿什麼</a:t>
            </a:r>
            <a:r>
              <a:rPr lang="en-US" sz="6600" spc="112" dirty="0">
                <a:solidFill>
                  <a:srgbClr val="FFFFFF"/>
                </a:solidFill>
                <a:latin typeface="Arvo"/>
              </a:rPr>
              <a:t>？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028700" y="1333500"/>
            <a:ext cx="16230600" cy="139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zh-HK" altLang="en-US" sz="7200" spc="999" dirty="0">
                <a:solidFill>
                  <a:srgbClr val="AE8441"/>
                </a:solidFill>
                <a:ea typeface="Arvo"/>
              </a:rPr>
              <a:t>神聖的不滿足</a:t>
            </a:r>
            <a:r>
              <a:rPr lang="en-US" altLang="zh-HK" sz="7200" spc="999" dirty="0">
                <a:solidFill>
                  <a:srgbClr val="AE8441"/>
                </a:solidFill>
                <a:ea typeface="Arvo"/>
              </a:rPr>
              <a:t>(Holy Discontent)</a:t>
            </a:r>
            <a:endParaRPr lang="en-US" sz="7200" spc="999" dirty="0">
              <a:solidFill>
                <a:srgbClr val="AE8441"/>
              </a:solidFill>
              <a:ea typeface="Arvo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770001" y="4932775"/>
            <a:ext cx="147161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對自己的靈命現狀不滿足</a:t>
            </a:r>
            <a:r>
              <a:rPr lang="en-US" sz="6600" spc="112" dirty="0">
                <a:solidFill>
                  <a:srgbClr val="FFFFFF"/>
                </a:solidFill>
                <a:latin typeface="Arvo"/>
              </a:rPr>
              <a:t>？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785921" y="6584684"/>
            <a:ext cx="14716157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336"/>
              </a:lnSpc>
              <a:buFont typeface="Arial" panose="020B0604020202020204" pitchFamily="34" charset="0"/>
              <a:buChar char="•"/>
            </a:pPr>
            <a:r>
              <a:rPr lang="zh-HK" altLang="en-US" sz="6600" spc="112" dirty="0">
                <a:solidFill>
                  <a:srgbClr val="FFFFFF"/>
                </a:solidFill>
                <a:latin typeface="Arvo"/>
              </a:rPr>
              <a:t>推動自己追求靈命成長</a:t>
            </a:r>
            <a:endParaRPr lang="en-US" sz="6600" spc="112" dirty="0">
              <a:solidFill>
                <a:srgbClr val="FFFFFF"/>
              </a:solidFill>
              <a:latin typeface="Ar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970" y="0"/>
            <a:ext cx="1391306" cy="10287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AutoShape 3"/>
          <p:cNvSpPr/>
          <p:nvPr/>
        </p:nvSpPr>
        <p:spPr>
          <a:xfrm>
            <a:off x="17428372" y="2363159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sp>
        <p:nvSpPr>
          <p:cNvPr id="5" name="TextBox 5"/>
          <p:cNvSpPr txBox="1"/>
          <p:nvPr/>
        </p:nvSpPr>
        <p:spPr>
          <a:xfrm>
            <a:off x="2066658" y="723900"/>
            <a:ext cx="14855006" cy="132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4"/>
              </a:lnSpc>
            </a:pPr>
            <a:r>
              <a:rPr lang="zh-HK" altLang="en-US" sz="8000" spc="184" dirty="0">
                <a:solidFill>
                  <a:srgbClr val="AE8441"/>
                </a:solidFill>
                <a:ea typeface="Arvo"/>
              </a:rPr>
              <a:t>竭力追求</a:t>
            </a:r>
            <a:r>
              <a:rPr lang="en-US" altLang="zh-HK" sz="8000" spc="184" dirty="0">
                <a:solidFill>
                  <a:srgbClr val="AE8441"/>
                </a:solidFill>
                <a:ea typeface="Arvo"/>
              </a:rPr>
              <a:t>(v.12-14)</a:t>
            </a:r>
            <a:endParaRPr lang="en-US" sz="8000" spc="184" dirty="0">
              <a:solidFill>
                <a:srgbClr val="AE8441"/>
              </a:solidFill>
              <a:ea typeface="Arv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76400" y="2996095"/>
            <a:ext cx="15544800" cy="5587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22"/>
              </a:lnSpc>
            </a:pP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(a)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這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不是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說我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已經得著了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，已經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完全了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(v.12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上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)</a:t>
            </a:r>
          </a:p>
          <a:p>
            <a:pPr algn="just">
              <a:lnSpc>
                <a:spcPts val="5522"/>
              </a:lnSpc>
            </a:pPr>
            <a:r>
              <a:rPr lang="en-US" sz="4000" spc="460" dirty="0">
                <a:solidFill>
                  <a:srgbClr val="FFFFFF"/>
                </a:solidFill>
                <a:latin typeface="Arimo"/>
              </a:rPr>
              <a:t>	(b)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我乃是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竭力追求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(v.12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中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)</a:t>
            </a:r>
          </a:p>
          <a:p>
            <a:pPr algn="just">
              <a:lnSpc>
                <a:spcPts val="5522"/>
              </a:lnSpc>
            </a:pPr>
            <a:r>
              <a:rPr lang="en-US" sz="4000" spc="460" dirty="0">
                <a:solidFill>
                  <a:srgbClr val="FFFFFF"/>
                </a:solidFill>
                <a:latin typeface="Arimo"/>
              </a:rPr>
              <a:t>		(c)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或者可以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得著基督耶穌所要我得的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(v.12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下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)</a:t>
            </a:r>
          </a:p>
          <a:p>
            <a:pPr algn="just">
              <a:lnSpc>
                <a:spcPts val="5522"/>
              </a:lnSpc>
            </a:pPr>
            <a:endParaRPr lang="en-US" altLang="zh-HK" sz="4000" spc="460" dirty="0">
              <a:solidFill>
                <a:srgbClr val="FFFFFF"/>
              </a:solidFill>
              <a:latin typeface="Arimo"/>
            </a:endParaRPr>
          </a:p>
          <a:p>
            <a:pPr algn="just">
              <a:lnSpc>
                <a:spcPts val="5522"/>
              </a:lnSpc>
            </a:pPr>
            <a:r>
              <a:rPr lang="en-US" sz="4000" spc="460" dirty="0">
                <a:solidFill>
                  <a:srgbClr val="FFFFFF"/>
                </a:solidFill>
                <a:latin typeface="Arimo"/>
              </a:rPr>
              <a:t>(A)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弟兄們，我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不是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以為自己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已經得著了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(v.13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上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)</a:t>
            </a:r>
          </a:p>
          <a:p>
            <a:pPr algn="just">
              <a:lnSpc>
                <a:spcPts val="5522"/>
              </a:lnSpc>
            </a:pPr>
            <a:r>
              <a:rPr lang="en-US" sz="4000" spc="460" dirty="0">
                <a:solidFill>
                  <a:srgbClr val="FFFFFF"/>
                </a:solidFill>
                <a:latin typeface="Arimo"/>
              </a:rPr>
              <a:t>	(B)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我只有一件事，就是忘記背後，努力面前的，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向</a:t>
            </a:r>
            <a:r>
              <a:rPr lang="en-US" altLang="zh-HK" sz="4000" spc="460" dirty="0">
                <a:solidFill>
                  <a:srgbClr val="FF0000"/>
                </a:solidFill>
                <a:latin typeface="Arimo"/>
              </a:rPr>
              <a:t>					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著標竿直跑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(v.13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下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-v.14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上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)</a:t>
            </a:r>
          </a:p>
          <a:p>
            <a:pPr algn="just">
              <a:lnSpc>
                <a:spcPts val="5522"/>
              </a:lnSpc>
            </a:pPr>
            <a:r>
              <a:rPr lang="en-US" sz="4000" spc="460" dirty="0">
                <a:solidFill>
                  <a:srgbClr val="FFFFFF"/>
                </a:solidFill>
                <a:latin typeface="Arimo"/>
              </a:rPr>
              <a:t>		(C)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要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得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神</a:t>
            </a:r>
            <a:r>
              <a:rPr lang="zh-HK" altLang="en-US" sz="4000" spc="460" dirty="0">
                <a:solidFill>
                  <a:srgbClr val="FFFFFF"/>
                </a:solidFill>
                <a:latin typeface="+mn-ea"/>
              </a:rPr>
              <a:t>在</a:t>
            </a:r>
            <a:r>
              <a:rPr lang="zh-HK" altLang="en-US" sz="4000" spc="460" dirty="0">
                <a:solidFill>
                  <a:srgbClr val="FF0000"/>
                </a:solidFill>
                <a:latin typeface="+mn-ea"/>
              </a:rPr>
              <a:t>基督耶穌</a:t>
            </a:r>
            <a:r>
              <a:rPr lang="zh-HK" altLang="en-US" sz="4000" spc="460" dirty="0">
                <a:solidFill>
                  <a:srgbClr val="FFFFFF"/>
                </a:solidFill>
                <a:latin typeface="+mn-ea"/>
              </a:rPr>
              <a:t>裏從上面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召我來得的</a:t>
            </a:r>
            <a:r>
              <a:rPr lang="zh-HK" altLang="en-US" sz="4000" spc="460" dirty="0">
                <a:solidFill>
                  <a:srgbClr val="FF0000"/>
                </a:solidFill>
                <a:latin typeface="Arimo"/>
              </a:rPr>
              <a:t>獎賞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(v.14</a:t>
            </a:r>
            <a:r>
              <a:rPr lang="zh-HK" altLang="en-US" sz="4000" spc="460" dirty="0">
                <a:solidFill>
                  <a:srgbClr val="FFFFFF"/>
                </a:solidFill>
                <a:latin typeface="Arimo"/>
              </a:rPr>
              <a:t>下</a:t>
            </a:r>
            <a:r>
              <a:rPr lang="en-US" altLang="zh-HK" sz="4000" spc="460" dirty="0">
                <a:solidFill>
                  <a:srgbClr val="FFFFFF"/>
                </a:solidFill>
                <a:latin typeface="Arimo"/>
              </a:rPr>
              <a:t>)</a:t>
            </a:r>
            <a:endParaRPr lang="en-US" sz="4000" spc="460" dirty="0">
              <a:solidFill>
                <a:srgbClr val="FFFFFF"/>
              </a:solidFill>
              <a:latin typeface="Arimo" panose="02020500000000000000" charset="0"/>
              <a:ea typeface="Arimo" panose="02020500000000000000" charset="0"/>
              <a:cs typeface="Arimo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316757" y="1055539"/>
              <a:ext cx="10769600" cy="1405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000" spc="137" dirty="0">
                  <a:solidFill>
                    <a:srgbClr val="FFFFFF"/>
                  </a:solidFill>
                  <a:ea typeface="Arvo"/>
                </a:rPr>
                <a:t>按步就班</a:t>
              </a:r>
              <a:r>
                <a:rPr lang="en-US" altLang="zh-HK" sz="8000" spc="137" dirty="0">
                  <a:solidFill>
                    <a:srgbClr val="FFFFFF"/>
                  </a:solidFill>
                  <a:ea typeface="Arvo"/>
                </a:rPr>
                <a:t>(v.15-16)</a:t>
              </a:r>
              <a:endParaRPr lang="en-US" sz="80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57400" y="3324529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靈命成熟的人：要有此心態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2057400" y="4754198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不太成熟的人：神必指引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057400" y="610080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按步就班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02493"/>
            <a:ext cx="15014299" cy="2616011"/>
            <a:chOff x="135157" y="22315"/>
            <a:chExt cx="20019066" cy="3488014"/>
          </a:xfrm>
        </p:grpSpPr>
        <p:sp>
          <p:nvSpPr>
            <p:cNvPr id="3" name="AutoShape 3"/>
            <p:cNvSpPr/>
            <p:nvPr/>
          </p:nvSpPr>
          <p:spPr>
            <a:xfrm>
              <a:off x="135157" y="22315"/>
              <a:ext cx="20019066" cy="3488014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53557" y="1045953"/>
              <a:ext cx="5588000" cy="14407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26"/>
                </a:lnSpc>
              </a:pPr>
              <a:r>
                <a:rPr lang="zh-HK" altLang="en-US" sz="8800" spc="137" dirty="0">
                  <a:solidFill>
                    <a:srgbClr val="FFFFFF"/>
                  </a:solidFill>
                  <a:ea typeface="Arvo"/>
                </a:rPr>
                <a:t>四種人</a:t>
              </a:r>
              <a:endParaRPr lang="en-US" sz="8800" spc="137" dirty="0">
                <a:solidFill>
                  <a:srgbClr val="FFFFFF"/>
                </a:solidFill>
                <a:ea typeface="Arv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6805" y="7341340"/>
            <a:ext cx="529622" cy="5296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91396" y="330548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沒有目標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35036" y="7860319"/>
            <a:ext cx="529622" cy="529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09347" y="4478066"/>
            <a:ext cx="529622" cy="5296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9847" y="4668566"/>
            <a:ext cx="529622" cy="529622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3691394" y="4582320"/>
            <a:ext cx="12099111" cy="114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HK" altLang="en-US" sz="6600" spc="300" dirty="0">
                <a:solidFill>
                  <a:srgbClr val="113C61"/>
                </a:solidFill>
                <a:ea typeface="Roboto"/>
              </a:rPr>
              <a:t>有錯誤目標</a:t>
            </a:r>
            <a:endParaRPr lang="en-US" sz="6600" spc="30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3691394" y="5811813"/>
            <a:ext cx="12099111" cy="23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有正確目標卻沒有竭力追求</a:t>
            </a:r>
          </a:p>
          <a:p>
            <a:pPr marL="1295400" lvl="1" indent="-647700">
              <a:lnSpc>
                <a:spcPts val="9600"/>
              </a:lnSpc>
              <a:buFont typeface="Arial"/>
              <a:buChar char="•"/>
            </a:pPr>
            <a:r>
              <a:rPr lang="zh-TW" altLang="en-US" sz="6600" spc="300" dirty="0">
                <a:solidFill>
                  <a:srgbClr val="113C61"/>
                </a:solidFill>
                <a:ea typeface="Roboto"/>
              </a:rPr>
              <a:t>有正確目標並竭力追求</a:t>
            </a:r>
          </a:p>
        </p:txBody>
      </p:sp>
    </p:spTree>
    <p:extLst>
      <p:ext uri="{BB962C8B-B14F-4D97-AF65-F5344CB8AC3E}">
        <p14:creationId xmlns:p14="http://schemas.microsoft.com/office/powerpoint/2010/main" val="5073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736" y="2642504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6286"/>
          <a:stretch>
            <a:fillRect/>
          </a:stretch>
        </p:blipFill>
        <p:spPr>
          <a:xfrm>
            <a:off x="1856703" y="0"/>
            <a:ext cx="6255522" cy="104602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65038" y="859102"/>
            <a:ext cx="3962400" cy="1587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02" lvl="1" algn="ctr">
              <a:lnSpc>
                <a:spcPts val="13200"/>
              </a:lnSpc>
            </a:pPr>
            <a:r>
              <a:rPr lang="zh-HK" altLang="en-US" sz="9600" spc="640" dirty="0">
                <a:solidFill>
                  <a:srgbClr val="FF0000"/>
                </a:solidFill>
                <a:ea typeface="Roboto"/>
              </a:rPr>
              <a:t>應用</a:t>
            </a:r>
            <a:endParaRPr lang="en-US" sz="9600" spc="640" dirty="0">
              <a:solidFill>
                <a:srgbClr val="FF0000"/>
              </a:solidFill>
              <a:ea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923801"/>
            <a:ext cx="10862076" cy="146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27205" lvl="1" indent="-863603">
              <a:lnSpc>
                <a:spcPts val="13200"/>
              </a:lnSpc>
              <a:buFont typeface="Arial"/>
              <a:buChar char="•"/>
            </a:pPr>
            <a:r>
              <a:rPr lang="zh-HK" altLang="en-US" sz="6000" spc="640" dirty="0">
                <a:solidFill>
                  <a:srgbClr val="113C61"/>
                </a:solidFill>
                <a:ea typeface="Roboto"/>
              </a:rPr>
              <a:t>神賦予您的目標是什麼？</a:t>
            </a:r>
            <a:endParaRPr lang="en-US" sz="6000" spc="640" dirty="0">
              <a:solidFill>
                <a:srgbClr val="113C61"/>
              </a:solidFill>
              <a:ea typeface="Roboto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315200" y="4495807"/>
            <a:ext cx="10862076" cy="146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201" lvl="1" indent="-863600">
              <a:lnSpc>
                <a:spcPts val="13200"/>
              </a:lnSpc>
              <a:buFont typeface="Arial"/>
              <a:buChar char="•"/>
            </a:pPr>
            <a:r>
              <a:rPr lang="zh-HK" altLang="en-US" sz="6000" spc="640" dirty="0">
                <a:solidFill>
                  <a:srgbClr val="113C61"/>
                </a:solidFill>
                <a:ea typeface="Roboto"/>
              </a:rPr>
              <a:t>如何竭力追求？</a:t>
            </a:r>
            <a:endParaRPr lang="en-US" sz="6000" spc="640" dirty="0">
              <a:solidFill>
                <a:srgbClr val="113C6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72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132</Words>
  <Application>Microsoft Office PowerPoint</Application>
  <PresentationFormat>自訂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Arial</vt:lpstr>
      <vt:lpstr>新細明體</vt:lpstr>
      <vt:lpstr>Calibri</vt:lpstr>
      <vt:lpstr>Arimo</vt:lpstr>
      <vt:lpstr>標楷體</vt:lpstr>
      <vt:lpstr>Roboto</vt:lpstr>
      <vt:lpstr>Arvo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播道會窩打老道山福音堂晚、午堂崇拜</dc:title>
  <dc:creator>NCC ESTHER CHAN</dc:creator>
  <cp:lastModifiedBy>Andrew</cp:lastModifiedBy>
  <cp:revision>40</cp:revision>
  <dcterms:created xsi:type="dcterms:W3CDTF">2006-08-16T00:00:00Z</dcterms:created>
  <dcterms:modified xsi:type="dcterms:W3CDTF">2021-12-25T02:13:12Z</dcterms:modified>
  <dc:identifier>DAEqvnpmTB0</dc:identifier>
</cp:coreProperties>
</file>