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70" r:id="rId3"/>
    <p:sldId id="257" r:id="rId4"/>
    <p:sldId id="271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9" r:id="rId13"/>
    <p:sldId id="266" r:id="rId14"/>
    <p:sldId id="268" r:id="rId15"/>
  </p:sldIdLst>
  <p:sldSz cx="9144000" cy="5143500" type="screen16x9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3" autoAdjust="0"/>
  </p:normalViewPr>
  <p:slideViewPr>
    <p:cSldViewPr>
      <p:cViewPr>
        <p:scale>
          <a:sx n="91" d="100"/>
          <a:sy n="91" d="100"/>
        </p:scale>
        <p:origin x="-2214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A8BB24DA-107B-4097-AE5E-640F140805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513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539A5-BC22-4AA9-B132-3D83440F2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173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88871-55B8-4832-92C5-5AACECA1D8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616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15125" y="86916"/>
            <a:ext cx="2178050" cy="496966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9389" y="86916"/>
            <a:ext cx="6383337" cy="496966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45EA-621C-4792-B394-3E4B2EEAE3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652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86916"/>
            <a:ext cx="7772400" cy="432606"/>
          </a:xfrm>
        </p:spPr>
        <p:txBody>
          <a:bodyPr/>
          <a:lstStyle>
            <a:lvl1pPr>
              <a:defRPr b="0" baseline="0">
                <a:latin typeface="Times New Roman" pitchFamily="18" charset="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627534"/>
            <a:ext cx="8785100" cy="4429051"/>
          </a:xfrm>
        </p:spPr>
        <p:txBody>
          <a:bodyPr/>
          <a:lstStyle>
            <a:lvl1pPr>
              <a:spcBef>
                <a:spcPts val="0"/>
              </a:spcBef>
              <a:defRPr sz="3600" b="0" i="0" baseline="0">
                <a:latin typeface="Times New Roman" pitchFamily="18" charset="0"/>
                <a:ea typeface="標楷體" pitchFamily="65" charset="-120"/>
              </a:defRPr>
            </a:lvl1pPr>
            <a:lvl2pPr>
              <a:spcBef>
                <a:spcPts val="0"/>
              </a:spcBef>
              <a:defRPr sz="3600" b="0" i="0" baseline="0">
                <a:latin typeface="Times New Roman" pitchFamily="18" charset="0"/>
                <a:ea typeface="標楷體" pitchFamily="65" charset="-120"/>
              </a:defRPr>
            </a:lvl2pPr>
            <a:lvl3pPr>
              <a:spcBef>
                <a:spcPts val="0"/>
              </a:spcBef>
              <a:defRPr sz="3600" b="0" i="0" baseline="0">
                <a:latin typeface="Times New Roman" pitchFamily="18" charset="0"/>
                <a:ea typeface="標楷體" pitchFamily="65" charset="-120"/>
              </a:defRPr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D7295-5B01-484E-AA53-ECF8BFC7C9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749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8519-F0E3-4701-B29A-B88CFFFD1A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874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9388" y="735806"/>
            <a:ext cx="4279900" cy="43207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11689" y="735806"/>
            <a:ext cx="4281487" cy="43207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1445E-4D9B-442F-8FFE-EA3720DB88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756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82C0-4221-45EF-B26E-B06F31B5DA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219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2FC9A-4E0B-4946-BA74-47B321AE9B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855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2DF18-ED2F-483D-BF92-0A5D42608D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852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987F3-104C-451C-99AE-E6911CCB69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972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77989-A7F1-4843-8759-815651341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39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86916"/>
            <a:ext cx="7772400" cy="59412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9" y="735806"/>
            <a:ext cx="8713787" cy="43207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A279E3E0-6034-463C-B7F4-6C3C4BA3F6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027" grpId="1" build="p" animBg="1">
        <p:tmplLst>
          <p:tmpl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32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32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/>
              <a:t>播道會康泉堂</a:t>
            </a:r>
            <a:endParaRPr lang="zh-TW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zh-TW" dirty="0" smtClean="0"/>
          </a:p>
          <a:p>
            <a:pPr algn="ctr" eaLnBrk="1" hangingPunct="1">
              <a:buFontTx/>
              <a:buNone/>
            </a:pPr>
            <a:r>
              <a:rPr lang="zh-TW" altLang="en-US" dirty="0" smtClean="0"/>
              <a:t>講題：「巴拿巴在哪裡？」</a:t>
            </a:r>
          </a:p>
          <a:p>
            <a:pPr algn="ctr" eaLnBrk="1" hangingPunct="1">
              <a:buFontTx/>
              <a:buNone/>
            </a:pPr>
            <a:endParaRPr lang="zh-TW" altLang="en-US" dirty="0" smtClean="0"/>
          </a:p>
          <a:p>
            <a:pPr algn="ctr" eaLnBrk="1" hangingPunct="1">
              <a:buFontTx/>
              <a:buNone/>
            </a:pPr>
            <a:r>
              <a:rPr lang="zh-TW" altLang="en-US" dirty="0" smtClean="0"/>
              <a:t>經文：徒九</a:t>
            </a:r>
            <a:r>
              <a:rPr lang="en-US" altLang="zh-TW" dirty="0" smtClean="0"/>
              <a:t>17-30</a:t>
            </a:r>
          </a:p>
          <a:p>
            <a:pPr algn="ctr" eaLnBrk="1" hangingPunct="1">
              <a:buFontTx/>
              <a:buNone/>
            </a:pPr>
            <a:endParaRPr lang="en-US" altLang="zh-TW" dirty="0" smtClean="0"/>
          </a:p>
          <a:p>
            <a:pPr algn="ctr" eaLnBrk="1" hangingPunct="1">
              <a:buFontTx/>
              <a:buNone/>
            </a:pPr>
            <a:r>
              <a:rPr lang="en-US" altLang="zh-TW" dirty="0" smtClean="0"/>
              <a:t>2021/8/29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3)</a:t>
            </a:r>
            <a:r>
              <a:rPr lang="zh-TW" altLang="en-US" dirty="0" smtClean="0"/>
              <a:t>  栽培員 </a:t>
            </a:r>
            <a:r>
              <a:rPr lang="en-US" altLang="zh-TW" dirty="0" smtClean="0"/>
              <a:t>/ </a:t>
            </a:r>
            <a:r>
              <a:rPr lang="zh-TW" altLang="en-US" dirty="0" smtClean="0"/>
              <a:t>訓練者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7534"/>
            <a:ext cx="8785100" cy="4429051"/>
          </a:xfrm>
        </p:spPr>
        <p:txBody>
          <a:bodyPr/>
          <a:lstStyle/>
          <a:p>
            <a:pPr eaLnBrk="1" hangingPunct="1"/>
            <a:r>
              <a:rPr lang="zh-TW" altLang="en-US" sz="3000" dirty="0" smtClean="0"/>
              <a:t>徒十一</a:t>
            </a:r>
            <a:r>
              <a:rPr lang="en-US" altLang="zh-TW" sz="3000" dirty="0" smtClean="0"/>
              <a:t>19-24 </a:t>
            </a:r>
            <a:r>
              <a:rPr lang="zh-TW" altLang="en-US" sz="3000" dirty="0" smtClean="0"/>
              <a:t>巴拿巴被耶路撒冷差遣到安提阿</a:t>
            </a:r>
          </a:p>
          <a:p>
            <a:pPr eaLnBrk="1" hangingPunct="1"/>
            <a:r>
              <a:rPr lang="zh-TW" altLang="en-US" sz="3000" dirty="0" smtClean="0"/>
              <a:t>徒十一</a:t>
            </a:r>
            <a:r>
              <a:rPr lang="en-US" altLang="zh-TW" sz="3000" dirty="0" smtClean="0"/>
              <a:t>25-26 </a:t>
            </a:r>
            <a:r>
              <a:rPr lang="zh-TW" altLang="en-US" sz="3000" dirty="0" smtClean="0"/>
              <a:t>「他又往大數去找掃羅，找著了，就帶他到安提阿去。他們足有一年的工夫和教會一同聚集，教訓了許多人。門徒稱為基督徒是從安提阿起首。」</a:t>
            </a:r>
          </a:p>
          <a:p>
            <a:pPr eaLnBrk="1" hangingPunct="1"/>
            <a:r>
              <a:rPr lang="zh-TW" altLang="en-US" sz="3000" dirty="0" smtClean="0"/>
              <a:t>徒十三</a:t>
            </a:r>
            <a:r>
              <a:rPr lang="en-US" altLang="zh-TW" sz="3000" dirty="0" smtClean="0"/>
              <a:t>1</a:t>
            </a:r>
            <a:r>
              <a:rPr lang="zh-TW" altLang="en-US" sz="3000" dirty="0" smtClean="0"/>
              <a:t>「在安提阿的教會中，有幾位先知和教師，就是巴拿巴和稱呼尼結的西面、古利奈人路求，與分封之王希律同養的馬念，並掃羅。」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3)</a:t>
            </a:r>
            <a:r>
              <a:rPr lang="zh-TW" altLang="en-US" dirty="0" smtClean="0"/>
              <a:t>  栽培員 </a:t>
            </a:r>
            <a:r>
              <a:rPr lang="en-US" altLang="zh-TW" dirty="0" smtClean="0"/>
              <a:t>/ </a:t>
            </a:r>
            <a:r>
              <a:rPr lang="zh-TW" altLang="en-US" dirty="0" smtClean="0"/>
              <a:t>訓練者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徒十三</a:t>
            </a:r>
            <a:r>
              <a:rPr lang="en-US" altLang="zh-TW" dirty="0" smtClean="0"/>
              <a:t>2</a:t>
            </a:r>
            <a:r>
              <a:rPr lang="zh-TW" altLang="en-US" dirty="0" smtClean="0"/>
              <a:t>「他們事奉主、禁食的時候，聖靈說：「要為我分派巴拿巴和掃羅</a:t>
            </a:r>
            <a:r>
              <a:rPr lang="en-US" altLang="zh-TW" dirty="0" smtClean="0"/>
              <a:t>﹐</a:t>
            </a:r>
            <a:r>
              <a:rPr lang="zh-TW" altLang="en-US" dirty="0" smtClean="0"/>
              <a:t>去做我呼召他們所做的工。」</a:t>
            </a:r>
          </a:p>
          <a:p>
            <a:pPr eaLnBrk="1" hangingPunct="1">
              <a:buFontTx/>
              <a:buNone/>
            </a:pPr>
            <a:r>
              <a:rPr lang="zh-TW" altLang="en-US" dirty="0" smtClean="0"/>
              <a:t>→ 投資時間在弟兄姊妹身上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540544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4)  </a:t>
            </a:r>
            <a:r>
              <a:rPr lang="zh-TW" altLang="en-US" dirty="0" smtClean="0"/>
              <a:t>犧牲的選擇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1" y="681038"/>
            <a:ext cx="8856663" cy="4375547"/>
          </a:xfrm>
        </p:spPr>
        <p:txBody>
          <a:bodyPr/>
          <a:lstStyle/>
          <a:p>
            <a:pPr eaLnBrk="1" hangingPunct="1"/>
            <a:r>
              <a:rPr lang="zh-TW" altLang="en-US" sz="3000" dirty="0" smtClean="0"/>
              <a:t>徒十五</a:t>
            </a:r>
            <a:r>
              <a:rPr lang="en-US" altLang="zh-TW" sz="3000" dirty="0" smtClean="0"/>
              <a:t>36-41</a:t>
            </a:r>
            <a:r>
              <a:rPr lang="zh-TW" altLang="en-US" sz="3000" dirty="0" smtClean="0"/>
              <a:t>「過了些日子</a:t>
            </a:r>
            <a:r>
              <a:rPr lang="en-US" altLang="zh-TW" sz="3000" dirty="0" smtClean="0"/>
              <a:t>﹐</a:t>
            </a:r>
            <a:r>
              <a:rPr lang="zh-TW" altLang="en-US" sz="3000" dirty="0" smtClean="0"/>
              <a:t>保羅對巴拿巴說：「我們可以回到從前宣傳主道的各城，看望看弟兄們景況如何。」巴拿巴有意要帶稱呼馬可的約翰同去，但保羅因馬可從前在旁非利亞離開他們，不和他們同去做工，就以為不可帶他去。於是二人起了爭論，甚至彼此分開。巴拿巴帶著馬可，坐船往居比路；保羅擇選了西拉，也出去，弟兄們把他交於主的恩中。他就走遍敘利亞、基利家，堅回眾教會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4)  </a:t>
            </a:r>
            <a:r>
              <a:rPr lang="zh-TW" altLang="en-US" dirty="0" smtClean="0"/>
              <a:t>犧牲的選擇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z="3200" dirty="0" smtClean="0"/>
              <a:t>徒十三</a:t>
            </a:r>
            <a:r>
              <a:rPr lang="en-US" altLang="zh-TW" sz="3200" dirty="0" smtClean="0"/>
              <a:t>13</a:t>
            </a:r>
            <a:r>
              <a:rPr lang="zh-TW" altLang="en-US" sz="3200" dirty="0" smtClean="0"/>
              <a:t>「保羅和他的同人，從帕弗開船，來到旁非利亞的別加，約翰就離開他們，回耶路撒冷去。」</a:t>
            </a:r>
          </a:p>
          <a:p>
            <a:pPr eaLnBrk="1" hangingPunct="1"/>
            <a:r>
              <a:rPr lang="zh-TW" altLang="en-US" sz="3200" dirty="0" smtClean="0"/>
              <a:t>馬可的離開對宣教隊的影響？ </a:t>
            </a:r>
          </a:p>
          <a:p>
            <a:pPr eaLnBrk="1" hangingPunct="1"/>
            <a:r>
              <a:rPr lang="zh-TW" altLang="en-US" sz="3200" dirty="0" smtClean="0"/>
              <a:t>馬可為什麼選擇離開？ </a:t>
            </a:r>
          </a:p>
          <a:p>
            <a:pPr eaLnBrk="1" hangingPunct="1"/>
            <a:r>
              <a:rPr lang="zh-TW" altLang="en-US" sz="3200" dirty="0" smtClean="0"/>
              <a:t>宣教隊從一隊變為兩隊</a:t>
            </a:r>
          </a:p>
          <a:p>
            <a:pPr eaLnBrk="1" hangingPunct="1"/>
            <a:r>
              <a:rPr lang="zh-TW" altLang="en-US" sz="3200" dirty="0" smtClean="0"/>
              <a:t>巴拿巴的名字，從此就消失</a:t>
            </a:r>
          </a:p>
          <a:p>
            <a:pPr eaLnBrk="1" hangingPunct="1"/>
            <a:r>
              <a:rPr lang="zh-TW" altLang="en-US" sz="3200" dirty="0" smtClean="0"/>
              <a:t>日後馬可成為怎樣的基督徒？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4)  </a:t>
            </a:r>
            <a:r>
              <a:rPr lang="zh-TW" altLang="en-US" dirty="0" smtClean="0"/>
              <a:t>犧牲的選擇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27534"/>
            <a:ext cx="8928100" cy="4429051"/>
          </a:xfrm>
        </p:spPr>
        <p:txBody>
          <a:bodyPr/>
          <a:lstStyle/>
          <a:p>
            <a:pPr eaLnBrk="1" hangingPunct="1"/>
            <a:r>
              <a:rPr lang="zh-TW" altLang="en-US" sz="3000" dirty="0" smtClean="0"/>
              <a:t>西四</a:t>
            </a:r>
            <a:r>
              <a:rPr lang="en-US" altLang="zh-TW" sz="3000" dirty="0" smtClean="0"/>
              <a:t>10</a:t>
            </a:r>
            <a:r>
              <a:rPr lang="zh-TW" altLang="en-US" sz="3000" dirty="0" smtClean="0"/>
              <a:t>「說到這馬可，你們已經受了吩咐，他若到了你們那裏，你們就接待他。」</a:t>
            </a:r>
          </a:p>
          <a:p>
            <a:pPr eaLnBrk="1" hangingPunct="1"/>
            <a:r>
              <a:rPr lang="zh-TW" altLang="en-US" sz="3000" dirty="0" smtClean="0"/>
              <a:t>提後四</a:t>
            </a:r>
            <a:r>
              <a:rPr lang="en-US" altLang="zh-TW" sz="3000" dirty="0" smtClean="0"/>
              <a:t>11</a:t>
            </a:r>
            <a:r>
              <a:rPr lang="zh-TW" altLang="en-US" sz="3000" dirty="0" smtClean="0"/>
              <a:t>「你來的時候要把馬可帶來，因為他在傳道的事上於我有益處。</a:t>
            </a:r>
            <a:r>
              <a:rPr lang="en-US" altLang="zh-TW" sz="3000" dirty="0" smtClean="0"/>
              <a:t>【</a:t>
            </a:r>
            <a:r>
              <a:rPr lang="zh-TW" altLang="en-US" sz="3000" dirty="0" smtClean="0"/>
              <a:t>小字說：傳道或仍服事我</a:t>
            </a:r>
            <a:r>
              <a:rPr lang="en-US" altLang="zh-TW" sz="3000" dirty="0" smtClean="0"/>
              <a:t>】</a:t>
            </a:r>
            <a:r>
              <a:rPr lang="zh-TW" altLang="en-US" sz="3000" dirty="0" smtClean="0"/>
              <a:t>」」</a:t>
            </a:r>
          </a:p>
          <a:p>
            <a:pPr eaLnBrk="1" hangingPunct="1"/>
            <a:r>
              <a:rPr lang="zh-TW" altLang="en-US" sz="3000" dirty="0" smtClean="0"/>
              <a:t>彼前五</a:t>
            </a:r>
            <a:r>
              <a:rPr lang="en-US" altLang="zh-TW" sz="3000" dirty="0" smtClean="0"/>
              <a:t>13</a:t>
            </a:r>
            <a:r>
              <a:rPr lang="zh-TW" altLang="en-US" sz="3000" dirty="0" smtClean="0"/>
              <a:t>「兒子馬可也問你們安。」</a:t>
            </a:r>
          </a:p>
          <a:p>
            <a:pPr eaLnBrk="1" hangingPunct="1"/>
            <a:r>
              <a:rPr lang="zh-TW" altLang="en-US" sz="3000" dirty="0" smtClean="0"/>
              <a:t>四卷福音書 </a:t>
            </a:r>
          </a:p>
          <a:p>
            <a:pPr eaLnBrk="1" hangingPunct="1"/>
            <a:r>
              <a:rPr lang="zh-TW" altLang="en-US" sz="3000" dirty="0" smtClean="0"/>
              <a:t>彼得前後書是誰寫？ </a:t>
            </a:r>
          </a:p>
          <a:p>
            <a:pPr eaLnBrk="1" hangingPunct="1">
              <a:buFontTx/>
              <a:buNone/>
            </a:pPr>
            <a:r>
              <a:rPr lang="zh-TW" altLang="en-US" sz="3000" dirty="0" smtClean="0"/>
              <a:t>→ 給別人第二次機會！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43219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初期教會的特色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573881"/>
            <a:ext cx="9036496" cy="4482704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zh-TW" altLang="en-US" dirty="0" smtClean="0"/>
              <a:t>三方面的挑戰：</a:t>
            </a:r>
          </a:p>
          <a:p>
            <a:pPr marL="0" indent="0" eaLnBrk="1" hangingPunct="1">
              <a:spcBef>
                <a:spcPts val="0"/>
              </a:spcBef>
              <a:buFontTx/>
              <a:buAutoNum type="arabicParenR"/>
            </a:pPr>
            <a:r>
              <a:rPr lang="zh-TW" altLang="en-US" dirty="0" smtClean="0"/>
              <a:t>  在信仰上有逼迫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徒八</a:t>
            </a:r>
            <a:r>
              <a:rPr lang="en-US" altLang="zh-TW" dirty="0" smtClean="0"/>
              <a:t>1 </a:t>
            </a:r>
            <a:r>
              <a:rPr lang="zh-TW" altLang="en-US" dirty="0" smtClean="0"/>
              <a:t>「從這日起，耶路撒冷的教會大遭</a:t>
            </a:r>
            <a:r>
              <a:rPr lang="zh-TW" altLang="en-US" dirty="0"/>
              <a:t> </a:t>
            </a:r>
            <a:r>
              <a:rPr lang="zh-TW" altLang="en-US" dirty="0" smtClean="0"/>
              <a:t>      逼迫，除了使徒以外，門徒都分散在猶太和撒瑪利亞各處。」</a:t>
            </a:r>
            <a:endParaRPr lang="en-US" altLang="zh-TW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</a:pPr>
            <a:r>
              <a:rPr lang="zh-TW" altLang="en-US" dirty="0" smtClean="0"/>
              <a:t>	→ 信徒在信心上需要安慰和堅固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43219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初期教會的特色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573881"/>
            <a:ext cx="8856984" cy="4482704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TW" altLang="en-US" dirty="0" smtClean="0"/>
              <a:t>三方面的挑戰：</a:t>
            </a:r>
          </a:p>
          <a:p>
            <a:pPr marL="0" indent="0" eaLnBrk="1" hangingPunct="1">
              <a:buFontTx/>
              <a:buNone/>
            </a:pPr>
            <a:r>
              <a:rPr lang="en-US" altLang="zh-TW" dirty="0" smtClean="0"/>
              <a:t>2)  </a:t>
            </a:r>
            <a:r>
              <a:rPr lang="zh-TW" altLang="en-US" dirty="0" smtClean="0"/>
              <a:t>在物質上有缺乏  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45</a:t>
            </a:r>
            <a:r>
              <a:rPr lang="zh-TW" altLang="en-US" dirty="0" smtClean="0"/>
              <a:t>；四</a:t>
            </a:r>
            <a:r>
              <a:rPr lang="en-US" altLang="zh-TW" dirty="0" smtClean="0"/>
              <a:t>34</a:t>
            </a:r>
            <a:r>
              <a:rPr lang="zh-TW" altLang="en-US" dirty="0" smtClean="0"/>
              <a:t>；十一</a:t>
            </a:r>
            <a:r>
              <a:rPr lang="en-US" altLang="zh-TW" dirty="0" smtClean="0"/>
              <a:t>28) </a:t>
            </a:r>
          </a:p>
          <a:p>
            <a:pPr marL="0" indent="0" eaLnBrk="1" hangingPunct="1">
              <a:buFontTx/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徒二</a:t>
            </a:r>
            <a:r>
              <a:rPr lang="en-US" altLang="zh-TW" dirty="0" smtClean="0"/>
              <a:t>45</a:t>
            </a:r>
            <a:r>
              <a:rPr lang="zh-TW" altLang="en-US" dirty="0" smtClean="0"/>
              <a:t>「並且賣了田產，家業，照各</a:t>
            </a:r>
            <a:r>
              <a:rPr lang="en-US" altLang="zh-TW" dirty="0" smtClean="0"/>
              <a:t>	</a:t>
            </a:r>
            <a:r>
              <a:rPr lang="zh-TW" altLang="en-US" dirty="0" smtClean="0"/>
              <a:t>人所需用的分給各人。」</a:t>
            </a:r>
          </a:p>
          <a:p>
            <a:pPr marL="0" indent="0" eaLnBrk="1" hangingPunct="1">
              <a:buFontTx/>
              <a:buNone/>
            </a:pPr>
            <a:r>
              <a:rPr lang="zh-TW" altLang="en-US" dirty="0" smtClean="0"/>
              <a:t>	→ 信徒在生活上需要關懷及協助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86916"/>
            <a:ext cx="7772400" cy="432606"/>
          </a:xfrm>
        </p:spPr>
        <p:txBody>
          <a:bodyPr/>
          <a:lstStyle/>
          <a:p>
            <a:r>
              <a:rPr lang="zh-TW" altLang="en-US" dirty="0"/>
              <a:t>初期教會的特色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627534"/>
            <a:ext cx="8856984" cy="4429051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3)</a:t>
            </a:r>
            <a:r>
              <a:rPr lang="zh-TW" altLang="en-US" dirty="0" smtClean="0"/>
              <a:t> 在教</a:t>
            </a:r>
            <a:r>
              <a:rPr lang="zh-TW" altLang="en-US" dirty="0"/>
              <a:t>會增長上有</a:t>
            </a:r>
            <a:r>
              <a:rPr lang="zh-TW" altLang="en-US" dirty="0" smtClean="0"/>
              <a:t>突破</a:t>
            </a:r>
            <a:endParaRPr lang="en-US" altLang="zh-HK" dirty="0" smtClean="0"/>
          </a:p>
          <a:p>
            <a:pPr lvl="1"/>
            <a:r>
              <a:rPr lang="zh-TW" altLang="en-US" dirty="0" smtClean="0"/>
              <a:t>二</a:t>
            </a:r>
            <a:r>
              <a:rPr lang="en-US" altLang="zh-TW" dirty="0" smtClean="0"/>
              <a:t>41</a:t>
            </a:r>
            <a:r>
              <a:rPr lang="zh-TW" altLang="en-US" dirty="0" smtClean="0"/>
              <a:t>：三千</a:t>
            </a:r>
            <a:r>
              <a:rPr lang="zh-TW" altLang="en-US" dirty="0"/>
              <a:t>人信主 </a:t>
            </a:r>
          </a:p>
          <a:p>
            <a:pPr lvl="1"/>
            <a:r>
              <a:rPr lang="zh-TW" altLang="en-US" dirty="0" smtClean="0"/>
              <a:t>二</a:t>
            </a:r>
            <a:r>
              <a:rPr lang="en-US" altLang="zh-TW" dirty="0" smtClean="0"/>
              <a:t>47</a:t>
            </a:r>
            <a:r>
              <a:rPr lang="zh-TW" altLang="en-US" dirty="0" smtClean="0"/>
              <a:t>「</a:t>
            </a:r>
            <a:r>
              <a:rPr lang="zh-TW" altLang="en-US" dirty="0"/>
              <a:t>主將得救的人，天天加給他們」 </a:t>
            </a:r>
          </a:p>
          <a:p>
            <a:pPr lvl="1"/>
            <a:r>
              <a:rPr lang="zh-TW" altLang="en-US" dirty="0" smtClean="0"/>
              <a:t>四</a:t>
            </a:r>
            <a:r>
              <a:rPr lang="en-US" altLang="zh-TW" dirty="0" smtClean="0"/>
              <a:t>4</a:t>
            </a:r>
            <a:r>
              <a:rPr lang="zh-TW" altLang="en-US" dirty="0" smtClean="0"/>
              <a:t>：五千</a:t>
            </a:r>
            <a:r>
              <a:rPr lang="zh-TW" altLang="en-US" dirty="0"/>
              <a:t>人信主 </a:t>
            </a:r>
          </a:p>
          <a:p>
            <a:pPr lvl="1"/>
            <a:r>
              <a:rPr lang="zh-TW" altLang="en-US" dirty="0" smtClean="0"/>
              <a:t>六</a:t>
            </a:r>
            <a:r>
              <a:rPr lang="en-US" altLang="zh-TW" dirty="0" smtClean="0"/>
              <a:t>7</a:t>
            </a:r>
            <a:r>
              <a:rPr lang="zh-TW" altLang="en-US" dirty="0"/>
              <a:t>「神的道興旺起來，在耶路撒冷門徒數目加增的甚多」 </a:t>
            </a:r>
          </a:p>
        </p:txBody>
      </p:sp>
    </p:spTree>
    <p:extLst>
      <p:ext uri="{BB962C8B-B14F-4D97-AF65-F5344CB8AC3E}">
        <p14:creationId xmlns:p14="http://schemas.microsoft.com/office/powerpoint/2010/main" val="24775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3786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巴拿巴的個人品格、生命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27534"/>
            <a:ext cx="8784976" cy="4429051"/>
          </a:xfrm>
        </p:spPr>
        <p:txBody>
          <a:bodyPr/>
          <a:lstStyle/>
          <a:p>
            <a:pPr marL="0" indent="0" eaLnBrk="1" hangingPunct="1">
              <a:buFontTx/>
              <a:buAutoNum type="arabicParenR"/>
            </a:pPr>
            <a:r>
              <a:rPr lang="zh-TW" altLang="en-US" dirty="0" smtClean="0"/>
              <a:t>  </a:t>
            </a:r>
            <a:r>
              <a:rPr lang="zh-TW" altLang="en-US" sz="3000" dirty="0" smtClean="0"/>
              <a:t>他生長在居比路</a:t>
            </a:r>
            <a:r>
              <a:rPr lang="en-US" altLang="zh-TW" sz="3000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zh-TW" sz="3000" dirty="0" smtClean="0"/>
              <a:t>	</a:t>
            </a:r>
            <a:r>
              <a:rPr lang="zh-TW" altLang="en-US" sz="3000" dirty="0" smtClean="0"/>
              <a:t>徒四</a:t>
            </a:r>
            <a:r>
              <a:rPr lang="en-US" altLang="zh-TW" sz="3000" dirty="0" smtClean="0"/>
              <a:t>36</a:t>
            </a:r>
            <a:r>
              <a:rPr lang="zh-TW" altLang="en-US" sz="3000" dirty="0" smtClean="0"/>
              <a:t>「有一個利未人，生在居比路，</a:t>
            </a:r>
            <a:r>
              <a:rPr lang="en-US" altLang="zh-TW" sz="3000" dirty="0" smtClean="0"/>
              <a:t>	</a:t>
            </a:r>
            <a:r>
              <a:rPr lang="zh-TW" altLang="en-US" sz="3000" dirty="0" smtClean="0"/>
              <a:t>名叫約瑟，使徒稱他為巴拿巴（巴拿</a:t>
            </a:r>
            <a:r>
              <a:rPr lang="en-US" altLang="zh-TW" sz="3000" dirty="0" smtClean="0"/>
              <a:t>	</a:t>
            </a:r>
            <a:r>
              <a:rPr lang="zh-TW" altLang="en-US" sz="3000" dirty="0" smtClean="0"/>
              <a:t>巴繙出來就是勸慰子）。」</a:t>
            </a:r>
          </a:p>
          <a:p>
            <a:pPr marL="0" indent="0" eaLnBrk="1" hangingPunct="1">
              <a:buFontTx/>
              <a:buAutoNum type="arabicParenR" startAt="2"/>
            </a:pPr>
            <a:r>
              <a:rPr lang="zh-TW" altLang="en-US" sz="3000" dirty="0" smtClean="0"/>
              <a:t>  他被聖靈充滿</a:t>
            </a:r>
            <a:r>
              <a:rPr lang="en-US" altLang="zh-TW" sz="3000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zh-TW" sz="3000" dirty="0" smtClean="0"/>
              <a:t>	</a:t>
            </a:r>
            <a:r>
              <a:rPr lang="zh-TW" altLang="en-US" sz="3000" dirty="0" smtClean="0"/>
              <a:t>徒十一</a:t>
            </a:r>
            <a:r>
              <a:rPr lang="en-US" altLang="zh-TW" sz="3000" dirty="0" smtClean="0"/>
              <a:t>24</a:t>
            </a:r>
            <a:r>
              <a:rPr lang="zh-TW" altLang="en-US" sz="3000" dirty="0" smtClean="0"/>
              <a:t>「這巴拿巴原是個好人，被</a:t>
            </a:r>
            <a:r>
              <a:rPr lang="en-US" altLang="zh-TW" sz="3000" dirty="0" smtClean="0"/>
              <a:t>	</a:t>
            </a:r>
            <a:r>
              <a:rPr lang="zh-TW" altLang="en-US" sz="3000" dirty="0" smtClean="0"/>
              <a:t>聖靈充滿」</a:t>
            </a:r>
          </a:p>
          <a:p>
            <a:pPr marL="0" indent="0" eaLnBrk="1" hangingPunct="1">
              <a:buFontTx/>
              <a:buAutoNum type="arabicParenR" startAt="3"/>
            </a:pPr>
            <a:r>
              <a:rPr lang="zh-TW" altLang="en-US" sz="3000" dirty="0" smtClean="0"/>
              <a:t>  他大有信心</a:t>
            </a:r>
            <a:r>
              <a:rPr lang="en-US" altLang="zh-TW" sz="3000" dirty="0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zh-TW" sz="3000" dirty="0" smtClean="0"/>
              <a:t>	</a:t>
            </a:r>
            <a:r>
              <a:rPr lang="zh-TW" altLang="en-US" sz="3000" dirty="0" smtClean="0"/>
              <a:t>徒十一</a:t>
            </a:r>
            <a:r>
              <a:rPr lang="en-US" altLang="zh-TW" sz="3000" dirty="0" smtClean="0"/>
              <a:t>24</a:t>
            </a:r>
            <a:r>
              <a:rPr lang="zh-TW" altLang="en-US" sz="3000" dirty="0" smtClean="0"/>
              <a:t>「巴拿巴是</a:t>
            </a:r>
            <a:r>
              <a:rPr lang="en-US" altLang="zh-TW" sz="3000" dirty="0" smtClean="0"/>
              <a:t>‧‧‧</a:t>
            </a:r>
            <a:r>
              <a:rPr lang="zh-TW" altLang="en-US" sz="3000" dirty="0" smtClean="0"/>
              <a:t>大有信心」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270588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巴拿巴的個人品格、生命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1" y="519522"/>
            <a:ext cx="8856538" cy="4537063"/>
          </a:xfrm>
        </p:spPr>
        <p:txBody>
          <a:bodyPr/>
          <a:lstStyle/>
          <a:p>
            <a:pPr marL="609600" indent="-609600" eaLnBrk="1" hangingPunct="1">
              <a:buFontTx/>
              <a:buAutoNum type="arabicParenR" startAt="4"/>
            </a:pPr>
            <a:r>
              <a:rPr lang="zh-TW" altLang="en-US" sz="3000" dirty="0" smtClean="0"/>
              <a:t>他有多方面的恩賜</a:t>
            </a:r>
          </a:p>
          <a:p>
            <a:pPr marL="990600" lvl="1" indent="-533400" eaLnBrk="1" hangingPunct="1">
              <a:buFontTx/>
              <a:buAutoNum type="arabicParenR"/>
            </a:pPr>
            <a:r>
              <a:rPr lang="zh-TW" altLang="en-US" sz="3000" dirty="0" smtClean="0"/>
              <a:t>施捨</a:t>
            </a:r>
            <a:r>
              <a:rPr lang="en-US" altLang="zh-TW" sz="3000" dirty="0" smtClean="0"/>
              <a:t>/</a:t>
            </a:r>
            <a:r>
              <a:rPr lang="zh-TW" altLang="en-US" sz="3000" dirty="0" smtClean="0"/>
              <a:t>慷慨</a:t>
            </a:r>
            <a:r>
              <a:rPr lang="en-US" altLang="zh-TW" sz="3000" dirty="0" smtClean="0"/>
              <a:t>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zh-TW" sz="3000" dirty="0" smtClean="0"/>
              <a:t>	</a:t>
            </a:r>
            <a:r>
              <a:rPr lang="zh-TW" altLang="en-US" sz="3000" dirty="0" smtClean="0"/>
              <a:t>徒四</a:t>
            </a:r>
            <a:r>
              <a:rPr lang="en-US" altLang="zh-TW" sz="3000" dirty="0" smtClean="0"/>
              <a:t>37</a:t>
            </a:r>
            <a:r>
              <a:rPr lang="zh-TW" altLang="en-US" sz="3000" dirty="0" smtClean="0"/>
              <a:t>「他有田地，也賣了，把價銀拿來，放在使徒腳前。」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zh-TW" sz="3000" dirty="0" smtClean="0"/>
              <a:t>2)	</a:t>
            </a:r>
            <a:r>
              <a:rPr lang="zh-TW" altLang="en-US" sz="3000" dirty="0" smtClean="0"/>
              <a:t>教導、建立信徒和教會</a:t>
            </a:r>
            <a:endParaRPr lang="en-US" altLang="zh-TW" sz="3000" dirty="0" smtClean="0"/>
          </a:p>
          <a:p>
            <a:pPr marL="990600" lvl="1" indent="-533400" eaLnBrk="1" hangingPunct="1">
              <a:buFontTx/>
              <a:buNone/>
            </a:pPr>
            <a:r>
              <a:rPr lang="en-US" altLang="zh-TW" sz="3000" dirty="0" smtClean="0"/>
              <a:t>	</a:t>
            </a:r>
            <a:r>
              <a:rPr lang="zh-TW" altLang="en-US" sz="3000" dirty="0" smtClean="0"/>
              <a:t>徒十一</a:t>
            </a:r>
            <a:r>
              <a:rPr lang="en-US" altLang="zh-TW" sz="3000" dirty="0" smtClean="0"/>
              <a:t>23</a:t>
            </a:r>
            <a:r>
              <a:rPr lang="zh-TW" altLang="en-US" sz="3000" dirty="0" smtClean="0"/>
              <a:t>「他到了那裡，看見神所賜的恩就歡喜，勸勉眾人，立定心志，恆久靠主。」</a:t>
            </a:r>
          </a:p>
          <a:p>
            <a:pPr marL="990600" lvl="1" indent="-533400" eaLnBrk="1" hangingPunct="1">
              <a:buFontTx/>
              <a:buAutoNum type="arabicParenR" startAt="3"/>
            </a:pPr>
            <a:r>
              <a:rPr lang="zh-TW" altLang="en-US" sz="3000" dirty="0" smtClean="0"/>
              <a:t>傳福音，領人歸主</a:t>
            </a:r>
            <a:r>
              <a:rPr lang="en-US" altLang="zh-TW" sz="3000" dirty="0" smtClean="0"/>
              <a:t> </a:t>
            </a:r>
          </a:p>
          <a:p>
            <a:pPr marL="990600" lvl="1" indent="-533400" eaLnBrk="1" hangingPunct="1">
              <a:buFontTx/>
              <a:buNone/>
            </a:pPr>
            <a:r>
              <a:rPr lang="en-US" altLang="zh-TW" sz="3000" dirty="0" smtClean="0"/>
              <a:t>	</a:t>
            </a:r>
            <a:r>
              <a:rPr lang="zh-TW" altLang="en-US" sz="3000" dirty="0" smtClean="0"/>
              <a:t>徒十一</a:t>
            </a:r>
            <a:r>
              <a:rPr lang="en-US" altLang="zh-TW" sz="3000" dirty="0" smtClean="0"/>
              <a:t>24</a:t>
            </a:r>
            <a:r>
              <a:rPr lang="zh-TW" altLang="en-US" sz="3000" dirty="0" smtClean="0"/>
              <a:t>「於是有許多人歸服了主。」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432606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巴拿巴的工作</a:t>
            </a:r>
            <a:r>
              <a:rPr lang="en-US" altLang="zh-TW" dirty="0" smtClean="0"/>
              <a:t>/</a:t>
            </a:r>
            <a:r>
              <a:rPr lang="zh-TW" altLang="en-US" dirty="0" smtClean="0"/>
              <a:t>服事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zh-TW" altLang="en-US" dirty="0" smtClean="0"/>
              <a:t>巴拿巴的原本名字是什麼？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zh-TW" altLang="en-US" dirty="0" smtClean="0"/>
              <a:t>勸慰子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標楷體" pitchFamily="65" charset="-120"/>
              </a:rPr>
              <a:t>–</a:t>
            </a:r>
            <a:r>
              <a:rPr lang="en-US" altLang="zh-TW" dirty="0" smtClean="0"/>
              <a:t> </a:t>
            </a:r>
            <a:r>
              <a:rPr lang="zh-TW" altLang="en-US" dirty="0" smtClean="0"/>
              <a:t>勸勉、安慰</a:t>
            </a:r>
          </a:p>
          <a:p>
            <a:pPr marL="609600" indent="-609600" eaLnBrk="1" hangingPunct="1">
              <a:buFontTx/>
              <a:buNone/>
            </a:pPr>
            <a:r>
              <a:rPr lang="zh-TW" altLang="en-US" dirty="0" smtClean="0"/>
              <a:t>	徒四</a:t>
            </a:r>
            <a:r>
              <a:rPr lang="en-US" altLang="zh-TW" dirty="0" smtClean="0"/>
              <a:t>36</a:t>
            </a:r>
            <a:r>
              <a:rPr lang="zh-TW" altLang="en-US" dirty="0" smtClean="0"/>
              <a:t>「巴拿巴翻出來就是勸慰子」</a:t>
            </a:r>
          </a:p>
          <a:p>
            <a:pPr marL="609600" indent="-609600" eaLnBrk="1" hangingPunct="1">
              <a:buFontTx/>
              <a:buNone/>
            </a:pPr>
            <a:r>
              <a:rPr lang="zh-TW" altLang="en-US" dirty="0" smtClean="0"/>
              <a:t>	→ 成為別人的鼓勵者</a:t>
            </a:r>
          </a:p>
          <a:p>
            <a:pPr marL="609600" indent="-609600" eaLnBrk="1" hangingPunct="1">
              <a:buFontTx/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324594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2)   </a:t>
            </a:r>
            <a:r>
              <a:rPr lang="zh-TW" altLang="en-US" dirty="0" smtClean="0"/>
              <a:t>作橋樑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573528"/>
            <a:ext cx="8856984" cy="4483057"/>
          </a:xfrm>
        </p:spPr>
        <p:txBody>
          <a:bodyPr/>
          <a:lstStyle/>
          <a:p>
            <a:pPr eaLnBrk="1" hangingPunct="1"/>
            <a:r>
              <a:rPr lang="zh-TW" altLang="en-US" sz="2800" dirty="0" smtClean="0"/>
              <a:t>徒九</a:t>
            </a:r>
            <a:r>
              <a:rPr lang="en-US" altLang="zh-TW" sz="2800" dirty="0" smtClean="0"/>
              <a:t>26</a:t>
            </a:r>
            <a:r>
              <a:rPr lang="zh-TW" altLang="en-US" sz="2800" dirty="0" smtClean="0"/>
              <a:t>「掃羅到了耶路撒冷，想與門徒結交，他們卻都怕他，不信他是門徒。」</a:t>
            </a:r>
          </a:p>
          <a:p>
            <a:pPr eaLnBrk="1" hangingPunct="1"/>
            <a:r>
              <a:rPr lang="zh-TW" altLang="en-US" sz="2800" dirty="0" smtClean="0"/>
              <a:t>徒七</a:t>
            </a:r>
            <a:r>
              <a:rPr lang="en-US" altLang="zh-TW" sz="2800" dirty="0" smtClean="0"/>
              <a:t>60</a:t>
            </a:r>
            <a:r>
              <a:rPr lang="zh-TW" altLang="en-US" sz="2800" dirty="0" smtClean="0">
                <a:latin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</a:rPr>
              <a:t>-</a:t>
            </a:r>
            <a:r>
              <a:rPr lang="zh-TW" altLang="en-US" sz="2800" dirty="0" smtClean="0">
                <a:latin typeface="標楷體" pitchFamily="65" charset="-120"/>
              </a:rPr>
              <a:t> </a:t>
            </a:r>
            <a:r>
              <a:rPr lang="zh-TW" altLang="en-US" sz="2800" dirty="0" smtClean="0"/>
              <a:t>八</a:t>
            </a:r>
            <a:r>
              <a:rPr lang="en-US" altLang="zh-TW" sz="2800" dirty="0" smtClean="0"/>
              <a:t>1</a:t>
            </a:r>
            <a:r>
              <a:rPr lang="zh-TW" altLang="en-US" sz="2800" dirty="0" smtClean="0"/>
              <a:t>「又跪下大聲喊著說：</a:t>
            </a:r>
            <a:r>
              <a:rPr lang="en-US" altLang="zh-TW" sz="2800" dirty="0" smtClean="0"/>
              <a:t>『</a:t>
            </a:r>
            <a:r>
              <a:rPr lang="zh-TW" altLang="en-US" sz="2800" dirty="0" smtClean="0"/>
              <a:t>主啊，不要將這罪歸於他們！</a:t>
            </a:r>
            <a:r>
              <a:rPr lang="en-US" altLang="zh-TW" sz="2800" dirty="0" smtClean="0"/>
              <a:t>』</a:t>
            </a:r>
            <a:r>
              <a:rPr lang="zh-TW" altLang="en-US" sz="2800" dirty="0" smtClean="0"/>
              <a:t>說了這話，就睡了。掃羅也喜悅他被害。」</a:t>
            </a:r>
          </a:p>
          <a:p>
            <a:pPr eaLnBrk="1" hangingPunct="1"/>
            <a:r>
              <a:rPr lang="zh-TW" altLang="en-US" sz="2800" dirty="0" smtClean="0"/>
              <a:t>徒八</a:t>
            </a:r>
            <a:r>
              <a:rPr lang="en-US" altLang="zh-TW" sz="2800" dirty="0" smtClean="0"/>
              <a:t>3</a:t>
            </a:r>
            <a:r>
              <a:rPr lang="zh-TW" altLang="en-US" sz="2800" dirty="0" smtClean="0"/>
              <a:t>「掃羅卻殘害教會，進各人的家，拉著男女下在監裡。」</a:t>
            </a:r>
          </a:p>
          <a:p>
            <a:pPr eaLnBrk="1" hangingPunct="1"/>
            <a:r>
              <a:rPr lang="zh-TW" altLang="en-US" sz="2800" dirty="0" smtClean="0"/>
              <a:t>徒九</a:t>
            </a:r>
            <a:r>
              <a:rPr lang="en-US" altLang="zh-TW" sz="2800" dirty="0" smtClean="0"/>
              <a:t>1-2</a:t>
            </a:r>
            <a:r>
              <a:rPr lang="zh-TW" altLang="en-US" sz="2800" dirty="0" smtClean="0"/>
              <a:t>「掃羅仍然向主的門徒口吐威嚇兇殺的話，去見大祭司，求文書給大馬色的各會堂，若是找著信奉這道的人，無論男女，都准他捆綁帶到耶路撒冷。」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6916"/>
            <a:ext cx="7772400" cy="432606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2)</a:t>
            </a:r>
            <a:r>
              <a:rPr lang="zh-TW" altLang="en-US" dirty="0" smtClean="0"/>
              <a:t> 作橋樑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7534"/>
            <a:ext cx="8857108" cy="4429051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zh-TW" altLang="en-US" sz="3200" dirty="0" smtClean="0"/>
              <a:t>徒九</a:t>
            </a:r>
            <a:r>
              <a:rPr lang="en-US" altLang="zh-TW" sz="3200" dirty="0" smtClean="0"/>
              <a:t>26</a:t>
            </a:r>
            <a:r>
              <a:rPr lang="zh-TW" altLang="en-US" sz="3200" dirty="0" smtClean="0"/>
              <a:t>「掃羅到了耶路撒冷，想與門徒結交，他們卻都怕他，不信他是門徒。」</a:t>
            </a:r>
          </a:p>
          <a:p>
            <a:pPr eaLnBrk="1" hangingPunct="1">
              <a:spcBef>
                <a:spcPts val="0"/>
              </a:spcBef>
            </a:pPr>
            <a:r>
              <a:rPr lang="zh-TW" altLang="en-US" sz="3200" dirty="0" smtClean="0"/>
              <a:t>徒九</a:t>
            </a:r>
            <a:r>
              <a:rPr lang="en-US" altLang="zh-TW" sz="3200" dirty="0" smtClean="0"/>
              <a:t>27-28</a:t>
            </a:r>
            <a:r>
              <a:rPr lang="zh-TW" altLang="en-US" sz="3200" dirty="0" smtClean="0"/>
              <a:t>「惟有巴拿巴接待他，領去見使徒，把他在路上怎麼看見主，主怎麼向他說話，他在大馬色怎麼奉耶穌的名放膽傳道，都述說出來。於是掃羅在耶路撒冷和門徒出入來往」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zh-TW" altLang="en-US" sz="3200" dirty="0" smtClean="0"/>
              <a:t>→ 甘願冒險去接待保羅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zh-TW" altLang="en-US" sz="3200" dirty="0" smtClean="0"/>
              <a:t>→ 成為福音的橋樑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954</Words>
  <Application>Microsoft Office PowerPoint</Application>
  <PresentationFormat>如螢幕大小 (16:9)</PresentationFormat>
  <Paragraphs>76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預設簡報設計</vt:lpstr>
      <vt:lpstr>播道會康泉堂</vt:lpstr>
      <vt:lpstr>初期教會的特色 </vt:lpstr>
      <vt:lpstr>初期教會的特色 </vt:lpstr>
      <vt:lpstr>初期教會的特色</vt:lpstr>
      <vt:lpstr>巴拿巴的個人品格、生命</vt:lpstr>
      <vt:lpstr>巴拿巴的個人品格、生命</vt:lpstr>
      <vt:lpstr>巴拿巴的工作/服事 </vt:lpstr>
      <vt:lpstr>2)   作橋樑</vt:lpstr>
      <vt:lpstr>2) 作橋樑</vt:lpstr>
      <vt:lpstr>3)  栽培員 / 訓練者 </vt:lpstr>
      <vt:lpstr>3)  栽培員 / 訓練者</vt:lpstr>
      <vt:lpstr>4)  犧牲的選擇</vt:lpstr>
      <vt:lpstr>4)  犧牲的選擇</vt:lpstr>
      <vt:lpstr>4)  犧牲的選擇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講章</dc:title>
  <dc:creator>麥耀光</dc:creator>
  <cp:lastModifiedBy>Andrew</cp:lastModifiedBy>
  <cp:revision>30</cp:revision>
  <cp:lastPrinted>2013-08-24T06:54:58Z</cp:lastPrinted>
  <dcterms:created xsi:type="dcterms:W3CDTF">2005-06-11T13:31:22Z</dcterms:created>
  <dcterms:modified xsi:type="dcterms:W3CDTF">2021-08-28T02:01:42Z</dcterms:modified>
</cp:coreProperties>
</file>