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5" r:id="rId1"/>
  </p:sldMasterIdLst>
  <p:notesMasterIdLst>
    <p:notesMasterId r:id="rId12"/>
  </p:notesMasterIdLst>
  <p:sldIdLst>
    <p:sldId id="261" r:id="rId2"/>
    <p:sldId id="277" r:id="rId3"/>
    <p:sldId id="266" r:id="rId4"/>
    <p:sldId id="267" r:id="rId5"/>
    <p:sldId id="265" r:id="rId6"/>
    <p:sldId id="279" r:id="rId7"/>
    <p:sldId id="280" r:id="rId8"/>
    <p:sldId id="282" r:id="rId9"/>
    <p:sldId id="281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02835-4B61-4061-887B-2E7CAF2E9532}" v="13" dt="2021-05-15T06:21:38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77091" autoAdjust="0"/>
  </p:normalViewPr>
  <p:slideViewPr>
    <p:cSldViewPr snapToGrid="0">
      <p:cViewPr>
        <p:scale>
          <a:sx n="55" d="100"/>
          <a:sy n="55" d="100"/>
        </p:scale>
        <p:origin x="-2598" y="-7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193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175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buFont typeface="+mj-lt"/>
      <a:buAutoNum type="arabicParenR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9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召命 </a:t>
            </a:r>
            <a:r>
              <a:rPr lang="en-US" altLang="zh-CN" dirty="0">
                <a:sym typeface="Wingdings" panose="05000000000000000000" pitchFamily="2" charset="2"/>
              </a:rPr>
              <a:t> </a:t>
            </a:r>
          </a:p>
          <a:p>
            <a:r>
              <a:rPr lang="zh-CN" altLang="en-US" dirty="0">
                <a:sym typeface="Wingdings" panose="05000000000000000000" pitchFamily="2" charset="2"/>
              </a:rPr>
              <a:t>教會（</a:t>
            </a:r>
            <a:r>
              <a:rPr lang="en-HK" altLang="zh-CN" dirty="0">
                <a:sym typeface="Wingdings" panose="05000000000000000000" pitchFamily="2" charset="2"/>
              </a:rPr>
              <a:t>Ecclesia</a:t>
            </a:r>
            <a:r>
              <a:rPr lang="zh-CN" altLang="en-US" dirty="0">
                <a:sym typeface="Wingdings" panose="05000000000000000000" pitchFamily="2" charset="2"/>
              </a:rPr>
              <a:t>），被呼召出來，</a:t>
            </a:r>
            <a:r>
              <a:rPr lang="zh-TW" altLang="en-US" dirty="0">
                <a:sym typeface="Wingdings" panose="05000000000000000000" pitchFamily="2" charset="2"/>
              </a:rPr>
              <a:t>成為基督的身體。</a:t>
            </a:r>
            <a:r>
              <a:rPr lang="en-HK" altLang="zh-CN" dirty="0">
                <a:sym typeface="Wingdings" panose="05000000000000000000" pitchFamily="2" charset="2"/>
              </a:rPr>
              <a:t></a:t>
            </a:r>
          </a:p>
          <a:p>
            <a:r>
              <a:rPr lang="zh-CN" altLang="en-US" dirty="0">
                <a:sym typeface="Wingdings" panose="05000000000000000000" pitchFamily="2" charset="2"/>
              </a:rPr>
              <a:t>個人</a:t>
            </a:r>
            <a:r>
              <a:rPr lang="en-US" altLang="zh-CN" dirty="0">
                <a:sym typeface="Wingdings" panose="05000000000000000000" pitchFamily="2" charset="2"/>
              </a:rPr>
              <a:t>/</a:t>
            </a:r>
            <a:r>
              <a:rPr lang="zh-CN" altLang="en-US" dirty="0">
                <a:sym typeface="Wingdings" panose="05000000000000000000" pitchFamily="2" charset="2"/>
              </a:rPr>
              <a:t>教會的發展觀</a:t>
            </a:r>
            <a:r>
              <a:rPr lang="en-HK" altLang="zh-CN" dirty="0">
                <a:sym typeface="Wingdings" panose="05000000000000000000" pitchFamily="2" charset="2"/>
              </a:rPr>
              <a:t></a:t>
            </a:r>
          </a:p>
          <a:p>
            <a:r>
              <a:rPr lang="zh-CN" altLang="en-US" dirty="0">
                <a:sym typeface="Wingdings" panose="05000000000000000000" pitchFamily="2" charset="2"/>
              </a:rPr>
              <a:t>今天，我們講</a:t>
            </a:r>
            <a:r>
              <a:rPr lang="en-HK" altLang="zh-CN" dirty="0">
                <a:sym typeface="Wingdings" panose="05000000000000000000" pitchFamily="2" charset="2"/>
              </a:rPr>
              <a:t>How? </a:t>
            </a:r>
            <a:r>
              <a:rPr lang="zh-CN" altLang="en-US" dirty="0">
                <a:sym typeface="Wingdings" panose="05000000000000000000" pitchFamily="2" charset="2"/>
              </a:rPr>
              <a:t>心態，去踐行上面提到的。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8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lphaLcParenR"/>
            </a:pPr>
            <a:endParaRPr lang="en-HK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46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94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92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英國坎特伯雷大主教</a:t>
            </a:r>
            <a:r>
              <a:rPr lang="en-US" altLang="zh-CN" dirty="0"/>
              <a:t>(</a:t>
            </a:r>
            <a:r>
              <a:rPr lang="en-HK" dirty="0"/>
              <a:t>William Temple 1881–1944)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81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3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340" y="6324672"/>
            <a:ext cx="808887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林前</a:t>
            </a:r>
            <a:r>
              <a:rPr lang="en-US" sz="3600" dirty="0"/>
              <a:t>3</a:t>
            </a:r>
            <a:r>
              <a:rPr lang="zh-CN" altLang="en-US" sz="3600" dirty="0"/>
              <a:t>：</a:t>
            </a:r>
            <a:r>
              <a:rPr lang="en-US" sz="3600" dirty="0"/>
              <a:t>21-23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pPr lvl="0" fontAlgn="ctr"/>
            <a:r>
              <a:rPr lang="zh-CN" altLang="en-US" dirty="0"/>
              <a:t>全是你們的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5CB5BB-6427-4652-BE39-2308A43C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總結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E7C766-933F-4BFC-B1D9-4DD183254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所有都是</a:t>
            </a:r>
            <a:r>
              <a:rPr lang="en-US" altLang="zh-CN" dirty="0"/>
              <a:t>『</a:t>
            </a:r>
            <a:r>
              <a:rPr lang="zh-CN" altLang="en-US" dirty="0"/>
              <a:t>我們</a:t>
            </a:r>
            <a:r>
              <a:rPr lang="en-US" altLang="zh-CN" dirty="0"/>
              <a:t>』</a:t>
            </a:r>
            <a:r>
              <a:rPr lang="zh-CN" altLang="en-US" dirty="0"/>
              <a:t>的，責無旁貸</a:t>
            </a:r>
            <a:endParaRPr lang="en-HK" altLang="zh-CN" dirty="0"/>
          </a:p>
          <a:p>
            <a:r>
              <a:rPr lang="zh-CN" altLang="en-US" dirty="0"/>
              <a:t>我們是屬基督的，基督又是屬於神的（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23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CN" altLang="en-US" dirty="0"/>
              <a:t>找對異象和目標，只管</a:t>
            </a:r>
            <a:r>
              <a:rPr lang="en-US" altLang="zh-CN" dirty="0"/>
              <a:t>『</a:t>
            </a:r>
            <a:r>
              <a:rPr lang="zh-CN" altLang="en-US" dirty="0"/>
              <a:t>做</a:t>
            </a:r>
            <a:r>
              <a:rPr lang="en-US" altLang="zh-CN" dirty="0"/>
              <a:t>』</a:t>
            </a:r>
            <a:r>
              <a:rPr lang="zh-CN" altLang="en-US" dirty="0"/>
              <a:t>（撒種。。。），</a:t>
            </a:r>
            <a:r>
              <a:rPr lang="en-US" altLang="zh-CN" dirty="0"/>
              <a:t>『</a:t>
            </a:r>
            <a:r>
              <a:rPr lang="zh-CN" altLang="en-US" dirty="0"/>
              <a:t>地生五穀是出於自然的</a:t>
            </a:r>
            <a:r>
              <a:rPr lang="en-US" altLang="zh-CN" dirty="0"/>
              <a:t>』</a:t>
            </a:r>
            <a:r>
              <a:rPr lang="zh-CN" altLang="en-US" dirty="0"/>
              <a:t>（可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  <a:r>
              <a:rPr lang="zh-CN" altLang="en-US" dirty="0"/>
              <a:t>上）。因為：有神同工（林前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9</a:t>
            </a:r>
            <a:r>
              <a:rPr lang="zh-CN" altLang="en-US" dirty="0"/>
              <a:t>上）</a:t>
            </a:r>
            <a:endParaRPr lang="en-HK" altLang="zh-CN" dirty="0"/>
          </a:p>
          <a:p>
            <a:r>
              <a:rPr lang="zh-CN" altLang="en-US" dirty="0"/>
              <a:t>地在哪裡？鄰舍在哪裡？</a:t>
            </a:r>
            <a:endParaRPr lang="en-HK" altLang="zh-CN" dirty="0"/>
          </a:p>
        </p:txBody>
      </p:sp>
    </p:spTree>
    <p:extLst>
      <p:ext uri="{BB962C8B-B14F-4D97-AF65-F5344CB8AC3E}">
        <p14:creationId xmlns:p14="http://schemas.microsoft.com/office/powerpoint/2010/main" val="180590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8FE972-6580-4ABC-9A22-16758BF62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回顧一下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4C58E8E2-4A4D-4439-A194-46C969B5FC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43037"/>
              </p:ext>
            </p:extLst>
          </p:nvPr>
        </p:nvGraphicFramePr>
        <p:xfrm>
          <a:off x="2120901" y="1457325"/>
          <a:ext cx="914799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310">
                  <a:extLst>
                    <a:ext uri="{9D8B030D-6E8A-4147-A177-3AD203B41FA5}">
                      <a16:colId xmlns:a16="http://schemas.microsoft.com/office/drawing/2014/main" xmlns="" val="1251847715"/>
                    </a:ext>
                  </a:extLst>
                </a:gridCol>
                <a:gridCol w="3587932">
                  <a:extLst>
                    <a:ext uri="{9D8B030D-6E8A-4147-A177-3AD203B41FA5}">
                      <a16:colId xmlns:a16="http://schemas.microsoft.com/office/drawing/2014/main" xmlns="" val="1386857910"/>
                    </a:ext>
                  </a:extLst>
                </a:gridCol>
                <a:gridCol w="2995748">
                  <a:extLst>
                    <a:ext uri="{9D8B030D-6E8A-4147-A177-3AD203B41FA5}">
                      <a16:colId xmlns:a16="http://schemas.microsoft.com/office/drawing/2014/main" xmlns="" val="3712522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日期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講題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/>
                        <a:t>經文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566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2021-01-17</a:t>
                      </a:r>
                      <a:endParaRPr 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更新召命，開放神家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太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28</a:t>
                      </a:r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：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16-20</a:t>
                      </a:r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；</a:t>
                      </a:r>
                      <a:endParaRPr lang="en-US" altLang="zh-CN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來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13</a:t>
                      </a:r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：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1-2</a:t>
                      </a:r>
                      <a:endParaRPr 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742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2021-02-21</a:t>
                      </a:r>
                      <a:endParaRPr 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zh-TW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我們的</a:t>
                      </a:r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r>
                        <a:rPr lang="zh-TW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教會觀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徒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</a:t>
                      </a:r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：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1-7</a:t>
                      </a:r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；</a:t>
                      </a:r>
                      <a:endParaRPr lang="en-US" altLang="zh-CN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林前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</a:t>
                      </a:r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：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12-14</a:t>
                      </a:r>
                      <a:endParaRPr 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091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2021-03-28</a:t>
                      </a:r>
                      <a:endParaRPr 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四個比喻，一個教導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可 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</a:t>
                      </a:r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：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1941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2021-05-16</a:t>
                      </a:r>
                      <a:endParaRPr 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>
                          <a:solidFill>
                            <a:schemeClr val="dk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全是你們的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林前 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CN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：</a:t>
                      </a:r>
                      <a:r>
                        <a:rPr lang="en-US" altLang="zh-CN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21-23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2385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36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D49CC-F1B1-456A-94C2-FF59C463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D53C-3270-4507-BA01-C8846A78E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Hans" sz="5400" dirty="0"/>
              <a:t>11</a:t>
            </a:r>
            <a:r>
              <a:rPr lang="zh-TW" altLang="en-US" sz="5400" dirty="0"/>
              <a:t> 因為革來氏家裏的人曾對我提起弟兄們來，說你們中間有紛爭。</a:t>
            </a:r>
            <a:r>
              <a:rPr lang="en-US" altLang="zh-Hans" sz="5400" dirty="0">
                <a:solidFill>
                  <a:srgbClr val="C00000"/>
                </a:solidFill>
              </a:rPr>
              <a:t>12</a:t>
            </a:r>
            <a:r>
              <a:rPr lang="zh-TW" altLang="en-US" sz="5400" dirty="0">
                <a:solidFill>
                  <a:srgbClr val="C00000"/>
                </a:solidFill>
              </a:rPr>
              <a:t> 我的意思就是你們各人說：「我是屬保羅的」；「我是屬亞波羅的」；「我是屬磯法的」；「我是屬基督的」</a:t>
            </a:r>
            <a:r>
              <a:rPr lang="zh-TW" altLang="en-US" sz="5400" dirty="0"/>
              <a:t>。</a:t>
            </a:r>
            <a:r>
              <a:rPr lang="en-US" altLang="zh-Hans" sz="5400" dirty="0"/>
              <a:t>13</a:t>
            </a:r>
            <a:r>
              <a:rPr lang="zh-TW" altLang="en-US" sz="5400" dirty="0"/>
              <a:t> 基督是分開的嗎？保羅為你們釘了十字架嗎？你們是奉保羅的名受了洗嗎？</a:t>
            </a:r>
            <a:r>
              <a:rPr lang="zh-CN" altLang="en-US" sz="5400" dirty="0"/>
              <a:t>（林前</a:t>
            </a:r>
            <a:r>
              <a:rPr lang="en-US" altLang="zh-CN" sz="5400" dirty="0"/>
              <a:t>1</a:t>
            </a:r>
            <a:r>
              <a:rPr lang="zh-CN" altLang="en-US" sz="5400" dirty="0"/>
              <a:t>：</a:t>
            </a:r>
            <a:r>
              <a:rPr lang="en-US" altLang="zh-CN" sz="5400" dirty="0"/>
              <a:t>12-13</a:t>
            </a:r>
            <a:r>
              <a:rPr lang="zh-CN" altLang="en-US" sz="5400" dirty="0"/>
              <a:t>）</a:t>
            </a:r>
            <a:endParaRPr lang="en-US" altLang="zh-Hans" sz="5400" dirty="0"/>
          </a:p>
        </p:txBody>
      </p:sp>
    </p:spTree>
    <p:extLst>
      <p:ext uri="{BB962C8B-B14F-4D97-AF65-F5344CB8AC3E}">
        <p14:creationId xmlns:p14="http://schemas.microsoft.com/office/powerpoint/2010/main" val="277955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B8DEAB-A61A-482C-A065-31141822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A332D4-4B8F-4014-AFB1-CA40AF9E8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Hans" sz="5400" dirty="0"/>
              <a:t>5</a:t>
            </a:r>
            <a:r>
              <a:rPr lang="zh-TW" altLang="en-US" sz="5400" dirty="0"/>
              <a:t> 亞波羅算甚麼？保羅算甚麼？無非是</a:t>
            </a:r>
            <a:r>
              <a:rPr lang="zh-TW" altLang="en-US" sz="5400" dirty="0">
                <a:solidFill>
                  <a:schemeClr val="tx1"/>
                </a:solidFill>
              </a:rPr>
              <a:t>執事，照主所賜給他們各人的，引導你們相信。</a:t>
            </a:r>
            <a:r>
              <a:rPr lang="en-US" altLang="zh-Hans" sz="5400" dirty="0">
                <a:solidFill>
                  <a:schemeClr val="tx1"/>
                </a:solidFill>
              </a:rPr>
              <a:t>6</a:t>
            </a:r>
            <a:r>
              <a:rPr lang="zh-TW" altLang="en-US" sz="5400" dirty="0">
                <a:solidFill>
                  <a:schemeClr val="tx1"/>
                </a:solidFill>
              </a:rPr>
              <a:t> 我栽種了，亞波羅澆灌了，</a:t>
            </a:r>
            <a:r>
              <a:rPr lang="zh-TW" altLang="en-US" sz="5400" dirty="0">
                <a:solidFill>
                  <a:srgbClr val="C00000"/>
                </a:solidFill>
              </a:rPr>
              <a:t>惟有上帝叫他生長。</a:t>
            </a:r>
            <a:r>
              <a:rPr lang="en-US" altLang="zh-Hans" sz="5400" dirty="0">
                <a:solidFill>
                  <a:schemeClr val="tx1"/>
                </a:solidFill>
              </a:rPr>
              <a:t>7</a:t>
            </a:r>
            <a:r>
              <a:rPr lang="zh-TW" altLang="en-US" sz="5400" dirty="0">
                <a:solidFill>
                  <a:schemeClr val="tx1"/>
                </a:solidFill>
              </a:rPr>
              <a:t> 可見栽種的，算不得甚麼，澆灌的，也算不得甚麼；</a:t>
            </a:r>
            <a:r>
              <a:rPr lang="zh-TW" altLang="en-US" sz="5400" dirty="0">
                <a:solidFill>
                  <a:srgbClr val="C00000"/>
                </a:solidFill>
              </a:rPr>
              <a:t>只在那叫他生長的上帝</a:t>
            </a:r>
            <a:r>
              <a:rPr lang="zh-TW" altLang="en-US" sz="5400" dirty="0">
                <a:solidFill>
                  <a:schemeClr val="tx1"/>
                </a:solidFill>
              </a:rPr>
              <a:t>。</a:t>
            </a:r>
            <a:r>
              <a:rPr lang="en-US" altLang="zh-Hans" sz="5400" dirty="0">
                <a:solidFill>
                  <a:srgbClr val="C00000"/>
                </a:solidFill>
              </a:rPr>
              <a:t>8</a:t>
            </a:r>
            <a:r>
              <a:rPr lang="zh-TW" altLang="en-US" sz="5400" dirty="0">
                <a:solidFill>
                  <a:srgbClr val="C00000"/>
                </a:solidFill>
              </a:rPr>
              <a:t> 栽種的和澆灌的，都是一樣，但將來各人要照自己的工夫得自己的賞賜。</a:t>
            </a:r>
            <a:r>
              <a:rPr lang="en-US" altLang="zh-Hans" sz="5400" dirty="0">
                <a:solidFill>
                  <a:srgbClr val="C00000"/>
                </a:solidFill>
              </a:rPr>
              <a:t>9</a:t>
            </a:r>
            <a:r>
              <a:rPr lang="zh-TW" altLang="en-US" sz="5400" dirty="0">
                <a:solidFill>
                  <a:srgbClr val="C00000"/>
                </a:solidFill>
              </a:rPr>
              <a:t> 因為我們是與上帝同工的</a:t>
            </a:r>
            <a:r>
              <a:rPr lang="zh-TW" altLang="en-US" sz="5400" dirty="0">
                <a:solidFill>
                  <a:schemeClr val="tx1"/>
                </a:solidFill>
              </a:rPr>
              <a:t>；你們是上帝所耕種的田地，所建造的房屋。</a:t>
            </a:r>
            <a:r>
              <a:rPr lang="zh-CN" altLang="en-US" sz="5400" dirty="0">
                <a:solidFill>
                  <a:schemeClr val="tx1"/>
                </a:solidFill>
              </a:rPr>
              <a:t>（林前</a:t>
            </a:r>
            <a:r>
              <a:rPr lang="en-US" altLang="zh-CN" sz="5400" dirty="0">
                <a:solidFill>
                  <a:schemeClr val="tx1"/>
                </a:solidFill>
              </a:rPr>
              <a:t>3</a:t>
            </a:r>
            <a:r>
              <a:rPr lang="zh-CN" altLang="en-US" sz="5400" dirty="0">
                <a:solidFill>
                  <a:schemeClr val="tx1"/>
                </a:solidFill>
              </a:rPr>
              <a:t>：</a:t>
            </a:r>
            <a:r>
              <a:rPr lang="en-US" altLang="zh-CN" sz="5400" dirty="0">
                <a:solidFill>
                  <a:schemeClr val="tx1"/>
                </a:solidFill>
              </a:rPr>
              <a:t>5-9</a:t>
            </a:r>
            <a:r>
              <a:rPr lang="zh-CN" altLang="en-US" sz="5400" dirty="0">
                <a:solidFill>
                  <a:schemeClr val="tx1"/>
                </a:solidFill>
              </a:rPr>
              <a:t>）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6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BBEF89-FADE-48E3-A515-2A634AD0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C95C88-4249-4BD5-98FF-802DE45C6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21 </a:t>
            </a:r>
            <a:r>
              <a:rPr lang="zh-TW" altLang="en-US" dirty="0"/>
              <a:t>所以無論誰，都</a:t>
            </a:r>
            <a:r>
              <a:rPr lang="zh-TW" altLang="en-US" dirty="0">
                <a:solidFill>
                  <a:srgbClr val="C00000"/>
                </a:solidFill>
              </a:rPr>
              <a:t>不可拿人誇口</a:t>
            </a:r>
            <a:r>
              <a:rPr lang="zh-TW" altLang="en-US" dirty="0"/>
              <a:t>，因為</a:t>
            </a:r>
            <a:r>
              <a:rPr lang="zh-TW" altLang="en-US" dirty="0">
                <a:solidFill>
                  <a:srgbClr val="C00000"/>
                </a:solidFill>
              </a:rPr>
              <a:t>萬有全是你們的</a:t>
            </a:r>
            <a:r>
              <a:rPr lang="zh-TW" altLang="en-US" dirty="0"/>
              <a:t>。</a:t>
            </a:r>
            <a:r>
              <a:rPr lang="en-US" dirty="0"/>
              <a:t> 22 </a:t>
            </a:r>
            <a:r>
              <a:rPr lang="zh-TW" altLang="en-US" dirty="0"/>
              <a:t>或</a:t>
            </a:r>
            <a:r>
              <a:rPr lang="zh-TW" altLang="en-US" u="sng" dirty="0"/>
              <a:t>保羅</a:t>
            </a:r>
            <a:r>
              <a:rPr lang="zh-TW" altLang="en-US" dirty="0"/>
              <a:t>，或</a:t>
            </a:r>
            <a:r>
              <a:rPr lang="zh-TW" altLang="en-US" u="sng" dirty="0"/>
              <a:t>亞波羅</a:t>
            </a:r>
            <a:r>
              <a:rPr lang="zh-TW" altLang="en-US" dirty="0"/>
              <a:t>，或</a:t>
            </a:r>
            <a:r>
              <a:rPr lang="zh-TW" altLang="en-US" u="sng" dirty="0"/>
              <a:t>磯法</a:t>
            </a:r>
            <a:r>
              <a:rPr lang="zh-TW" altLang="en-US" dirty="0"/>
              <a:t>，或世界，或生，或死，或現今的事，或將來的事，</a:t>
            </a:r>
            <a:r>
              <a:rPr lang="zh-TW" altLang="en-US" dirty="0">
                <a:solidFill>
                  <a:srgbClr val="C00000"/>
                </a:solidFill>
              </a:rPr>
              <a:t>全是你們的</a:t>
            </a:r>
            <a:r>
              <a:rPr lang="zh-TW" altLang="en-US" dirty="0"/>
              <a:t>。</a:t>
            </a:r>
            <a:r>
              <a:rPr lang="en-US" dirty="0"/>
              <a:t> 23 </a:t>
            </a:r>
            <a:r>
              <a:rPr lang="zh-CN" altLang="en-US" dirty="0"/>
              <a:t>並且你們是屬基督的，基督又是屬神的。（林前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21-23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en-US" altLang="zh-CN" dirty="0"/>
              <a:t>21 </a:t>
            </a:r>
            <a:r>
              <a:rPr lang="zh-CN" altLang="en-US" dirty="0"/>
              <a:t>所以，無論誰</a:t>
            </a:r>
            <a:r>
              <a:rPr lang="zh-CN" altLang="en-US" dirty="0">
                <a:solidFill>
                  <a:srgbClr val="C00000"/>
                </a:solidFill>
              </a:rPr>
              <a:t>都不應該誇耀人所能做到的事</a:t>
            </a:r>
            <a:r>
              <a:rPr lang="zh-CN" altLang="en-US" dirty="0"/>
              <a:t>。其實，</a:t>
            </a:r>
            <a:r>
              <a:rPr lang="zh-CN" altLang="en-US" dirty="0">
                <a:solidFill>
                  <a:srgbClr val="C00000"/>
                </a:solidFill>
              </a:rPr>
              <a:t>一切</a:t>
            </a:r>
            <a:r>
              <a:rPr lang="zh-CN" altLang="en-US" dirty="0"/>
              <a:t>都是你們的。。。（現代中文譯本）</a:t>
            </a:r>
          </a:p>
          <a:p>
            <a:endParaRPr lang="zh-CN" alt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3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78547-B274-4460-8AAE-FFB7C3F0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20665"/>
          </a:xfrm>
        </p:spPr>
        <p:txBody>
          <a:bodyPr>
            <a:normAutofit fontScale="90000"/>
          </a:bodyPr>
          <a:lstStyle/>
          <a:p>
            <a:r>
              <a:rPr lang="en-US" altLang="zh-CN" sz="8000" dirty="0"/>
              <a:t>HECO </a:t>
            </a:r>
            <a:br>
              <a:rPr lang="en-US" altLang="zh-CN" sz="8000" dirty="0"/>
            </a:b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C55127-F02C-4CB2-8703-ABB56D269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8" y="1898469"/>
            <a:ext cx="9384273" cy="4420932"/>
          </a:xfrm>
        </p:spPr>
        <p:txBody>
          <a:bodyPr/>
          <a:lstStyle/>
          <a:p>
            <a:pPr marL="0" indent="0">
              <a:buNone/>
            </a:pPr>
            <a:r>
              <a:rPr kumimoji="0" lang="en-US" altLang="zh-CN" sz="7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j-cs"/>
              </a:rPr>
              <a:t>H</a:t>
            </a:r>
            <a:r>
              <a:rPr kumimoji="0" lang="en-US" altLang="zh-CN" sz="43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j-cs"/>
              </a:rPr>
              <a:t>OME </a:t>
            </a:r>
            <a:r>
              <a:rPr kumimoji="0" lang="zh-CN" altLang="en-US" sz="43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entury Gothic" panose="020B0502020202020204"/>
                <a:ea typeface="微軟正黑體" panose="020B0604030504040204" pitchFamily="34" charset="-120"/>
                <a:cs typeface="+mj-cs"/>
              </a:rPr>
              <a:t>（家）</a:t>
            </a:r>
            <a:endParaRPr lang="en-HK" altLang="zh-CN" dirty="0"/>
          </a:p>
          <a:p>
            <a:r>
              <a:rPr lang="zh-CN" altLang="en-US" dirty="0"/>
              <a:t>教會是</a:t>
            </a:r>
            <a:r>
              <a:rPr lang="en-US" altLang="zh-CN" dirty="0"/>
              <a:t>『</a:t>
            </a:r>
            <a:r>
              <a:rPr lang="zh-CN" altLang="en-US" dirty="0"/>
              <a:t>家</a:t>
            </a:r>
            <a:r>
              <a:rPr lang="en-US" altLang="zh-CN" dirty="0"/>
              <a:t>』</a:t>
            </a:r>
            <a:r>
              <a:rPr lang="zh-CN" altLang="en-US" dirty="0"/>
              <a:t>，不是</a:t>
            </a:r>
            <a:r>
              <a:rPr lang="en-US" altLang="zh-CN" dirty="0"/>
              <a:t>『</a:t>
            </a:r>
            <a:r>
              <a:rPr lang="zh-CN" altLang="en-US" dirty="0"/>
              <a:t>會所</a:t>
            </a:r>
            <a:r>
              <a:rPr lang="en-US" altLang="zh-CN" dirty="0"/>
              <a:t>』</a:t>
            </a:r>
          </a:p>
          <a:p>
            <a:r>
              <a:rPr lang="zh-CN" altLang="en-US" dirty="0"/>
              <a:t>接納異同</a:t>
            </a:r>
            <a:endParaRPr lang="en-HK" altLang="zh-CN" dirty="0"/>
          </a:p>
          <a:p>
            <a:r>
              <a:rPr lang="zh-CN" altLang="en-US" dirty="0"/>
              <a:t>建立文化</a:t>
            </a:r>
            <a:endParaRPr lang="en-US" altLang="zh-CN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88621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6AE92-2CDE-434A-B4E8-72AC1A22C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sz="7200" dirty="0"/>
              <a:t>E</a:t>
            </a:r>
            <a:r>
              <a:rPr lang="en-HK" dirty="0"/>
              <a:t>vangelism </a:t>
            </a:r>
            <a:r>
              <a:rPr lang="zh-CN" altLang="en-US" dirty="0"/>
              <a:t>（傳道）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520B5F-A680-4D02-8A22-4C097B286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1456841"/>
            <a:ext cx="9592689" cy="486256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不是「教會有宣教」，而是「</a:t>
            </a:r>
            <a:r>
              <a:rPr lang="zh-CN" altLang="en-US" dirty="0">
                <a:highlight>
                  <a:srgbClr val="FFFF00"/>
                </a:highlight>
              </a:rPr>
              <a:t>教會就是宣教</a:t>
            </a:r>
            <a:r>
              <a:rPr lang="zh-CN" altLang="en-US" dirty="0"/>
              <a:t>」（</a:t>
            </a:r>
            <a:r>
              <a:rPr lang="en-HK" dirty="0"/>
              <a:t>Not "the Church has Mission", but "</a:t>
            </a:r>
            <a:r>
              <a:rPr lang="en-HK" dirty="0">
                <a:highlight>
                  <a:srgbClr val="FFFF00"/>
                </a:highlight>
              </a:rPr>
              <a:t>the Church is Mission</a:t>
            </a:r>
            <a:r>
              <a:rPr lang="en-HK" dirty="0"/>
              <a:t>"）</a:t>
            </a:r>
          </a:p>
          <a:p>
            <a:r>
              <a:rPr lang="zh-TW" altLang="en-US" dirty="0"/>
              <a:t>英國坎特伯雷大主教</a:t>
            </a:r>
            <a:r>
              <a:rPr lang="en-US" altLang="zh-TW" dirty="0"/>
              <a:t>William Temple :『</a:t>
            </a:r>
            <a:r>
              <a:rPr lang="zh-TW" altLang="en-US" dirty="0"/>
              <a:t>教會存在主要是為了那些在外面的人</a:t>
            </a:r>
            <a:r>
              <a:rPr lang="en-US" altLang="zh-TW" dirty="0"/>
              <a:t>』</a:t>
            </a:r>
            <a:r>
              <a:rPr lang="zh-CN" altLang="en-US" dirty="0"/>
              <a:t>。另一說法：</a:t>
            </a:r>
            <a:r>
              <a:rPr lang="en-US" altLang="zh-TW" dirty="0"/>
              <a:t>『</a:t>
            </a:r>
            <a:r>
              <a:rPr lang="zh-TW" altLang="en-US" dirty="0"/>
              <a:t>唯一一個機構，其存在是為了</a:t>
            </a:r>
            <a:r>
              <a:rPr lang="en-US" altLang="zh-TW" dirty="0"/>
              <a:t>『</a:t>
            </a:r>
            <a:r>
              <a:rPr lang="zh-TW" altLang="en-US" dirty="0"/>
              <a:t>非會員</a:t>
            </a:r>
            <a:r>
              <a:rPr lang="en-US" altLang="zh-TW" dirty="0"/>
              <a:t>』</a:t>
            </a:r>
            <a:r>
              <a:rPr lang="zh-TW" altLang="en-US" dirty="0"/>
              <a:t>的福祉</a:t>
            </a:r>
            <a:r>
              <a:rPr lang="en-US" altLang="zh-TW" dirty="0"/>
              <a:t>』</a:t>
            </a:r>
          </a:p>
          <a:p>
            <a:r>
              <a:rPr lang="zh-TW" altLang="en-US" dirty="0"/>
              <a:t>所以，你們要</a:t>
            </a:r>
            <a:r>
              <a:rPr lang="zh-TW" altLang="en-US" dirty="0">
                <a:highlight>
                  <a:srgbClr val="FFFF00"/>
                </a:highlight>
              </a:rPr>
              <a:t>去</a:t>
            </a:r>
            <a:r>
              <a:rPr lang="zh-TW" altLang="en-US" dirty="0"/>
              <a:t>，使萬民作我的門徒，奉父、子、聖靈的名給他們施洗</a:t>
            </a:r>
            <a:r>
              <a:rPr lang="zh-CN" altLang="en-US" dirty="0"/>
              <a:t>（太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19</a:t>
            </a:r>
            <a:r>
              <a:rPr lang="zh-CN" altLang="en-US" dirty="0"/>
              <a:t>）</a:t>
            </a:r>
            <a:endParaRPr lang="en-HK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22054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AFBFB-0866-4757-A1A9-787724416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sz="8000" dirty="0"/>
              <a:t>C</a:t>
            </a:r>
            <a:r>
              <a:rPr lang="en-HK" dirty="0"/>
              <a:t>ommunal Vision/Mission</a:t>
            </a:r>
            <a:br>
              <a:rPr lang="en-HK" dirty="0"/>
            </a:br>
            <a:r>
              <a:rPr lang="zh-CN" altLang="en-US" dirty="0"/>
              <a:t>共同的異象</a:t>
            </a:r>
            <a:r>
              <a:rPr lang="en-US" altLang="zh-CN" dirty="0"/>
              <a:t>/</a:t>
            </a:r>
            <a:r>
              <a:rPr lang="zh-CN" altLang="en-US" dirty="0"/>
              <a:t>目標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ED746C-A9AD-4E95-B1FE-03CC9B68D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2473234"/>
            <a:ext cx="9384273" cy="3846167"/>
          </a:xfrm>
        </p:spPr>
        <p:txBody>
          <a:bodyPr/>
          <a:lstStyle/>
          <a:p>
            <a:r>
              <a:rPr lang="zh-CN" altLang="en-US" dirty="0"/>
              <a:t>集體尋求，共同擁有</a:t>
            </a:r>
            <a:endParaRPr lang="en-US" altLang="zh-CN" dirty="0"/>
          </a:p>
          <a:p>
            <a:r>
              <a:rPr lang="zh-CN" altLang="en-US" dirty="0"/>
              <a:t>善用資源，以免</a:t>
            </a:r>
            <a:r>
              <a:rPr lang="en-US" altLang="zh-CN" dirty="0"/>
              <a:t>『</a:t>
            </a:r>
            <a:r>
              <a:rPr lang="zh-CN" altLang="en-US" dirty="0"/>
              <a:t>各施各法</a:t>
            </a:r>
            <a:r>
              <a:rPr lang="en-US" altLang="zh-CN" dirty="0"/>
              <a:t>』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9539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10AC88-DD79-459B-B870-62B5BD569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sz="7200" dirty="0"/>
              <a:t>O</a:t>
            </a:r>
            <a:r>
              <a:rPr lang="en-HK" dirty="0"/>
              <a:t>ld </a:t>
            </a:r>
            <a:r>
              <a:rPr lang="zh-CN" altLang="en-US" dirty="0"/>
              <a:t>（防</a:t>
            </a:r>
            <a:r>
              <a:rPr lang="en-US" altLang="zh-CN" dirty="0"/>
              <a:t>/</a:t>
            </a:r>
            <a:r>
              <a:rPr lang="zh-CN" altLang="en-US" dirty="0"/>
              <a:t>抗衰老）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E98361-4443-4A74-BF60-54F3A0B7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建立梯隊，</a:t>
            </a:r>
            <a:r>
              <a:rPr lang="zh-TW" altLang="en-US" dirty="0"/>
              <a:t>薪火永傳</a:t>
            </a:r>
            <a:endParaRPr lang="en-HK" altLang="zh-CN" dirty="0"/>
          </a:p>
          <a:p>
            <a:r>
              <a:rPr lang="zh-CN" altLang="en-US" dirty="0"/>
              <a:t>建立主的門徒，從</a:t>
            </a:r>
            <a:r>
              <a:rPr lang="en-US" altLang="zh-CN" dirty="0"/>
              <a:t>『</a:t>
            </a:r>
            <a:r>
              <a:rPr lang="zh-CN" altLang="en-US" dirty="0"/>
              <a:t>小</a:t>
            </a:r>
            <a:r>
              <a:rPr lang="en-US" altLang="zh-CN" dirty="0"/>
              <a:t>』</a:t>
            </a:r>
            <a:r>
              <a:rPr lang="zh-CN" altLang="en-US" dirty="0"/>
              <a:t>開始</a:t>
            </a:r>
            <a:endParaRPr lang="en-HK" altLang="zh-CN" dirty="0"/>
          </a:p>
          <a:p>
            <a:r>
              <a:rPr lang="zh-CN" altLang="en-US" dirty="0"/>
              <a:t>提供機會，不過分保護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725282679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自訂</PresentationFormat>
  <Paragraphs>59</Paragraphs>
  <Slides>10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1_Wisp</vt:lpstr>
      <vt:lpstr>全是你們的</vt:lpstr>
      <vt:lpstr>回顧一下</vt:lpstr>
      <vt:lpstr>PowerPoint 簡報</vt:lpstr>
      <vt:lpstr>PowerPoint 簡報</vt:lpstr>
      <vt:lpstr>  </vt:lpstr>
      <vt:lpstr>HECO  </vt:lpstr>
      <vt:lpstr>Evangelism （傳道）</vt:lpstr>
      <vt:lpstr>Communal Vision/Mission 共同的異象/目標</vt:lpstr>
      <vt:lpstr>Old （防/抗衰老）</vt:lpstr>
      <vt:lpstr>總結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2019-03-16T09:09:46Z</dcterms:created>
  <dcterms:modified xsi:type="dcterms:W3CDTF">2021-05-15T06:26:37Z</dcterms:modified>
</cp:coreProperties>
</file>