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65" r:id="rId1"/>
  </p:sldMasterIdLst>
  <p:notesMasterIdLst>
    <p:notesMasterId r:id="rId12"/>
  </p:notesMasterIdLst>
  <p:sldIdLst>
    <p:sldId id="261" r:id="rId2"/>
    <p:sldId id="277" r:id="rId3"/>
    <p:sldId id="266" r:id="rId4"/>
    <p:sldId id="267" r:id="rId5"/>
    <p:sldId id="265" r:id="rId6"/>
    <p:sldId id="279" r:id="rId7"/>
    <p:sldId id="280" r:id="rId8"/>
    <p:sldId id="282" r:id="rId9"/>
    <p:sldId id="281" r:id="rId10"/>
    <p:sldId id="27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作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B5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702835-4B61-4061-887B-2E7CAF2E9532}" v="13" dt="2021-05-15T06:21:38.7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78" autoAdjust="0"/>
    <p:restoredTop sz="77091" autoAdjust="0"/>
  </p:normalViewPr>
  <p:slideViewPr>
    <p:cSldViewPr snapToGrid="0">
      <p:cViewPr>
        <p:scale>
          <a:sx n="55" d="100"/>
          <a:sy n="55" d="100"/>
        </p:scale>
        <p:origin x="-2598" y="-79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193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175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44167D-BF23-4A90-BA8D-5E2285AA2077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B84938-CBA5-4933-A27D-8CFCF64EC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83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28600" indent="-228600" algn="l" defTabSz="914400" rtl="0" eaLnBrk="1" latinLnBrk="0" hangingPunct="1">
      <a:buFont typeface="+mj-lt"/>
      <a:buAutoNum type="arabicParenR"/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85800" indent="-228600" algn="l" defTabSz="914400" rtl="0" eaLnBrk="1" latinLnBrk="0" hangingPunct="1">
      <a:buFont typeface="+mj-lt"/>
      <a:buAutoNum type="alphaLcParenR"/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858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198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召命 </a:t>
            </a:r>
            <a:r>
              <a:rPr lang="en-US" altLang="zh-CN" dirty="0">
                <a:sym typeface="Wingdings" panose="05000000000000000000" pitchFamily="2" charset="2"/>
              </a:rPr>
              <a:t> </a:t>
            </a:r>
          </a:p>
          <a:p>
            <a:r>
              <a:rPr lang="zh-CN" altLang="en-US" dirty="0">
                <a:sym typeface="Wingdings" panose="05000000000000000000" pitchFamily="2" charset="2"/>
              </a:rPr>
              <a:t>教會（</a:t>
            </a:r>
            <a:r>
              <a:rPr lang="en-HK" altLang="zh-CN" dirty="0">
                <a:sym typeface="Wingdings" panose="05000000000000000000" pitchFamily="2" charset="2"/>
              </a:rPr>
              <a:t>Ecclesia</a:t>
            </a:r>
            <a:r>
              <a:rPr lang="zh-CN" altLang="en-US" dirty="0">
                <a:sym typeface="Wingdings" panose="05000000000000000000" pitchFamily="2" charset="2"/>
              </a:rPr>
              <a:t>），被呼召出來，</a:t>
            </a:r>
            <a:r>
              <a:rPr lang="zh-TW" altLang="en-US" dirty="0">
                <a:sym typeface="Wingdings" panose="05000000000000000000" pitchFamily="2" charset="2"/>
              </a:rPr>
              <a:t>成為基督的身體。</a:t>
            </a:r>
            <a:r>
              <a:rPr lang="en-HK" altLang="zh-CN" dirty="0">
                <a:sym typeface="Wingdings" panose="05000000000000000000" pitchFamily="2" charset="2"/>
              </a:rPr>
              <a:t></a:t>
            </a:r>
          </a:p>
          <a:p>
            <a:r>
              <a:rPr lang="zh-CN" altLang="en-US" dirty="0">
                <a:sym typeface="Wingdings" panose="05000000000000000000" pitchFamily="2" charset="2"/>
              </a:rPr>
              <a:t>個人</a:t>
            </a:r>
            <a:r>
              <a:rPr lang="en-US" altLang="zh-CN" dirty="0">
                <a:sym typeface="Wingdings" panose="05000000000000000000" pitchFamily="2" charset="2"/>
              </a:rPr>
              <a:t>/</a:t>
            </a:r>
            <a:r>
              <a:rPr lang="zh-CN" altLang="en-US" dirty="0">
                <a:sym typeface="Wingdings" panose="05000000000000000000" pitchFamily="2" charset="2"/>
              </a:rPr>
              <a:t>教會的發展觀</a:t>
            </a:r>
            <a:r>
              <a:rPr lang="en-HK" altLang="zh-CN" dirty="0">
                <a:sym typeface="Wingdings" panose="05000000000000000000" pitchFamily="2" charset="2"/>
              </a:rPr>
              <a:t></a:t>
            </a:r>
          </a:p>
          <a:p>
            <a:r>
              <a:rPr lang="zh-CN" altLang="en-US" dirty="0">
                <a:sym typeface="Wingdings" panose="05000000000000000000" pitchFamily="2" charset="2"/>
              </a:rPr>
              <a:t>今天，我們講</a:t>
            </a:r>
            <a:r>
              <a:rPr lang="en-HK" altLang="zh-CN" dirty="0">
                <a:sym typeface="Wingdings" panose="05000000000000000000" pitchFamily="2" charset="2"/>
              </a:rPr>
              <a:t>How? </a:t>
            </a:r>
            <a:r>
              <a:rPr lang="zh-CN" altLang="en-US" dirty="0">
                <a:sym typeface="Wingdings" panose="05000000000000000000" pitchFamily="2" charset="2"/>
              </a:rPr>
              <a:t>心態，去踐行上面提到的。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185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85800" lvl="1" indent="-228600">
              <a:buFont typeface="+mj-lt"/>
              <a:buAutoNum type="alphaLcParenR"/>
            </a:pPr>
            <a:endParaRPr lang="en-HK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3465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9947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927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英國坎特伯雷大主教</a:t>
            </a:r>
            <a:r>
              <a:rPr lang="en-US" altLang="zh-CN" dirty="0"/>
              <a:t>(</a:t>
            </a:r>
            <a:r>
              <a:rPr lang="en-HK" dirty="0"/>
              <a:t>William Temple 1881–1944)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3817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235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 b="1">
                <a:solidFill>
                  <a:srgbClr val="8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148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305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2233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427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0280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917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615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504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0339" y="376912"/>
            <a:ext cx="9384274" cy="945624"/>
          </a:xfrm>
        </p:spPr>
        <p:txBody>
          <a:bodyPr>
            <a:normAutofit/>
          </a:bodyPr>
          <a:lstStyle>
            <a:lvl1pPr>
              <a:defRPr sz="4800" b="1" baseline="0">
                <a:solidFill>
                  <a:srgbClr val="800000"/>
                </a:solidFill>
                <a:ea typeface="微軟正黑體" panose="020B0604030504040204" pitchFamily="34" charset="-12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0339" y="1456841"/>
            <a:ext cx="9384273" cy="4862560"/>
          </a:xfrm>
        </p:spPr>
        <p:txBody>
          <a:bodyPr/>
          <a:lstStyle>
            <a:lvl1pPr>
              <a:defRPr sz="40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58329" y="6319401"/>
            <a:ext cx="1146283" cy="370396"/>
          </a:xfrm>
        </p:spPr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20340" y="6324672"/>
            <a:ext cx="8088872" cy="365125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555351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8560" y="626436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392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163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120340" y="624110"/>
            <a:ext cx="9384272" cy="1280890"/>
          </a:xfrm>
        </p:spPr>
        <p:txBody>
          <a:bodyPr/>
          <a:lstStyle>
            <a:lvl1pPr>
              <a:defRPr baseline="0">
                <a:ea typeface="微軟正黑體" panose="020B0604030504040204" pitchFamily="34" charset="-12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20340" y="2133600"/>
            <a:ext cx="4496360" cy="4013200"/>
          </a:xfrm>
        </p:spPr>
        <p:txBody>
          <a:bodyPr>
            <a:normAutofit/>
          </a:bodyPr>
          <a:lstStyle>
            <a:lvl1pPr>
              <a:defRPr baseline="0">
                <a:ea typeface="微軟正黑體" panose="020B0604030504040204" pitchFamily="34" charset="-120"/>
              </a:defRPr>
            </a:lvl1pPr>
            <a:lvl2pPr>
              <a:defRPr baseline="0">
                <a:ea typeface="微軟正黑體" panose="020B0604030504040204" pitchFamily="34" charset="-120"/>
              </a:defRPr>
            </a:lvl2pPr>
            <a:lvl3pPr>
              <a:defRPr baseline="0">
                <a:ea typeface="微軟正黑體" panose="020B0604030504040204" pitchFamily="34" charset="-120"/>
              </a:defRPr>
            </a:lvl3pPr>
            <a:lvl4pPr>
              <a:defRPr baseline="0">
                <a:ea typeface="微軟正黑體" panose="020B0604030504040204" pitchFamily="34" charset="-120"/>
              </a:defRPr>
            </a:lvl4pPr>
            <a:lvl5pPr>
              <a:defRPr baseline="0"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1500" y="2126222"/>
            <a:ext cx="4583111" cy="4020578"/>
          </a:xfrm>
        </p:spPr>
        <p:txBody>
          <a:bodyPr>
            <a:normAutofit/>
          </a:bodyPr>
          <a:lstStyle>
            <a:lvl1pPr>
              <a:defRPr baseline="0">
                <a:ea typeface="微軟正黑體" panose="020B0604030504040204" pitchFamily="34" charset="-120"/>
              </a:defRPr>
            </a:lvl1pPr>
            <a:lvl2pPr>
              <a:defRPr baseline="0">
                <a:ea typeface="微軟正黑體" panose="020B0604030504040204" pitchFamily="34" charset="-120"/>
              </a:defRPr>
            </a:lvl2pPr>
            <a:lvl3pPr>
              <a:defRPr baseline="0">
                <a:ea typeface="微軟正黑體" panose="020B0604030504040204" pitchFamily="34" charset="-120"/>
              </a:defRPr>
            </a:lvl3pPr>
            <a:lvl4pPr>
              <a:defRPr baseline="0">
                <a:ea typeface="微軟正黑體" panose="020B0604030504040204" pitchFamily="34" charset="-120"/>
              </a:defRPr>
            </a:lvl4pPr>
            <a:lvl5pPr>
              <a:defRPr baseline="0"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58328" y="6344801"/>
            <a:ext cx="1146283" cy="370396"/>
          </a:xfrm>
        </p:spPr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20340" y="6350072"/>
            <a:ext cx="8088871" cy="365125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94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99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473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037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144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540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5/15/2021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defTabSz="914400"/>
            <a:fld id="{1BA224D6-4715-499C-8BD1-57CC6A98055C}" type="slidenum">
              <a:rPr lang="en-US" smtClean="0"/>
              <a:pPr defTabSz="9144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936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3600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微軟正黑體" panose="020B0604030504040204" pitchFamily="34" charset="-120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F81819F9-8CAC-4A6C-8F06-0482027F97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xmlns="" id="{DE32025C-4CD3-40D8-BAE8-067B9A085B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73062" y="4127644"/>
            <a:ext cx="8131550" cy="1126283"/>
          </a:xfrm>
        </p:spPr>
        <p:txBody>
          <a:bodyPr>
            <a:normAutofit/>
          </a:bodyPr>
          <a:lstStyle/>
          <a:p>
            <a:r>
              <a:rPr lang="zh-CN" altLang="en-US" sz="3600" dirty="0"/>
              <a:t>林前</a:t>
            </a:r>
            <a:r>
              <a:rPr lang="en-US" sz="3600" dirty="0"/>
              <a:t>3</a:t>
            </a:r>
            <a:r>
              <a:rPr lang="zh-CN" altLang="en-US" sz="3600" dirty="0"/>
              <a:t>：</a:t>
            </a:r>
            <a:r>
              <a:rPr lang="en-US" sz="3600" dirty="0"/>
              <a:t>21-23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45826D50-69FD-4D17-B3BC-FD2358C42E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73062" y="1864865"/>
            <a:ext cx="8131550" cy="2262781"/>
          </a:xfrm>
        </p:spPr>
        <p:txBody>
          <a:bodyPr>
            <a:normAutofit/>
          </a:bodyPr>
          <a:lstStyle/>
          <a:p>
            <a:pPr lvl="0" fontAlgn="ctr"/>
            <a:r>
              <a:rPr lang="zh-CN" altLang="en-US" dirty="0"/>
              <a:t>全是你們的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4A98CC08-AEC2-4E8F-8F52-0F5C6372DB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285151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5D1545E6-EB3C-4478-A661-A2CA963F129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0" y="234737"/>
            <a:ext cx="2851523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xmlns="" id="{B2E5B960-0C5D-4F77-8E9F-9F3D883D83C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xmlns="" id="{258E44FC-92AD-43A0-BB05-DB268C82D8B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xmlns="" id="{C63D3083-A56C-4199-8DE0-63C8BE9EDFE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xmlns="" id="{C7CD3581-635D-438F-A64F-68404E7AE0B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xmlns="" id="{AD6904C0-211C-41A2-BDB8-3B07C90BBB4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xmlns="" id="{B0837DA6-CAF9-4E78-A39E-6358EDE2B10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xmlns="" id="{0A99DD7D-3AB3-471E-842F-8AFEA09D07E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xmlns="" id="{9C70B0D4-92FE-478F-86BD-93BA2C4DFC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xmlns="" id="{C9156BE6-11D4-4696-9E3F-C325BFAC81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xmlns="" id="{4E667226-1D20-4A9D-BBE3-AC17EA436F0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xmlns="" id="{2F87E3B6-5202-4434-9B26-42B46774F3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xmlns="" id="{AEA5E85F-F1F4-40E4-A62C-95324F67492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28" name="Freeform 11">
            <a:extLst>
              <a:ext uri="{FF2B5EF4-FFF2-40B4-BE49-F238E27FC236}">
                <a16:creationId xmlns:a16="http://schemas.microsoft.com/office/drawing/2014/main" xmlns="" id="{1310EFE2-B91D-47E7-B117-C2A802800A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 flipV="1">
            <a:off x="-159" y="3411452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5182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5CB5BB-6427-4652-BE39-2308A43CD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總結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FE7C766-933F-4BFC-B1D9-4DD183254D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/>
              <a:t>所有都是</a:t>
            </a:r>
            <a:r>
              <a:rPr lang="en-US" altLang="zh-CN" dirty="0"/>
              <a:t>『</a:t>
            </a:r>
            <a:r>
              <a:rPr lang="zh-CN" altLang="en-US" dirty="0"/>
              <a:t>我們</a:t>
            </a:r>
            <a:r>
              <a:rPr lang="en-US" altLang="zh-CN" dirty="0"/>
              <a:t>』</a:t>
            </a:r>
            <a:r>
              <a:rPr lang="zh-CN" altLang="en-US" dirty="0"/>
              <a:t>的，責無旁貸</a:t>
            </a:r>
            <a:endParaRPr lang="en-HK" altLang="zh-CN" dirty="0"/>
          </a:p>
          <a:p>
            <a:r>
              <a:rPr lang="zh-CN" altLang="en-US" dirty="0"/>
              <a:t>我們是屬基督的，基督又是屬於神的（</a:t>
            </a:r>
            <a:r>
              <a:rPr lang="en-US" altLang="zh-CN" dirty="0"/>
              <a:t>3</a:t>
            </a:r>
            <a:r>
              <a:rPr lang="zh-CN" altLang="en-US" dirty="0"/>
              <a:t>：</a:t>
            </a:r>
            <a:r>
              <a:rPr lang="en-US" altLang="zh-CN" dirty="0"/>
              <a:t>23</a:t>
            </a:r>
            <a:r>
              <a:rPr lang="zh-CN" altLang="en-US" dirty="0"/>
              <a:t>）</a:t>
            </a:r>
            <a:endParaRPr lang="en-HK" altLang="zh-CN" dirty="0"/>
          </a:p>
          <a:p>
            <a:r>
              <a:rPr lang="zh-CN" altLang="en-US" dirty="0"/>
              <a:t>找對異象和目標，只管</a:t>
            </a:r>
            <a:r>
              <a:rPr lang="en-US" altLang="zh-CN" dirty="0"/>
              <a:t>『</a:t>
            </a:r>
            <a:r>
              <a:rPr lang="zh-CN" altLang="en-US" dirty="0"/>
              <a:t>做</a:t>
            </a:r>
            <a:r>
              <a:rPr lang="en-US" altLang="zh-CN" dirty="0"/>
              <a:t>』</a:t>
            </a:r>
            <a:r>
              <a:rPr lang="zh-CN" altLang="en-US" dirty="0"/>
              <a:t>（撒種。。。），</a:t>
            </a:r>
            <a:r>
              <a:rPr lang="en-US" altLang="zh-CN" dirty="0"/>
              <a:t>『</a:t>
            </a:r>
            <a:r>
              <a:rPr lang="zh-CN" altLang="en-US" dirty="0"/>
              <a:t>地生五穀是出於自然的</a:t>
            </a:r>
            <a:r>
              <a:rPr lang="en-US" altLang="zh-CN" dirty="0"/>
              <a:t>』</a:t>
            </a:r>
            <a:r>
              <a:rPr lang="zh-CN" altLang="en-US" dirty="0"/>
              <a:t>（可</a:t>
            </a:r>
            <a:r>
              <a:rPr lang="en-US" altLang="zh-CN" dirty="0"/>
              <a:t>4</a:t>
            </a:r>
            <a:r>
              <a:rPr lang="zh-CN" altLang="en-US" dirty="0"/>
              <a:t>：</a:t>
            </a:r>
            <a:r>
              <a:rPr lang="en-US" altLang="zh-CN" dirty="0"/>
              <a:t>28</a:t>
            </a:r>
            <a:r>
              <a:rPr lang="zh-CN" altLang="en-US" dirty="0"/>
              <a:t>上）。因為：有神同工（林前</a:t>
            </a:r>
            <a:r>
              <a:rPr lang="en-US" altLang="zh-CN" dirty="0"/>
              <a:t>3</a:t>
            </a:r>
            <a:r>
              <a:rPr lang="zh-CN" altLang="en-US" dirty="0"/>
              <a:t>：</a:t>
            </a:r>
            <a:r>
              <a:rPr lang="en-US" altLang="zh-CN" dirty="0"/>
              <a:t>9</a:t>
            </a:r>
            <a:r>
              <a:rPr lang="zh-CN" altLang="en-US" dirty="0"/>
              <a:t>上）</a:t>
            </a:r>
            <a:endParaRPr lang="en-HK" altLang="zh-CN" dirty="0"/>
          </a:p>
          <a:p>
            <a:r>
              <a:rPr lang="zh-CN" altLang="en-US" dirty="0"/>
              <a:t>地在哪裡？鄰舍在哪裡？</a:t>
            </a:r>
            <a:endParaRPr lang="en-HK" altLang="zh-CN" dirty="0"/>
          </a:p>
        </p:txBody>
      </p:sp>
    </p:spTree>
    <p:extLst>
      <p:ext uri="{BB962C8B-B14F-4D97-AF65-F5344CB8AC3E}">
        <p14:creationId xmlns:p14="http://schemas.microsoft.com/office/powerpoint/2010/main" val="1805906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8FE972-6580-4ABC-9A22-16758BF62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回顧一下</a:t>
            </a:r>
            <a:endParaRPr lang="en-US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xmlns="" id="{4C58E8E2-4A4D-4439-A194-46C969B5FC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743037"/>
              </p:ext>
            </p:extLst>
          </p:nvPr>
        </p:nvGraphicFramePr>
        <p:xfrm>
          <a:off x="2120901" y="1457325"/>
          <a:ext cx="9147990" cy="344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4310">
                  <a:extLst>
                    <a:ext uri="{9D8B030D-6E8A-4147-A177-3AD203B41FA5}">
                      <a16:colId xmlns:a16="http://schemas.microsoft.com/office/drawing/2014/main" xmlns="" val="1251847715"/>
                    </a:ext>
                  </a:extLst>
                </a:gridCol>
                <a:gridCol w="3587932">
                  <a:extLst>
                    <a:ext uri="{9D8B030D-6E8A-4147-A177-3AD203B41FA5}">
                      <a16:colId xmlns:a16="http://schemas.microsoft.com/office/drawing/2014/main" xmlns="" val="1386857910"/>
                    </a:ext>
                  </a:extLst>
                </a:gridCol>
                <a:gridCol w="2995748">
                  <a:extLst>
                    <a:ext uri="{9D8B030D-6E8A-4147-A177-3AD203B41FA5}">
                      <a16:colId xmlns:a16="http://schemas.microsoft.com/office/drawing/2014/main" xmlns="" val="37125220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sz="2800" dirty="0"/>
                        <a:t>日期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800" dirty="0"/>
                        <a:t>講題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800" dirty="0"/>
                        <a:t>經文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95662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2021-01-17</a:t>
                      </a:r>
                      <a:endParaRPr lang="en-US" sz="2800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更新召命，開放神家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8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太</a:t>
                      </a:r>
                      <a:r>
                        <a:rPr lang="en-US" altLang="zh-CN" sz="28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28</a:t>
                      </a:r>
                      <a:r>
                        <a:rPr lang="zh-CN" altLang="en-US" sz="28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：</a:t>
                      </a:r>
                      <a:r>
                        <a:rPr lang="en-US" altLang="zh-CN" sz="28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16-20</a:t>
                      </a:r>
                      <a:r>
                        <a:rPr lang="zh-CN" altLang="en-US" sz="28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；</a:t>
                      </a:r>
                      <a:endParaRPr lang="en-US" altLang="zh-CN" sz="2800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r>
                        <a:rPr lang="zh-CN" altLang="en-US" sz="28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來</a:t>
                      </a:r>
                      <a:r>
                        <a:rPr lang="en-US" altLang="zh-CN" sz="28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13</a:t>
                      </a:r>
                      <a:r>
                        <a:rPr lang="zh-CN" altLang="en-US" sz="28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：</a:t>
                      </a:r>
                      <a:r>
                        <a:rPr lang="en-US" altLang="zh-CN" sz="28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1-2</a:t>
                      </a:r>
                      <a:endParaRPr lang="en-US" sz="2800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97423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2021-02-21</a:t>
                      </a:r>
                      <a:endParaRPr lang="en-US" sz="2800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8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（</a:t>
                      </a:r>
                      <a:r>
                        <a:rPr lang="zh-TW" altLang="en-US" sz="28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我們的</a:t>
                      </a:r>
                      <a:r>
                        <a:rPr lang="zh-CN" altLang="en-US" sz="28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）</a:t>
                      </a:r>
                      <a:r>
                        <a:rPr lang="zh-TW" altLang="en-US" sz="28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教會觀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8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徒</a:t>
                      </a:r>
                      <a:r>
                        <a:rPr lang="en-US" altLang="zh-CN" sz="28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6</a:t>
                      </a:r>
                      <a:r>
                        <a:rPr lang="zh-CN" altLang="en-US" sz="28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：</a:t>
                      </a:r>
                      <a:r>
                        <a:rPr lang="en-US" altLang="zh-CN" sz="28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1-7</a:t>
                      </a:r>
                      <a:r>
                        <a:rPr lang="zh-CN" altLang="en-US" sz="28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；</a:t>
                      </a:r>
                      <a:endParaRPr lang="en-US" altLang="zh-CN" sz="2800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r>
                        <a:rPr lang="zh-CN" altLang="en-US" sz="28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林前</a:t>
                      </a:r>
                      <a:r>
                        <a:rPr lang="en-US" altLang="zh-CN" sz="28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12</a:t>
                      </a:r>
                      <a:r>
                        <a:rPr lang="zh-CN" altLang="en-US" sz="28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：</a:t>
                      </a:r>
                      <a:r>
                        <a:rPr lang="en-US" altLang="zh-CN" sz="28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12-14</a:t>
                      </a:r>
                      <a:endParaRPr lang="en-US" sz="2800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209146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2021-03-28</a:t>
                      </a:r>
                      <a:endParaRPr lang="en-US" sz="2800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800" kern="1200" dirty="0">
                          <a:solidFill>
                            <a:schemeClr val="dk1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+mn-cs"/>
                        </a:rPr>
                        <a:t>四個比喻，一個教導</a:t>
                      </a:r>
                      <a:endParaRPr lang="en-US" sz="2800" kern="1200" dirty="0">
                        <a:solidFill>
                          <a:schemeClr val="dk1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8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可 </a:t>
                      </a:r>
                      <a:r>
                        <a:rPr lang="en-US" altLang="zh-CN" sz="28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4</a:t>
                      </a:r>
                      <a:r>
                        <a:rPr lang="zh-CN" altLang="en-US" sz="28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：</a:t>
                      </a:r>
                      <a:r>
                        <a:rPr lang="en-US" altLang="zh-CN" sz="28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2-32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41941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2021-05-16</a:t>
                      </a:r>
                      <a:endParaRPr lang="en-US" sz="2800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kern="1200" dirty="0">
                          <a:solidFill>
                            <a:schemeClr val="dk1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+mn-cs"/>
                        </a:rPr>
                        <a:t>全是你們的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8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林前 </a:t>
                      </a:r>
                      <a:r>
                        <a:rPr lang="en-US" altLang="zh-CN" sz="28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3</a:t>
                      </a:r>
                      <a:r>
                        <a:rPr lang="zh-CN" altLang="en-US" sz="28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：</a:t>
                      </a:r>
                      <a:r>
                        <a:rPr lang="en-US" altLang="zh-CN" sz="28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21-23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22385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3367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FD49CC-F1B1-456A-94C2-FF59C463D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406D53C-3270-4507-BA01-C8846A78E2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zh-Hans" sz="5400" dirty="0"/>
              <a:t>11</a:t>
            </a:r>
            <a:r>
              <a:rPr lang="zh-TW" altLang="en-US" sz="5400" dirty="0"/>
              <a:t> 因為革來氏家裏的人曾對我提起弟兄們來，說你們中間有紛爭。</a:t>
            </a:r>
            <a:r>
              <a:rPr lang="en-US" altLang="zh-Hans" sz="5400" dirty="0">
                <a:solidFill>
                  <a:srgbClr val="C00000"/>
                </a:solidFill>
              </a:rPr>
              <a:t>12</a:t>
            </a:r>
            <a:r>
              <a:rPr lang="zh-TW" altLang="en-US" sz="5400" dirty="0">
                <a:solidFill>
                  <a:srgbClr val="C00000"/>
                </a:solidFill>
              </a:rPr>
              <a:t> 我的意思就是你們各人說：「我是屬保羅的」；「我是屬亞波羅的」；「我是屬磯法的」；「我是屬基督的」</a:t>
            </a:r>
            <a:r>
              <a:rPr lang="zh-TW" altLang="en-US" sz="5400" dirty="0"/>
              <a:t>。</a:t>
            </a:r>
            <a:r>
              <a:rPr lang="en-US" altLang="zh-Hans" sz="5400" dirty="0"/>
              <a:t>13</a:t>
            </a:r>
            <a:r>
              <a:rPr lang="zh-TW" altLang="en-US" sz="5400" dirty="0"/>
              <a:t> 基督是分開的嗎？保羅為你們釘了十字架嗎？你們是奉保羅的名受了洗嗎？</a:t>
            </a:r>
            <a:r>
              <a:rPr lang="zh-CN" altLang="en-US" sz="5400" dirty="0"/>
              <a:t>（林前</a:t>
            </a:r>
            <a:r>
              <a:rPr lang="en-US" altLang="zh-CN" sz="5400" dirty="0"/>
              <a:t>1</a:t>
            </a:r>
            <a:r>
              <a:rPr lang="zh-CN" altLang="en-US" sz="5400" dirty="0"/>
              <a:t>：</a:t>
            </a:r>
            <a:r>
              <a:rPr lang="en-US" altLang="zh-CN" sz="5400" dirty="0"/>
              <a:t>12-13</a:t>
            </a:r>
            <a:r>
              <a:rPr lang="zh-CN" altLang="en-US" sz="5400" dirty="0"/>
              <a:t>）</a:t>
            </a:r>
            <a:endParaRPr lang="en-US" altLang="zh-Hans" sz="5400" dirty="0"/>
          </a:p>
        </p:txBody>
      </p:sp>
    </p:spTree>
    <p:extLst>
      <p:ext uri="{BB962C8B-B14F-4D97-AF65-F5344CB8AC3E}">
        <p14:creationId xmlns:p14="http://schemas.microsoft.com/office/powerpoint/2010/main" val="2779558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B8DEAB-A61A-482C-A065-31141822B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BA332D4-4B8F-4014-AFB1-CA40AF9E85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altLang="zh-Hans" sz="5400" dirty="0"/>
              <a:t>5</a:t>
            </a:r>
            <a:r>
              <a:rPr lang="zh-TW" altLang="en-US" sz="5400" dirty="0"/>
              <a:t> 亞波羅算甚麼？保羅算甚麼？無非是</a:t>
            </a:r>
            <a:r>
              <a:rPr lang="zh-TW" altLang="en-US" sz="5400" dirty="0">
                <a:solidFill>
                  <a:schemeClr val="tx1"/>
                </a:solidFill>
              </a:rPr>
              <a:t>執事，照主所賜給他們各人的，引導你們相信。</a:t>
            </a:r>
            <a:r>
              <a:rPr lang="en-US" altLang="zh-Hans" sz="5400" dirty="0">
                <a:solidFill>
                  <a:schemeClr val="tx1"/>
                </a:solidFill>
              </a:rPr>
              <a:t>6</a:t>
            </a:r>
            <a:r>
              <a:rPr lang="zh-TW" altLang="en-US" sz="5400" dirty="0">
                <a:solidFill>
                  <a:schemeClr val="tx1"/>
                </a:solidFill>
              </a:rPr>
              <a:t> 我栽種了，亞波羅澆灌了，</a:t>
            </a:r>
            <a:r>
              <a:rPr lang="zh-TW" altLang="en-US" sz="5400" dirty="0">
                <a:solidFill>
                  <a:srgbClr val="C00000"/>
                </a:solidFill>
              </a:rPr>
              <a:t>惟有上帝叫他生長。</a:t>
            </a:r>
            <a:r>
              <a:rPr lang="en-US" altLang="zh-Hans" sz="5400" dirty="0">
                <a:solidFill>
                  <a:schemeClr val="tx1"/>
                </a:solidFill>
              </a:rPr>
              <a:t>7</a:t>
            </a:r>
            <a:r>
              <a:rPr lang="zh-TW" altLang="en-US" sz="5400" dirty="0">
                <a:solidFill>
                  <a:schemeClr val="tx1"/>
                </a:solidFill>
              </a:rPr>
              <a:t> 可見栽種的，算不得甚麼，澆灌的，也算不得甚麼；</a:t>
            </a:r>
            <a:r>
              <a:rPr lang="zh-TW" altLang="en-US" sz="5400" dirty="0">
                <a:solidFill>
                  <a:srgbClr val="C00000"/>
                </a:solidFill>
              </a:rPr>
              <a:t>只在那叫他生長的上帝</a:t>
            </a:r>
            <a:r>
              <a:rPr lang="zh-TW" altLang="en-US" sz="5400" dirty="0">
                <a:solidFill>
                  <a:schemeClr val="tx1"/>
                </a:solidFill>
              </a:rPr>
              <a:t>。</a:t>
            </a:r>
            <a:r>
              <a:rPr lang="en-US" altLang="zh-Hans" sz="5400" dirty="0">
                <a:solidFill>
                  <a:srgbClr val="C00000"/>
                </a:solidFill>
              </a:rPr>
              <a:t>8</a:t>
            </a:r>
            <a:r>
              <a:rPr lang="zh-TW" altLang="en-US" sz="5400" dirty="0">
                <a:solidFill>
                  <a:srgbClr val="C00000"/>
                </a:solidFill>
              </a:rPr>
              <a:t> 栽種的和澆灌的，都是一樣，但將來各人要照自己的工夫得自己的賞賜。</a:t>
            </a:r>
            <a:r>
              <a:rPr lang="en-US" altLang="zh-Hans" sz="5400" dirty="0">
                <a:solidFill>
                  <a:srgbClr val="C00000"/>
                </a:solidFill>
              </a:rPr>
              <a:t>9</a:t>
            </a:r>
            <a:r>
              <a:rPr lang="zh-TW" altLang="en-US" sz="5400" dirty="0">
                <a:solidFill>
                  <a:srgbClr val="C00000"/>
                </a:solidFill>
              </a:rPr>
              <a:t> 因為我們是與上帝同工的</a:t>
            </a:r>
            <a:r>
              <a:rPr lang="zh-TW" altLang="en-US" sz="5400" dirty="0">
                <a:solidFill>
                  <a:schemeClr val="tx1"/>
                </a:solidFill>
              </a:rPr>
              <a:t>；你們是上帝所耕種的田地，所建造的房屋。</a:t>
            </a:r>
            <a:r>
              <a:rPr lang="zh-CN" altLang="en-US" sz="5400" dirty="0">
                <a:solidFill>
                  <a:schemeClr val="tx1"/>
                </a:solidFill>
              </a:rPr>
              <a:t>（林前</a:t>
            </a:r>
            <a:r>
              <a:rPr lang="en-US" altLang="zh-CN" sz="5400" dirty="0">
                <a:solidFill>
                  <a:schemeClr val="tx1"/>
                </a:solidFill>
              </a:rPr>
              <a:t>3</a:t>
            </a:r>
            <a:r>
              <a:rPr lang="zh-CN" altLang="en-US" sz="5400" dirty="0">
                <a:solidFill>
                  <a:schemeClr val="tx1"/>
                </a:solidFill>
              </a:rPr>
              <a:t>：</a:t>
            </a:r>
            <a:r>
              <a:rPr lang="en-US" altLang="zh-CN" sz="5400" dirty="0">
                <a:solidFill>
                  <a:schemeClr val="tx1"/>
                </a:solidFill>
              </a:rPr>
              <a:t>5-9</a:t>
            </a:r>
            <a:r>
              <a:rPr lang="zh-CN" altLang="en-US" sz="5400" dirty="0">
                <a:solidFill>
                  <a:schemeClr val="tx1"/>
                </a:solidFill>
              </a:rPr>
              <a:t>）</a:t>
            </a:r>
            <a:endParaRPr lang="zh-TW" altLang="en-US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369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BBEF89-FADE-48E3-A515-2A634AD0E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9C95C88-4249-4BD5-98FF-802DE45C6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21 </a:t>
            </a:r>
            <a:r>
              <a:rPr lang="zh-TW" altLang="en-US" dirty="0"/>
              <a:t>所以無論誰，都</a:t>
            </a:r>
            <a:r>
              <a:rPr lang="zh-TW" altLang="en-US" dirty="0">
                <a:solidFill>
                  <a:srgbClr val="C00000"/>
                </a:solidFill>
              </a:rPr>
              <a:t>不可拿人誇口</a:t>
            </a:r>
            <a:r>
              <a:rPr lang="zh-TW" altLang="en-US" dirty="0"/>
              <a:t>，因為</a:t>
            </a:r>
            <a:r>
              <a:rPr lang="zh-TW" altLang="en-US" dirty="0">
                <a:solidFill>
                  <a:srgbClr val="C00000"/>
                </a:solidFill>
              </a:rPr>
              <a:t>萬有全是你們的</a:t>
            </a:r>
            <a:r>
              <a:rPr lang="zh-TW" altLang="en-US" dirty="0"/>
              <a:t>。</a:t>
            </a:r>
            <a:r>
              <a:rPr lang="en-US" dirty="0"/>
              <a:t> 22 </a:t>
            </a:r>
            <a:r>
              <a:rPr lang="zh-TW" altLang="en-US" dirty="0"/>
              <a:t>或</a:t>
            </a:r>
            <a:r>
              <a:rPr lang="zh-TW" altLang="en-US" u="sng" dirty="0"/>
              <a:t>保羅</a:t>
            </a:r>
            <a:r>
              <a:rPr lang="zh-TW" altLang="en-US" dirty="0"/>
              <a:t>，或</a:t>
            </a:r>
            <a:r>
              <a:rPr lang="zh-TW" altLang="en-US" u="sng" dirty="0"/>
              <a:t>亞波羅</a:t>
            </a:r>
            <a:r>
              <a:rPr lang="zh-TW" altLang="en-US" dirty="0"/>
              <a:t>，或</a:t>
            </a:r>
            <a:r>
              <a:rPr lang="zh-TW" altLang="en-US" u="sng" dirty="0"/>
              <a:t>磯法</a:t>
            </a:r>
            <a:r>
              <a:rPr lang="zh-TW" altLang="en-US" dirty="0"/>
              <a:t>，或世界，或生，或死，或現今的事，或將來的事，</a:t>
            </a:r>
            <a:r>
              <a:rPr lang="zh-TW" altLang="en-US" dirty="0">
                <a:solidFill>
                  <a:srgbClr val="C00000"/>
                </a:solidFill>
              </a:rPr>
              <a:t>全是你們的</a:t>
            </a:r>
            <a:r>
              <a:rPr lang="zh-TW" altLang="en-US" dirty="0"/>
              <a:t>。</a:t>
            </a:r>
            <a:r>
              <a:rPr lang="en-US" dirty="0"/>
              <a:t> 23 </a:t>
            </a:r>
            <a:r>
              <a:rPr lang="zh-CN" altLang="en-US" dirty="0"/>
              <a:t>並且你們是屬基督的，基督又是屬神的。（林前</a:t>
            </a:r>
            <a:r>
              <a:rPr lang="en-US" altLang="zh-CN" dirty="0"/>
              <a:t>3</a:t>
            </a:r>
            <a:r>
              <a:rPr lang="zh-CN" altLang="en-US" dirty="0"/>
              <a:t>：</a:t>
            </a:r>
            <a:r>
              <a:rPr lang="en-US" altLang="zh-CN" dirty="0"/>
              <a:t>21-23</a:t>
            </a:r>
            <a:r>
              <a:rPr lang="zh-CN" altLang="en-US" dirty="0"/>
              <a:t>）</a:t>
            </a:r>
            <a:endParaRPr lang="en-HK" altLang="zh-CN" dirty="0"/>
          </a:p>
          <a:p>
            <a:r>
              <a:rPr lang="en-US" altLang="zh-CN" dirty="0"/>
              <a:t>21 </a:t>
            </a:r>
            <a:r>
              <a:rPr lang="zh-CN" altLang="en-US" dirty="0"/>
              <a:t>所以，無論誰</a:t>
            </a:r>
            <a:r>
              <a:rPr lang="zh-CN" altLang="en-US" dirty="0">
                <a:solidFill>
                  <a:srgbClr val="C00000"/>
                </a:solidFill>
              </a:rPr>
              <a:t>都不應該誇耀人所能做到的事</a:t>
            </a:r>
            <a:r>
              <a:rPr lang="zh-CN" altLang="en-US" dirty="0"/>
              <a:t>。其實，</a:t>
            </a:r>
            <a:r>
              <a:rPr lang="zh-CN" altLang="en-US" dirty="0">
                <a:solidFill>
                  <a:srgbClr val="C00000"/>
                </a:solidFill>
              </a:rPr>
              <a:t>一切</a:t>
            </a:r>
            <a:r>
              <a:rPr lang="zh-CN" altLang="en-US" dirty="0"/>
              <a:t>都是你們的。。。（現代中文譯本）</a:t>
            </a:r>
          </a:p>
          <a:p>
            <a:endParaRPr lang="zh-CN" alt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634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578547-B274-4460-8AAE-FFB7C3F01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0339" y="376912"/>
            <a:ext cx="9384274" cy="920665"/>
          </a:xfrm>
        </p:spPr>
        <p:txBody>
          <a:bodyPr>
            <a:normAutofit fontScale="90000"/>
          </a:bodyPr>
          <a:lstStyle/>
          <a:p>
            <a:r>
              <a:rPr lang="en-US" altLang="zh-CN" sz="8000" dirty="0"/>
              <a:t>HECO </a:t>
            </a:r>
            <a:br>
              <a:rPr lang="en-US" altLang="zh-CN" sz="8000" dirty="0"/>
            </a:b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C55127-F02C-4CB2-8703-ABB56D269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0338" y="1898469"/>
            <a:ext cx="9384273" cy="4420932"/>
          </a:xfrm>
        </p:spPr>
        <p:txBody>
          <a:bodyPr/>
          <a:lstStyle/>
          <a:p>
            <a:pPr marL="0" indent="0">
              <a:buNone/>
            </a:pPr>
            <a:r>
              <a:rPr kumimoji="0" lang="en-US" altLang="zh-CN" sz="7200" b="1" i="0" u="none" strike="noStrike" kern="120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Century Gothic" panose="020B0502020202020204"/>
                <a:ea typeface="微軟正黑體" panose="020B0604030504040204" pitchFamily="34" charset="-120"/>
                <a:cs typeface="+mj-cs"/>
              </a:rPr>
              <a:t>H</a:t>
            </a:r>
            <a:r>
              <a:rPr kumimoji="0" lang="en-US" altLang="zh-CN" sz="4300" b="1" i="0" u="none" strike="noStrike" kern="120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Century Gothic" panose="020B0502020202020204"/>
                <a:ea typeface="微軟正黑體" panose="020B0604030504040204" pitchFamily="34" charset="-120"/>
                <a:cs typeface="+mj-cs"/>
              </a:rPr>
              <a:t>OME </a:t>
            </a:r>
            <a:r>
              <a:rPr kumimoji="0" lang="zh-CN" altLang="en-US" sz="4300" b="1" i="0" u="none" strike="noStrike" kern="120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Century Gothic" panose="020B0502020202020204"/>
                <a:ea typeface="微軟正黑體" panose="020B0604030504040204" pitchFamily="34" charset="-120"/>
                <a:cs typeface="+mj-cs"/>
              </a:rPr>
              <a:t>（家）</a:t>
            </a:r>
            <a:endParaRPr lang="en-HK" altLang="zh-CN" dirty="0"/>
          </a:p>
          <a:p>
            <a:r>
              <a:rPr lang="zh-CN" altLang="en-US" dirty="0"/>
              <a:t>教會是</a:t>
            </a:r>
            <a:r>
              <a:rPr lang="en-US" altLang="zh-CN" dirty="0"/>
              <a:t>『</a:t>
            </a:r>
            <a:r>
              <a:rPr lang="zh-CN" altLang="en-US" dirty="0"/>
              <a:t>家</a:t>
            </a:r>
            <a:r>
              <a:rPr lang="en-US" altLang="zh-CN" dirty="0"/>
              <a:t>』</a:t>
            </a:r>
            <a:r>
              <a:rPr lang="zh-CN" altLang="en-US" dirty="0"/>
              <a:t>，不是</a:t>
            </a:r>
            <a:r>
              <a:rPr lang="en-US" altLang="zh-CN" dirty="0"/>
              <a:t>『</a:t>
            </a:r>
            <a:r>
              <a:rPr lang="zh-CN" altLang="en-US" dirty="0"/>
              <a:t>會所</a:t>
            </a:r>
            <a:r>
              <a:rPr lang="en-US" altLang="zh-CN" dirty="0"/>
              <a:t>』</a:t>
            </a:r>
          </a:p>
          <a:p>
            <a:r>
              <a:rPr lang="zh-CN" altLang="en-US" dirty="0"/>
              <a:t>接納異同</a:t>
            </a:r>
            <a:endParaRPr lang="en-HK" altLang="zh-CN" dirty="0"/>
          </a:p>
          <a:p>
            <a:r>
              <a:rPr lang="zh-CN" altLang="en-US" dirty="0"/>
              <a:t>建立文化</a:t>
            </a:r>
            <a:endParaRPr lang="en-US" altLang="zh-CN" dirty="0"/>
          </a:p>
          <a:p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1886214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F6AE92-2CDE-434A-B4E8-72AC1A22C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HK" sz="7200" dirty="0"/>
              <a:t>E</a:t>
            </a:r>
            <a:r>
              <a:rPr lang="en-HK" dirty="0"/>
              <a:t>vangelism </a:t>
            </a:r>
            <a:r>
              <a:rPr lang="zh-CN" altLang="en-US" dirty="0"/>
              <a:t>（傳道）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E520B5F-A680-4D02-8A22-4C097B2862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0339" y="1456841"/>
            <a:ext cx="9592689" cy="4862560"/>
          </a:xfrm>
        </p:spPr>
        <p:txBody>
          <a:bodyPr>
            <a:normAutofit fontScale="92500" lnSpcReduction="20000"/>
          </a:bodyPr>
          <a:lstStyle/>
          <a:p>
            <a:r>
              <a:rPr lang="zh-CN" altLang="en-US" dirty="0"/>
              <a:t>不是「教會有宣教」，而是「</a:t>
            </a:r>
            <a:r>
              <a:rPr lang="zh-CN" altLang="en-US" dirty="0">
                <a:highlight>
                  <a:srgbClr val="FFFF00"/>
                </a:highlight>
              </a:rPr>
              <a:t>教會就是宣教</a:t>
            </a:r>
            <a:r>
              <a:rPr lang="zh-CN" altLang="en-US" dirty="0"/>
              <a:t>」（</a:t>
            </a:r>
            <a:r>
              <a:rPr lang="en-HK" dirty="0"/>
              <a:t>Not "the Church has Mission", but "</a:t>
            </a:r>
            <a:r>
              <a:rPr lang="en-HK" dirty="0">
                <a:highlight>
                  <a:srgbClr val="FFFF00"/>
                </a:highlight>
              </a:rPr>
              <a:t>the Church is Mission</a:t>
            </a:r>
            <a:r>
              <a:rPr lang="en-HK" dirty="0"/>
              <a:t>"）</a:t>
            </a:r>
          </a:p>
          <a:p>
            <a:r>
              <a:rPr lang="zh-TW" altLang="en-US" dirty="0"/>
              <a:t>英國坎特伯雷大主教</a:t>
            </a:r>
            <a:r>
              <a:rPr lang="en-US" altLang="zh-TW" dirty="0"/>
              <a:t>William Temple :『</a:t>
            </a:r>
            <a:r>
              <a:rPr lang="zh-TW" altLang="en-US" dirty="0"/>
              <a:t>教會存在主要是為了那些在外面的人</a:t>
            </a:r>
            <a:r>
              <a:rPr lang="en-US" altLang="zh-TW" dirty="0"/>
              <a:t>』</a:t>
            </a:r>
            <a:r>
              <a:rPr lang="zh-CN" altLang="en-US" dirty="0"/>
              <a:t>。另一說法：</a:t>
            </a:r>
            <a:r>
              <a:rPr lang="en-US" altLang="zh-TW" dirty="0"/>
              <a:t>『</a:t>
            </a:r>
            <a:r>
              <a:rPr lang="zh-TW" altLang="en-US" dirty="0"/>
              <a:t>唯一一個機構，其存在是為了</a:t>
            </a:r>
            <a:r>
              <a:rPr lang="en-US" altLang="zh-TW" dirty="0"/>
              <a:t>『</a:t>
            </a:r>
            <a:r>
              <a:rPr lang="zh-TW" altLang="en-US" dirty="0"/>
              <a:t>非會員</a:t>
            </a:r>
            <a:r>
              <a:rPr lang="en-US" altLang="zh-TW" dirty="0"/>
              <a:t>』</a:t>
            </a:r>
            <a:r>
              <a:rPr lang="zh-TW" altLang="en-US" dirty="0"/>
              <a:t>的福祉</a:t>
            </a:r>
            <a:r>
              <a:rPr lang="en-US" altLang="zh-TW" dirty="0"/>
              <a:t>』</a:t>
            </a:r>
          </a:p>
          <a:p>
            <a:r>
              <a:rPr lang="zh-TW" altLang="en-US" dirty="0"/>
              <a:t>所以，你們要</a:t>
            </a:r>
            <a:r>
              <a:rPr lang="zh-TW" altLang="en-US" dirty="0">
                <a:highlight>
                  <a:srgbClr val="FFFF00"/>
                </a:highlight>
              </a:rPr>
              <a:t>去</a:t>
            </a:r>
            <a:r>
              <a:rPr lang="zh-TW" altLang="en-US" dirty="0"/>
              <a:t>，使萬民作我的門徒，奉父、子、聖靈的名給他們施洗</a:t>
            </a:r>
            <a:r>
              <a:rPr lang="zh-CN" altLang="en-US" dirty="0"/>
              <a:t>（太</a:t>
            </a:r>
            <a:r>
              <a:rPr lang="en-US" altLang="zh-CN" dirty="0"/>
              <a:t>28</a:t>
            </a:r>
            <a:r>
              <a:rPr lang="zh-CN" altLang="en-US" dirty="0"/>
              <a:t>：</a:t>
            </a:r>
            <a:r>
              <a:rPr lang="en-US" altLang="zh-CN" dirty="0"/>
              <a:t>19</a:t>
            </a:r>
            <a:r>
              <a:rPr lang="zh-CN" altLang="en-US" dirty="0"/>
              <a:t>）</a:t>
            </a:r>
            <a:endParaRPr lang="en-HK" dirty="0"/>
          </a:p>
          <a:p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1220542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4AFBFB-0866-4757-A1A9-787724416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HK" sz="8000" dirty="0"/>
              <a:t>C</a:t>
            </a:r>
            <a:r>
              <a:rPr lang="en-HK" dirty="0"/>
              <a:t>ommunal Vision/Mission</a:t>
            </a:r>
            <a:br>
              <a:rPr lang="en-HK" dirty="0"/>
            </a:br>
            <a:r>
              <a:rPr lang="zh-CN" altLang="en-US" dirty="0"/>
              <a:t>共同的異象</a:t>
            </a:r>
            <a:r>
              <a:rPr lang="en-US" altLang="zh-CN" dirty="0"/>
              <a:t>/</a:t>
            </a:r>
            <a:r>
              <a:rPr lang="zh-CN" altLang="en-US" dirty="0"/>
              <a:t>目標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9ED746C-A9AD-4E95-B1FE-03CC9B68D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0339" y="2473234"/>
            <a:ext cx="9384273" cy="3846167"/>
          </a:xfrm>
        </p:spPr>
        <p:txBody>
          <a:bodyPr/>
          <a:lstStyle/>
          <a:p>
            <a:r>
              <a:rPr lang="zh-CN" altLang="en-US" dirty="0"/>
              <a:t>集體尋求，共同擁有</a:t>
            </a:r>
            <a:endParaRPr lang="en-US" altLang="zh-CN" dirty="0"/>
          </a:p>
          <a:p>
            <a:r>
              <a:rPr lang="zh-CN" altLang="en-US" dirty="0"/>
              <a:t>善用資源，以免</a:t>
            </a:r>
            <a:r>
              <a:rPr lang="en-US" altLang="zh-CN" dirty="0"/>
              <a:t>『</a:t>
            </a:r>
            <a:r>
              <a:rPr lang="zh-CN" altLang="en-US" dirty="0"/>
              <a:t>各施各法</a:t>
            </a:r>
            <a:r>
              <a:rPr lang="en-US" altLang="zh-CN" dirty="0"/>
              <a:t>』</a:t>
            </a:r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095393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10AC88-DD79-459B-B870-62B5BD569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HK" sz="7200" dirty="0"/>
              <a:t>O</a:t>
            </a:r>
            <a:r>
              <a:rPr lang="en-HK" dirty="0"/>
              <a:t>ld </a:t>
            </a:r>
            <a:r>
              <a:rPr lang="zh-CN" altLang="en-US" dirty="0"/>
              <a:t>（防</a:t>
            </a:r>
            <a:r>
              <a:rPr lang="en-US" altLang="zh-CN" dirty="0"/>
              <a:t>/</a:t>
            </a:r>
            <a:r>
              <a:rPr lang="zh-CN" altLang="en-US" dirty="0"/>
              <a:t>抗衰老）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7E98361-4443-4A74-BF60-54F3A0B7D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建立梯隊，</a:t>
            </a:r>
            <a:r>
              <a:rPr lang="zh-TW" altLang="en-US" dirty="0"/>
              <a:t>薪火永傳</a:t>
            </a:r>
            <a:endParaRPr lang="en-HK" altLang="zh-CN" dirty="0"/>
          </a:p>
          <a:p>
            <a:r>
              <a:rPr lang="zh-CN" altLang="en-US" dirty="0"/>
              <a:t>建立主的門徒，從</a:t>
            </a:r>
            <a:r>
              <a:rPr lang="en-US" altLang="zh-CN" dirty="0"/>
              <a:t>『</a:t>
            </a:r>
            <a:r>
              <a:rPr lang="zh-CN" altLang="en-US" dirty="0"/>
              <a:t>小</a:t>
            </a:r>
            <a:r>
              <a:rPr lang="en-US" altLang="zh-CN" dirty="0"/>
              <a:t>』</a:t>
            </a:r>
            <a:r>
              <a:rPr lang="zh-CN" altLang="en-US" dirty="0"/>
              <a:t>開始</a:t>
            </a:r>
            <a:endParaRPr lang="en-HK" altLang="zh-CN" dirty="0"/>
          </a:p>
          <a:p>
            <a:r>
              <a:rPr lang="zh-CN" altLang="en-US" dirty="0"/>
              <a:t>提供機會，不過分保護</a:t>
            </a:r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2725282679"/>
      </p:ext>
    </p:extLst>
  </p:cSld>
  <p:clrMapOvr>
    <a:masterClrMapping/>
  </p:clrMapOvr>
</p:sld>
</file>

<file path=ppt/theme/theme1.xml><?xml version="1.0" encoding="utf-8"?>
<a:theme xmlns:a="http://schemas.openxmlformats.org/drawingml/2006/main" name="1_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610</Words>
  <Application>Microsoft Office PowerPoint</Application>
  <PresentationFormat>自訂</PresentationFormat>
  <Paragraphs>59</Paragraphs>
  <Slides>10</Slides>
  <Notes>7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1_Wisp</vt:lpstr>
      <vt:lpstr>全是你們的</vt:lpstr>
      <vt:lpstr>回顧一下</vt:lpstr>
      <vt:lpstr>PowerPoint 簡報</vt:lpstr>
      <vt:lpstr>PowerPoint 簡報</vt:lpstr>
      <vt:lpstr>  </vt:lpstr>
      <vt:lpstr>HECO  </vt:lpstr>
      <vt:lpstr>Evangelism （傳道）</vt:lpstr>
      <vt:lpstr>Communal Vision/Mission 共同的異象/目標</vt:lpstr>
      <vt:lpstr>Old （防/抗衰老）</vt:lpstr>
      <vt:lpstr>總結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2019-03-16T09:09:46Z</dcterms:created>
  <dcterms:modified xsi:type="dcterms:W3CDTF">2021-05-15T06:26:37Z</dcterms:modified>
</cp:coreProperties>
</file>