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7"/>
  </p:handoutMasterIdLst>
  <p:sldIdLst>
    <p:sldId id="308" r:id="rId3"/>
    <p:sldId id="337" r:id="rId4"/>
    <p:sldId id="346" r:id="rId5"/>
    <p:sldId id="309" r:id="rId6"/>
    <p:sldId id="310" r:id="rId7"/>
    <p:sldId id="336" r:id="rId8"/>
    <p:sldId id="314" r:id="rId9"/>
    <p:sldId id="315" r:id="rId10"/>
    <p:sldId id="316" r:id="rId11"/>
    <p:sldId id="338" r:id="rId12"/>
    <p:sldId id="318" r:id="rId13"/>
    <p:sldId id="339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40" r:id="rId25"/>
    <p:sldId id="329" r:id="rId26"/>
    <p:sldId id="341" r:id="rId27"/>
    <p:sldId id="330" r:id="rId28"/>
    <p:sldId id="342" r:id="rId29"/>
    <p:sldId id="331" r:id="rId30"/>
    <p:sldId id="332" r:id="rId31"/>
    <p:sldId id="344" r:id="rId32"/>
    <p:sldId id="343" r:id="rId33"/>
    <p:sldId id="334" r:id="rId34"/>
    <p:sldId id="335" r:id="rId35"/>
    <p:sldId id="345" r:id="rId36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FC1FA-F3CA-4502-85C2-3028CFFD961B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076C-16B1-4348-99D7-F02347AB70C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345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51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84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536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733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000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899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328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440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820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857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10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510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564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701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72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18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987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80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399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0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18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53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3D1D-9A75-4C61-B6C9-FCCAD3CA1A3E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9061-38A3-4C3C-BD49-92BB394B0F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3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5A43-AEBC-4631-AE33-4BBA486A197D}" type="datetimeFigureOut">
              <a:rPr lang="zh-HK" altLang="en-US" smtClean="0"/>
              <a:t>7/5/2021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D57F-BA86-4BEF-BFA9-D3EF90594A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060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537172" y="3801011"/>
            <a:ext cx="3654828" cy="298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318952" y="2633040"/>
            <a:ext cx="96122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6000" b="1" dirty="0" smtClean="0">
                <a:solidFill>
                  <a:prstClr val="black"/>
                </a:solidFill>
              </a:rPr>
              <a:t>母親的期望與抉擇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</a:b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9556" y="5358859"/>
            <a:ext cx="22365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周婉貞傳道</a:t>
            </a:r>
            <a:endParaRPr kumimoji="0" lang="en-US" altLang="zh-TW" sz="32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微軟正黑體" panose="020B0604030504040204" pitchFamily="34" charset="-120"/>
              </a:rPr>
              <a:t>2021.05.09</a:t>
            </a:r>
            <a:endParaRPr kumimoji="0" lang="zh-TW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3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49652" y="2352298"/>
            <a:ext cx="4245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lang="zh-TW" altLang="en-US" sz="5400" b="1" dirty="0">
              <a:ln>
                <a:solidFill>
                  <a:prstClr val="black"/>
                </a:solidFill>
              </a:ln>
              <a:solidFill>
                <a:srgbClr val="FFCC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91976" y="2630741"/>
            <a:ext cx="60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不能算了吧</a:t>
            </a:r>
            <a:r>
              <a:rPr lang="en-US" altLang="zh-TW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5496" y="1794897"/>
            <a:ext cx="111940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u="sng" dirty="0">
                <a:solidFill>
                  <a:sysClr val="windowText" lastClr="000000"/>
                </a:solidFill>
              </a:rPr>
              <a:t>西庇太的</a:t>
            </a:r>
            <a:r>
              <a:rPr lang="zh-TW" altLang="en-US" sz="4000" b="1" u="sng" dirty="0" smtClean="0">
                <a:solidFill>
                  <a:sysClr val="windowText" lastClr="000000"/>
                </a:solidFill>
              </a:rPr>
              <a:t>兒子 </a:t>
            </a:r>
            <a:r>
              <a:rPr lang="en-US" altLang="zh-TW" sz="2800" b="1" u="sng" dirty="0" smtClean="0">
                <a:solidFill>
                  <a:sysClr val="windowText" lastClr="000000"/>
                </a:solidFill>
              </a:rPr>
              <a:t>(</a:t>
            </a:r>
            <a:r>
              <a:rPr lang="zh-TW" altLang="en-US" sz="2800" b="1" u="sng" dirty="0" smtClean="0">
                <a:solidFill>
                  <a:sysClr val="windowText" lastClr="000000"/>
                </a:solidFill>
              </a:rPr>
              <a:t>可</a:t>
            </a:r>
            <a:r>
              <a:rPr lang="en-US" altLang="zh-TW" sz="2800" b="1" u="sng" dirty="0" smtClean="0">
                <a:solidFill>
                  <a:sysClr val="windowText" lastClr="000000"/>
                </a:solidFill>
              </a:rPr>
              <a:t>3:16-17)</a:t>
            </a: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ysClr val="windowText" lastClr="000000"/>
                </a:solidFill>
              </a:rPr>
              <a:t>雅各</a:t>
            </a:r>
            <a:r>
              <a:rPr lang="zh-TW" altLang="en-US" sz="4000" b="1" dirty="0">
                <a:solidFill>
                  <a:sysClr val="windowText" lastClr="000000"/>
                </a:solidFill>
              </a:rPr>
              <a:t>和雅各的兄弟</a:t>
            </a:r>
            <a:r>
              <a:rPr lang="zh-TW" altLang="en-US" sz="4000" b="1" dirty="0" smtClean="0">
                <a:solidFill>
                  <a:sysClr val="windowText" lastClr="000000"/>
                </a:solidFill>
              </a:rPr>
              <a:t>約翰。</a:t>
            </a:r>
            <a:endParaRPr lang="en-US" altLang="zh-TW" sz="4000" b="1" dirty="0" smtClean="0">
              <a:solidFill>
                <a:sysClr val="windowText" lastClr="000000"/>
              </a:solidFill>
            </a:endParaRP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ysClr val="windowText" lastClr="000000"/>
                </a:solidFill>
              </a:rPr>
              <a:t>耶穌</a:t>
            </a:r>
            <a:r>
              <a:rPr lang="zh-TW" altLang="en-US" sz="4000" b="1" dirty="0">
                <a:solidFill>
                  <a:sysClr val="windowText" lastClr="000000"/>
                </a:solidFill>
              </a:rPr>
              <a:t>給他們起名叫半尼其，就是雷子的意思</a:t>
            </a:r>
            <a:r>
              <a:rPr lang="zh-TW" altLang="en-US" sz="4000" b="1" dirty="0" smtClean="0">
                <a:solidFill>
                  <a:sysClr val="windowText" lastClr="000000"/>
                </a:solidFill>
              </a:rPr>
              <a:t>。</a:t>
            </a:r>
            <a:endParaRPr lang="en-US" altLang="zh-TW" sz="40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2386" y="4321762"/>
            <a:ext cx="11488190" cy="646331"/>
          </a:xfrm>
          <a:prstGeom prst="rect">
            <a:avLst/>
          </a:prstGeom>
          <a:solidFill>
            <a:schemeClr val="lt1"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ysClr val="windowText" lastClr="000000"/>
                </a:solidFill>
              </a:rPr>
              <a:t>西門</a:t>
            </a:r>
            <a:r>
              <a:rPr lang="zh-TW" altLang="en-US" sz="3600" b="1" dirty="0">
                <a:solidFill>
                  <a:sysClr val="windowText" lastClr="000000"/>
                </a:solidFill>
              </a:rPr>
              <a:t>，耶穌又給他起名叫</a:t>
            </a:r>
            <a:r>
              <a:rPr lang="zh-TW" altLang="en-US" sz="3600" b="1" dirty="0" smtClean="0">
                <a:solidFill>
                  <a:sysClr val="windowText" lastClr="000000"/>
                </a:solidFill>
              </a:rPr>
              <a:t>彼得。</a:t>
            </a:r>
            <a:r>
              <a:rPr lang="en-US" altLang="zh-TW" sz="3600" b="1" dirty="0" smtClean="0">
                <a:solidFill>
                  <a:sysClr val="windowText" lastClr="000000"/>
                </a:solidFill>
              </a:rPr>
              <a:t>(</a:t>
            </a:r>
            <a:r>
              <a:rPr lang="zh-HK" altLang="en-US" sz="3600" b="1" dirty="0" smtClean="0">
                <a:solidFill>
                  <a:sysClr val="windowText" lastClr="000000"/>
                </a:solidFill>
              </a:rPr>
              <a:t>磐石</a:t>
            </a:r>
            <a:r>
              <a:rPr lang="en-US" altLang="zh-HK" sz="3600" b="1" dirty="0" smtClean="0">
                <a:solidFill>
                  <a:sysClr val="windowText" lastClr="000000"/>
                </a:solidFill>
              </a:rPr>
              <a:t>--</a:t>
            </a:r>
            <a:r>
              <a:rPr lang="zh-TW" altLang="en-US" sz="3600" b="1" dirty="0" smtClean="0">
                <a:solidFill>
                  <a:sysClr val="windowText" lastClr="000000"/>
                </a:solidFill>
              </a:rPr>
              <a:t>將教會建立其上</a:t>
            </a:r>
            <a:r>
              <a:rPr lang="en-US" altLang="zh-TW" sz="3600" b="1" dirty="0" smtClean="0">
                <a:solidFill>
                  <a:sysClr val="windowText" lastClr="000000"/>
                </a:solidFill>
              </a:rPr>
              <a:t>)</a:t>
            </a:r>
            <a:endParaRPr lang="en-US" altLang="zh-TW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08487" y="2547924"/>
            <a:ext cx="430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C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2328" y="2824923"/>
            <a:ext cx="60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不能算了吧</a:t>
            </a:r>
            <a:r>
              <a:rPr lang="en-US" altLang="zh-TW" sz="5400" b="1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kumimoji="0" lang="zh-TW" altLang="en-US" sz="5400" b="1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9326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2015" y="899806"/>
            <a:ext cx="1081485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u="sng" dirty="0" smtClean="0">
                <a:solidFill>
                  <a:sysClr val="windowText" lastClr="000000"/>
                </a:solidFill>
              </a:rPr>
              <a:t>可</a:t>
            </a:r>
            <a:r>
              <a:rPr lang="en-US" altLang="zh-TW" sz="3600" b="1" u="sng" dirty="0">
                <a:solidFill>
                  <a:sysClr val="windowText" lastClr="000000"/>
                </a:solidFill>
              </a:rPr>
              <a:t>9: </a:t>
            </a:r>
            <a:r>
              <a:rPr lang="en-US" altLang="zh-TW" sz="3600" b="1" u="sng" dirty="0" smtClean="0">
                <a:solidFill>
                  <a:sysClr val="windowText" lastClr="000000"/>
                </a:solidFill>
              </a:rPr>
              <a:t>38-39 </a:t>
            </a:r>
            <a:endParaRPr lang="en-US" altLang="zh-TW" sz="3600" b="1" u="sng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我們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看見一個人奉你的名趕鬼</a:t>
            </a:r>
            <a:r>
              <a:rPr kumimoji="0" lang="zh-TW" altLang="en-US" sz="3600" b="1" i="0" u="none" strike="noStrike" kern="1200" cap="none" spc="0" normalizeH="0" baseline="0" noProof="0" dirty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，我們就禁止</a:t>
            </a:r>
            <a:r>
              <a:rPr kumimoji="0" lang="zh-TW" altLang="en-US" sz="3600" b="1" i="0" u="none" strike="noStrike" kern="1200" cap="none" spc="0" normalizeH="0" baseline="0" noProof="0" dirty="0" smtClean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他。</a:t>
            </a:r>
            <a:endParaRPr kumimoji="0" lang="en-US" altLang="zh-TW" sz="3600" b="1" i="0" u="none" strike="noStrike" kern="1200" cap="none" spc="0" normalizeH="0" baseline="0" noProof="0" dirty="0" smtClean="0"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zh-TW" altLang="en-US" sz="3600" b="1" dirty="0" smtClean="0">
                <a:solidFill>
                  <a:prstClr val="black"/>
                </a:solidFill>
              </a:rPr>
              <a:t>耶穌</a:t>
            </a:r>
            <a:r>
              <a:rPr lang="zh-TW" altLang="en-US" sz="3600" b="1" dirty="0">
                <a:solidFill>
                  <a:prstClr val="black"/>
                </a:solidFill>
              </a:rPr>
              <a:t>說：「</a:t>
            </a:r>
            <a:r>
              <a:rPr lang="zh-TW" alt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不要禁止</a:t>
            </a:r>
            <a:r>
              <a:rPr lang="zh-TW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他</a:t>
            </a:r>
            <a:r>
              <a:rPr lang="en-US" altLang="zh-TW" sz="3600" b="1" dirty="0" smtClean="0">
                <a:solidFill>
                  <a:prstClr val="black"/>
                </a:solidFill>
              </a:rPr>
              <a:t>…</a:t>
            </a:r>
            <a:r>
              <a:rPr lang="zh-TW" altLang="en-US" sz="3600" b="1" dirty="0" smtClean="0">
                <a:solidFill>
                  <a:prstClr val="black"/>
                </a:solidFill>
              </a:rPr>
              <a:t>。 </a:t>
            </a:r>
            <a:r>
              <a:rPr lang="zh-TW" altLang="en-US" sz="3600" b="1" dirty="0">
                <a:solidFill>
                  <a:prstClr val="black"/>
                </a:solidFill>
              </a:rPr>
              <a:t>」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路</a:t>
            </a:r>
            <a:r>
              <a:rPr kumimoji="0" lang="en-US" altLang="zh-TW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9: </a:t>
            </a:r>
            <a:r>
              <a:rPr kumimoji="0" lang="en-US" altLang="zh-TW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53-55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那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裏的人不接待他，因他面向耶路撒冷去。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54『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祂的門徒雅各、約翰看見了，就說，主阿，你要我們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吩咐火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從天上降下來，</a:t>
            </a:r>
            <a:r>
              <a:rPr kumimoji="0" lang="zh-TW" altLang="en-US" sz="3600" b="1" i="0" u="none" strike="noStrike" kern="1200" cap="none" spc="0" normalizeH="0" baseline="0" noProof="0" dirty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燒滅他們麼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？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』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55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耶穌轉身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責備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兩個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門徒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809019" y="4913574"/>
            <a:ext cx="2382980" cy="1944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07992" y="2409425"/>
            <a:ext cx="4561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3292" y="2686424"/>
            <a:ext cx="60052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不能算了吧</a:t>
            </a:r>
            <a:r>
              <a:rPr lang="en-US" altLang="zh-TW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HK" alt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140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10749" y="4343811"/>
            <a:ext cx="3081250" cy="2514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573578" y="1400014"/>
            <a:ext cx="1092292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太</a:t>
            </a:r>
            <a:r>
              <a:rPr lang="en-US" altLang="zh-TW" sz="4000" b="1" u="sng" dirty="0">
                <a:solidFill>
                  <a:prstClr val="black"/>
                </a:solidFill>
              </a:rPr>
              <a:t>20:20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lvl="0"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，西庇太兒子的母親同她兩個兒子上前來拜耶穌，求他一件事。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耶穌說：「你要甚麼呢？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」她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說：「願你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叫我這兩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個兒子在你國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裏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得榮耀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一個坐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在你右邊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，一個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坐在你左邊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537171" y="3875792"/>
            <a:ext cx="3654828" cy="298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61505" y="1523738"/>
            <a:ext cx="106098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22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耶穌回答說：「你們不知道所求的是甚麼。我將要喝的杯，你們能喝嗎？」他們說：「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我們能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。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23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耶穌說：「我所喝的杯，你們必要喝；只是坐在我的左右，不是我可以賜的，乃是我父為誰預備的，就賜給誰。」</a:t>
            </a:r>
          </a:p>
        </p:txBody>
      </p:sp>
    </p:spTree>
    <p:extLst>
      <p:ext uri="{BB962C8B-B14F-4D97-AF65-F5344CB8AC3E}">
        <p14:creationId xmlns:p14="http://schemas.microsoft.com/office/powerpoint/2010/main" val="40445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814648" y="838319"/>
            <a:ext cx="109395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24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那十個門徒聽見，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就惱怒他們弟兄二人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。 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25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耶穌叫了他們來，說：「你們知道外邦人有君王為主治理他們，有大臣操權管束他們。 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26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只是在你們中間不可這樣。你們中間誰願為大，就必作你們的用人； 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27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誰願為首，就必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作你們的僕人。 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28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正如人子來，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不是要受人的服事，乃是要服事人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，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並且要捨命，作多人的贖價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。」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99432" y="2658806"/>
            <a:ext cx="399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solidFill>
                    <a:srgbClr val="FFCC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1729" y="2935805"/>
            <a:ext cx="60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不能算了吧</a:t>
            </a:r>
            <a:r>
              <a:rPr lang="en-US" altLang="zh-TW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64276" y="1299295"/>
            <a:ext cx="104906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約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18:15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西門彼得跟着耶穌，還有一個門徒跟着。那門徒是大祭司所認識的，他就同耶穌進了大祭司的院子，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16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彼得卻站在門外。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大祭司所認識的那個門徒出來，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和看門的使女說了一聲，就領彼得進去。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348" y="857146"/>
            <a:ext cx="3441469" cy="2158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405" y="857147"/>
            <a:ext cx="3253740" cy="21581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8" y="857146"/>
            <a:ext cx="3439609" cy="21581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077" y="3615909"/>
            <a:ext cx="3253740" cy="213662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08" y="3615909"/>
            <a:ext cx="3439610" cy="21366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05746" y="3615909"/>
            <a:ext cx="3790602" cy="21852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香港環境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父母的合理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期望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</a:b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7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99184" y="2500865"/>
            <a:ext cx="4079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4987" y="277786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不能算了吧</a:t>
            </a:r>
            <a:r>
              <a:rPr lang="en-US" altLang="zh-TW" sz="5400" b="1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069185" y="4309896"/>
            <a:ext cx="3122814" cy="2548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803560" y="1628987"/>
            <a:ext cx="105765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太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27:55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</a:t>
            </a:r>
            <a:r>
              <a:rPr kumimoji="0" lang="zh-TW" altLang="en-US" sz="4000" b="1" i="0" u="none" strike="noStrike" kern="1200" cap="none" spc="0" normalizeH="0" baseline="0" noProof="0" dirty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好些婦女在那裏，遠遠地觀看，她們</a:t>
            </a:r>
            <a:r>
              <a:rPr kumimoji="0" lang="zh-TW" altLang="en-US" sz="4000" b="1" i="0" u="none" strike="noStrike" kern="1200" cap="none" spc="0" normalizeH="0" baseline="0" noProof="0" dirty="0" smtClean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</a:t>
            </a:r>
            <a:endParaRPr kumimoji="0" lang="en-US" altLang="zh-TW" sz="4000" b="1" i="0" u="none" strike="noStrike" kern="1200" cap="none" spc="0" normalizeH="0" baseline="0" noProof="0" dirty="0" smtClean="0"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加利利跟隨耶穌來服事他的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56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內中有抹大拉的馬利亞，又有雅各和約西的母親馬利亞，並有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西庇太兩個兒子的母親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002683" y="4255634"/>
            <a:ext cx="3189315" cy="2602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822960" y="1234203"/>
            <a:ext cx="10565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15:40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還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有些婦女遠遠地觀看，內中有抹大拉的馬利亞，又有小雅各和約西的母親馬利亞，並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有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撒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羅米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，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41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就是耶穌在加利利的時候，跟隨他、服事他的那些人，還有同耶穌上耶路撒冷的好些婦女在那裏觀看。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99184" y="2500865"/>
            <a:ext cx="4079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427" y="277786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b="1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不能算了吧</a:t>
            </a:r>
            <a:r>
              <a:rPr lang="en-US" altLang="zh-TW" sz="5400" b="1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235440" y="4445555"/>
            <a:ext cx="2956558" cy="2412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81644" y="754024"/>
            <a:ext cx="109395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16:1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了安息日，抹大拉的馬利亞和雅各的母親馬利亞並撒羅米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，買了香膏要去膏耶穌的身體。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七日的第一日清早，出太陽的時候，她們來到墳墓那裏，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3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彼此說：「誰給我們把石頭從墓門滾開呢？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4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那石頭原來很大，她們抬頭一看，卻見石頭已經滾開了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99184" y="2500865"/>
            <a:ext cx="4079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427" y="277786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不能算了吧</a:t>
            </a:r>
            <a:r>
              <a:rPr kumimoji="0" lang="en-US" altLang="zh-TW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9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02435" y="4337028"/>
            <a:ext cx="3089563" cy="2520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581892" y="1032192"/>
            <a:ext cx="112471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en-US" altLang="zh-HK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16: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6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那少年人對她們說：「不要驚恐，你們尋找那釘十字架的拿撒勒人耶穌，他已經復活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了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…7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你們可以去告訴他的門徒和彼得，說：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他在你們以先往加利利去。在那裏你們要見他，正如他從前所告訴你們的。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8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她們就出來，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從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墳墓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那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裏逃跑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，又發抖又驚奇，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甚麼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也不告訴人，因為</a:t>
            </a:r>
            <a:r>
              <a:rPr kumimoji="0" lang="zh-TW" altLang="en-US" sz="4000" b="1" i="0" u="none" strike="noStrike" kern="1200" cap="none" spc="0" normalizeH="0" baseline="0" noProof="0" dirty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她們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害怕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1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99184" y="2500865"/>
            <a:ext cx="4079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427" y="277786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不能算了吧</a:t>
            </a:r>
            <a:r>
              <a:rPr kumimoji="0" lang="en-US" altLang="zh-TW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8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35687" y="4483652"/>
            <a:ext cx="2757054" cy="2249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739833" y="1348487"/>
            <a:ext cx="10690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徒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1:13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進了城，就上了所住的一間樓房。在那裏有彼得、約翰、雅各、安得烈、腓力、多馬、巴多羅買、馬太、亞勒腓的兒子雅各、奮銳黨的西門和雅各的兒子猶大。 </a:t>
            </a:r>
            <a:r>
              <a:rPr kumimoji="0" lang="en-US" altLang="zh-TW" sz="4000" b="1" i="0" u="none" strike="noStrike" kern="1200" cap="none" spc="0" normalizeH="0" baseline="0" noProof="0" dirty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14 </a:t>
            </a:r>
            <a:r>
              <a:rPr kumimoji="0" lang="zh-TW" altLang="en-US" sz="4000" b="1" i="0" u="none" strike="noStrike" kern="1200" cap="none" spc="0" normalizeH="0" baseline="0" noProof="0" dirty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這些人同着幾個婦人和耶穌的母親馬利亞，並</a:t>
            </a:r>
            <a:r>
              <a:rPr kumimoji="0" lang="zh-TW" altLang="en-US" sz="4000" b="1" i="0" u="none" strike="noStrike" kern="1200" cap="none" spc="0" normalizeH="0" baseline="0" noProof="0" dirty="0" smtClean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耶穌的弟兄，</a:t>
            </a:r>
            <a:endParaRPr kumimoji="0" lang="en-US" altLang="zh-TW" sz="4000" b="1" i="0" u="none" strike="noStrike" kern="1200" cap="none" spc="0" normalizeH="0" baseline="0" noProof="0" dirty="0" smtClean="0"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都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同心合意地恆切禱告。</a:t>
            </a:r>
            <a:endParaRPr kumimoji="0" lang="zh-HK" altLang="en-US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894890" y="4305992"/>
            <a:ext cx="2964599" cy="2419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958732" y="1836259"/>
            <a:ext cx="109007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徒</a:t>
            </a:r>
            <a:r>
              <a:rPr kumimoji="0" lang="en-US" altLang="zh-TW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12:1-2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那時希律王下手苦害教會中幾個人，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用刀殺了約翰的哥哥雅各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11340" y="4413380"/>
            <a:ext cx="2995991" cy="244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723096" y="2096252"/>
            <a:ext cx="60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生命更高的期望</a:t>
            </a:r>
            <a:r>
              <a:rPr kumimoji="0" lang="en-US" altLang="zh-TW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r>
              <a:rPr kumimoji="0" lang="zh-TW" altLang="en-US" sz="54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</a:p>
        </p:txBody>
      </p:sp>
      <p:sp>
        <p:nvSpPr>
          <p:cNvPr id="5" name="矩形 4"/>
          <p:cNvSpPr/>
          <p:nvPr/>
        </p:nvSpPr>
        <p:spPr>
          <a:xfrm>
            <a:off x="822961" y="3304339"/>
            <a:ext cx="895665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zh-TW" altLang="en-US" sz="5400" b="1" dirty="0">
                <a:solidFill>
                  <a:schemeClr val="tx1"/>
                </a:solidFill>
              </a:rPr>
              <a:t>愛神，</a:t>
            </a:r>
            <a:r>
              <a:rPr lang="zh-TW" altLang="en-US" sz="5400" b="1" dirty="0" smtClean="0">
                <a:solidFill>
                  <a:schemeClr val="tx1"/>
                </a:solidFill>
              </a:rPr>
              <a:t>愛人，正直，貢獻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146150" y="4380807"/>
            <a:ext cx="2954408" cy="241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99184" y="2500865"/>
            <a:ext cx="4079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不如算了吧 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427" y="277786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不能算了吧</a:t>
            </a:r>
            <a:r>
              <a:rPr kumimoji="0" lang="en-US" altLang="zh-TW" sz="5400" b="1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1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952808" y="4486253"/>
            <a:ext cx="2906682" cy="2371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37307" y="1229429"/>
            <a:ext cx="1090075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啟</a:t>
            </a:r>
            <a:r>
              <a:rPr kumimoji="0" lang="en-US" altLang="zh-TW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1:9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約翰就是你們的弟兄</a:t>
            </a:r>
            <a:r>
              <a:rPr kumimoji="0" lang="zh-TW" altLang="en-US" sz="4000" b="1" i="0" u="none" strike="noStrike" kern="1200" cap="none" spc="0" normalizeH="0" baseline="0" noProof="0" dirty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，和你們在耶穌</a:t>
            </a:r>
            <a:r>
              <a:rPr kumimoji="0" lang="zh-TW" altLang="en-US" sz="4000" b="1" i="0" u="none" strike="noStrike" kern="1200" cap="none" spc="0" normalizeH="0" baseline="0" noProof="0" dirty="0" smtClean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endParaRPr kumimoji="0" lang="en-US" altLang="zh-TW" sz="4000" b="1" i="0" u="none" strike="noStrike" kern="1200" cap="none" spc="0" normalizeH="0" baseline="0" noProof="0" dirty="0" smtClean="0"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患難</a:t>
            </a:r>
            <a:r>
              <a:rPr kumimoji="0" lang="zh-TW" altLang="en-US" sz="4000" b="1" i="0" u="none" strike="noStrike" kern="1200" cap="none" spc="0" normalizeH="0" baseline="0" noProof="0" dirty="0"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、國度、忍耐裏一同有分，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為神的道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並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為給耶穌作的見證，曾在那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名叫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拔摩的海島上。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204662" y="3875793"/>
            <a:ext cx="3654828" cy="298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094510" y="1382803"/>
            <a:ext cx="10526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5400" b="1" u="sng" dirty="0">
                <a:solidFill>
                  <a:sysClr val="windowText" lastClr="000000"/>
                </a:solidFill>
              </a:rPr>
              <a:t>(</a:t>
            </a:r>
            <a:r>
              <a:rPr lang="zh-TW" altLang="en-US" sz="5400" b="1" u="sng" dirty="0">
                <a:solidFill>
                  <a:sysClr val="windowText" lastClr="000000"/>
                </a:solidFill>
              </a:rPr>
              <a:t>一</a:t>
            </a:r>
            <a:r>
              <a:rPr lang="en-US" altLang="zh-TW" sz="5400" b="1" u="sng" dirty="0">
                <a:solidFill>
                  <a:sysClr val="windowText" lastClr="000000"/>
                </a:solidFill>
              </a:rPr>
              <a:t>)</a:t>
            </a:r>
            <a:r>
              <a:rPr lang="zh-TW" altLang="en-US" sz="5400" b="1" u="sng" dirty="0">
                <a:solidFill>
                  <a:sysClr val="windowText" lastClr="000000"/>
                </a:solidFill>
              </a:rPr>
              <a:t>不如算了吧 </a:t>
            </a:r>
            <a:r>
              <a:rPr lang="en-US" altLang="zh-TW" sz="5400" b="1" u="sng" dirty="0">
                <a:solidFill>
                  <a:sysClr val="windowText" lastClr="000000"/>
                </a:solidFill>
              </a:rPr>
              <a:t>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得魚漁夫；家族生意；傳宗接代。</a:t>
            </a:r>
            <a:endParaRPr kumimoji="0" lang="en-US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4510" y="3414369"/>
            <a:ext cx="734290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sng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kumimoji="0" lang="zh-TW" altLang="en-US" sz="4400" b="1" i="0" u="sng" strike="noStrike" kern="1200" cap="none" spc="0" normalizeH="0" baseline="0" noProof="0" dirty="0" smtClean="0"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限定的</a:t>
            </a:r>
            <a:r>
              <a:rPr kumimoji="0" lang="zh-TW" altLang="en-US" sz="4400" b="1" i="0" u="sng" strike="noStrike" kern="120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規劃</a:t>
            </a:r>
            <a:r>
              <a:rPr lang="zh-TW" altLang="en-US" sz="4400" b="1" u="sng" dirty="0">
                <a:solidFill>
                  <a:prstClr val="black"/>
                </a:solidFill>
              </a:rPr>
              <a:t>，算了吧的</a:t>
            </a:r>
            <a:r>
              <a:rPr kumimoji="0" lang="zh-TW" altLang="en-US" sz="4400" b="1" i="0" u="sng" strike="noStrike" kern="1200" cap="none" spc="0" normalizeH="0" baseline="0" noProof="0" dirty="0" smtClean="0"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人生。</a:t>
            </a:r>
            <a:endParaRPr kumimoji="0" lang="en-US" altLang="zh-TW" sz="4400" b="1" i="0" u="sng" strike="noStrike" kern="1200" cap="none" spc="0" normalizeH="0" baseline="0" noProof="0" dirty="0" smtClean="0"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453902" y="4621877"/>
            <a:ext cx="2546904" cy="2078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150183" y="1199717"/>
            <a:ext cx="10526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5400" b="1" u="sng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5400" b="1" u="sng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</a:t>
            </a:r>
            <a:r>
              <a:rPr lang="en-US" altLang="zh-TW" sz="5400" b="1" u="sng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5400" b="1" u="sng" dirty="0" smtClean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</a:t>
            </a:r>
            <a:r>
              <a:rPr lang="zh-TW" altLang="en-US" sz="5400" b="1" u="sng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算了吧</a:t>
            </a:r>
            <a:r>
              <a:rPr lang="en-US" altLang="zh-TW" sz="5400" b="1" u="sng" dirty="0">
                <a:ln w="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zh-HK" altLang="en-US" u="sng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得人漁夫</a:t>
            </a:r>
            <a:r>
              <a:rPr lang="zh-TW" altLang="en-US" sz="4400" b="1" dirty="0">
                <a:solidFill>
                  <a:prstClr val="black"/>
                </a:solidFill>
              </a:rPr>
              <a:t>；為神後嗣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；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神人復和。</a:t>
            </a:r>
            <a:endParaRPr kumimoji="0" lang="en-US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0183" y="3384211"/>
            <a:ext cx="852583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kumimoji="0" lang="zh-TW" alt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更高</a:t>
            </a:r>
            <a:r>
              <a:rPr lang="zh-TW" altLang="en-US" sz="5400" b="1" u="sng" dirty="0">
                <a:solidFill>
                  <a:prstClr val="black"/>
                </a:solidFill>
              </a:rPr>
              <a:t>的期望，無限</a:t>
            </a:r>
            <a:r>
              <a:rPr lang="zh-TW" altLang="en-US" sz="5400" b="1" u="sng" dirty="0" smtClean="0">
                <a:solidFill>
                  <a:prstClr val="black"/>
                </a:solidFill>
              </a:rPr>
              <a:t>的人生。</a:t>
            </a:r>
            <a:endParaRPr kumimoji="0" lang="en-US" altLang="zh-HK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2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54729" y="2607592"/>
            <a:ext cx="94765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膚淺眼界 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vs 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生命更新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短暫價值 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vs 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永恆意義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虛浮名利 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vs 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真正榮耀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 smtClean="0">
              <a:ln/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 smtClean="0">
              <a:ln/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324" y="1085843"/>
            <a:ext cx="11430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更高</a:t>
            </a:r>
            <a:r>
              <a:rPr lang="zh-TW" altLang="en-US" sz="4000" b="1" dirty="0" smtClean="0"/>
              <a:t>的期望，堅持的抉擇。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讓</a:t>
            </a:r>
            <a:r>
              <a:rPr lang="zh-TW" altLang="en-US" sz="4000" b="1" dirty="0"/>
              <a:t>自己</a:t>
            </a:r>
            <a:r>
              <a:rPr lang="zh-TW" altLang="en-US" sz="4000" b="1" dirty="0" smtClean="0"/>
              <a:t>，讓</a:t>
            </a:r>
            <a:r>
              <a:rPr lang="zh-TW" altLang="en-US" sz="4000" b="1" dirty="0"/>
              <a:t>兒女成為耶穌忠心的追隨者。</a:t>
            </a:r>
          </a:p>
        </p:txBody>
      </p:sp>
    </p:spTree>
    <p:extLst>
      <p:ext uri="{BB962C8B-B14F-4D97-AF65-F5344CB8AC3E}">
        <p14:creationId xmlns:p14="http://schemas.microsoft.com/office/powerpoint/2010/main" val="5678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羅馬帝國：地圖、皇帝、政治架構| 聖經共享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等腰三角形 1">
            <a:extLst>
              <a:ext uri="{FF2B5EF4-FFF2-40B4-BE49-F238E27FC236}">
                <a16:creationId xmlns:a16="http://schemas.microsoft.com/office/drawing/2014/main" xmlns="" id="{91FE5BA3-DDBA-4A22-A7F1-DADABCE60987}"/>
              </a:ext>
            </a:extLst>
          </p:cNvPr>
          <p:cNvSpPr/>
          <p:nvPr/>
        </p:nvSpPr>
        <p:spPr>
          <a:xfrm>
            <a:off x="8839201" y="5172075"/>
            <a:ext cx="209549" cy="16192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2050" name="Picture 2" descr="以色列巴尼亚斯河自然保护区古犹太会堂库存照片. 图片包括有以色列巴尼亚斯河自然保护区古犹太会堂- 172659816">
            <a:extLst>
              <a:ext uri="{FF2B5EF4-FFF2-40B4-BE49-F238E27FC236}">
                <a16:creationId xmlns:a16="http://schemas.microsoft.com/office/drawing/2014/main" xmlns="" id="{361BCD39-EEB2-4421-9A80-DEB795F2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71" y="224614"/>
            <a:ext cx="3575373" cy="24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3DF9254-DB3B-4E6B-8DDF-EDF32848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332" y="2935130"/>
            <a:ext cx="3575375" cy="36724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8837F4C-C0AE-4EDA-9B14-F1765E298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6" y="2935130"/>
            <a:ext cx="3832340" cy="36724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6" y="214038"/>
            <a:ext cx="3832340" cy="250646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32014" y="296426"/>
            <a:ext cx="13300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猶太聖殿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293677" y="481092"/>
            <a:ext cx="13300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猶太會堂</a:t>
            </a:r>
            <a:endParaRPr lang="zh-HK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32013" y="3053485"/>
            <a:ext cx="13300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羅馬神廟</a:t>
            </a:r>
            <a:endParaRPr lang="zh-HK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293677" y="3047886"/>
            <a:ext cx="13300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羅馬學堂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640975" y="2225718"/>
            <a:ext cx="5101242" cy="21852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社會環境</a:t>
            </a: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</a:p>
          <a:p>
            <a:pPr lvl="0" algn="ctr">
              <a:defRPr/>
            </a:pPr>
            <a:r>
              <a:rPr lang="zh-TW" altLang="en-US" sz="4000" b="1" kern="0" dirty="0">
                <a:solidFill>
                  <a:sysClr val="windowText" lastClr="000000"/>
                </a:solidFill>
                <a:latin typeface="Tw Cen MT" panose="020B0602020104020603"/>
                <a:ea typeface="微軟正黑體" panose="020B0604030504040204" pitchFamily="34" charset="-120"/>
              </a:rPr>
              <a:t>猶太父母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的合理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期望</a:t>
            </a:r>
            <a:r>
              <a:rPr kumimoji="0" lang="zh-TW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  <a:r>
              <a:rPr kumimoji="0" lang="en-US" altLang="zh-TW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</a:b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2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844742" y="4195845"/>
            <a:ext cx="3262590" cy="2662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723096" y="2096252"/>
            <a:ext cx="60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生命更高的期望</a:t>
            </a:r>
            <a:r>
              <a:rPr kumimoji="0" lang="en-US" altLang="zh-TW" sz="5400" b="1" i="0" u="none" strike="noStrike" kern="1200" cap="none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r>
              <a:rPr kumimoji="0" lang="zh-TW" altLang="en-US" sz="5400" b="1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　</a:t>
            </a:r>
          </a:p>
        </p:txBody>
      </p:sp>
      <p:sp>
        <p:nvSpPr>
          <p:cNvPr id="8" name="矩形 7"/>
          <p:cNvSpPr/>
          <p:nvPr/>
        </p:nvSpPr>
        <p:spPr>
          <a:xfrm>
            <a:off x="1147158" y="3171335"/>
            <a:ext cx="895665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zh-TW" altLang="en-US" sz="5400" b="1" dirty="0">
                <a:solidFill>
                  <a:schemeClr val="tx1"/>
                </a:solidFill>
              </a:rPr>
              <a:t>愛神，</a:t>
            </a:r>
            <a:r>
              <a:rPr lang="zh-TW" altLang="en-US" sz="5400" b="1" dirty="0" smtClean="0">
                <a:solidFill>
                  <a:schemeClr val="tx1"/>
                </a:solidFill>
              </a:rPr>
              <a:t>愛人，正直，貢獻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537171" y="3875792"/>
            <a:ext cx="3654828" cy="298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283229" y="1752134"/>
            <a:ext cx="9268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施洗約翰見證</a:t>
            </a:r>
            <a:r>
              <a:rPr kumimoji="0" lang="en-US" altLang="zh-TW" sz="5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施洗約翰</a:t>
            </a:r>
            <a:r>
              <a:rPr kumimoji="0" lang="zh-TW" altLang="en-US" sz="5400" b="1" i="0" u="none" strike="noStrike" kern="1200" cap="none" spc="0" normalizeH="0" baseline="0" noProof="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被下</a:t>
            </a:r>
            <a:r>
              <a:rPr kumimoji="0" lang="zh-TW" altLang="en-US" sz="5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監</a:t>
            </a:r>
            <a:r>
              <a:rPr kumimoji="0" lang="en-US" altLang="zh-TW" sz="5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耶穌開始出來傳道</a:t>
            </a:r>
            <a:r>
              <a:rPr kumimoji="0" lang="en-US" altLang="zh-TW" sz="5400" b="1" i="0" u="none" strike="noStrike" kern="1200" cap="none" spc="0" normalizeH="0" baseline="0" noProof="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</a:t>
            </a:r>
            <a:endParaRPr kumimoji="0" lang="en-US" altLang="zh-TW" sz="5400" b="1" i="0" u="none" strike="noStrike" kern="1200" cap="none" spc="0" normalizeH="0" baseline="0" noProof="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9285315" y="4486251"/>
            <a:ext cx="2906683" cy="2371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244137" y="1889497"/>
            <a:ext cx="101609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en-US" altLang="zh-TW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1:16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耶穌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順着加利利的海邊走，看見西門和西門的兄弟安得烈在海裏撒網，他們本是打魚的。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耶穌對他們說：「來跟從我！我要叫你們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得人如得魚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一樣。」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他們就立刻捨了網，跟從了他。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5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379"/>
          <a:stretch/>
        </p:blipFill>
        <p:spPr>
          <a:xfrm>
            <a:off x="8537171" y="3875792"/>
            <a:ext cx="3654828" cy="298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213659" y="1693911"/>
            <a:ext cx="10124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可</a:t>
            </a:r>
            <a:r>
              <a:rPr kumimoji="0" lang="en-US" altLang="zh-TW" sz="40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1:19 </a:t>
            </a:r>
            <a:r>
              <a:rPr kumimoji="0" lang="zh-TW" alt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耶穌稍往前走，又見</a:t>
            </a:r>
            <a:r>
              <a:rPr kumimoji="0" lang="zh-TW" altLang="en-US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西庇太的兒子</a:t>
            </a:r>
            <a:r>
              <a:rPr kumimoji="0" lang="zh-TW" altLang="en-US" sz="4000" b="1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雅各和雅各的兄弟約翰</a:t>
            </a:r>
            <a:r>
              <a:rPr kumimoji="0" lang="zh-TW" alt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在船上補網。 </a:t>
            </a:r>
            <a:r>
              <a:rPr kumimoji="0" lang="en-US" altLang="zh-TW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20 </a:t>
            </a:r>
            <a:r>
              <a:rPr kumimoji="0" lang="zh-TW" alt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耶穌隨即招呼他們，</a:t>
            </a:r>
            <a:r>
              <a:rPr kumimoji="0" lang="zh-TW" altLang="en-US" sz="4000" b="1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他們就把父親西庇太和雇工人留在船上</a:t>
            </a:r>
            <a:r>
              <a:rPr kumimoji="0" lang="zh-TW" alt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，跟從耶穌去了。</a:t>
            </a:r>
          </a:p>
        </p:txBody>
      </p:sp>
    </p:spTree>
    <p:extLst>
      <p:ext uri="{BB962C8B-B14F-4D97-AF65-F5344CB8AC3E}">
        <p14:creationId xmlns:p14="http://schemas.microsoft.com/office/powerpoint/2010/main" val="4072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1281</Words>
  <Application>Microsoft Office PowerPoint</Application>
  <PresentationFormat>自訂</PresentationFormat>
  <Paragraphs>109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36" baseType="lpstr">
      <vt:lpstr>Office 佈景主題</vt:lpstr>
      <vt:lpstr>2_Office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爸媽的抉擇　 (西庇太先生夫人)</dc:title>
  <dc:creator>Rita</dc:creator>
  <cp:lastModifiedBy>Andrew</cp:lastModifiedBy>
  <cp:revision>61</cp:revision>
  <cp:lastPrinted>2021-05-07T06:29:24Z</cp:lastPrinted>
  <dcterms:created xsi:type="dcterms:W3CDTF">2021-04-14T07:57:47Z</dcterms:created>
  <dcterms:modified xsi:type="dcterms:W3CDTF">2021-05-07T07:26:03Z</dcterms:modified>
</cp:coreProperties>
</file>