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755" r:id="rId11"/>
    <p:sldId id="763" r:id="rId12"/>
    <p:sldId id="756" r:id="rId13"/>
    <p:sldId id="757" r:id="rId14"/>
    <p:sldId id="758" r:id="rId15"/>
    <p:sldId id="759" r:id="rId16"/>
    <p:sldId id="764" r:id="rId17"/>
    <p:sldId id="760" r:id="rId18"/>
    <p:sldId id="761" r:id="rId19"/>
    <p:sldId id="765" r:id="rId20"/>
    <p:sldId id="762" r:id="rId21"/>
    <p:sldId id="76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CBF725-BEC0-4126-8EFC-2F305BC9BE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困苦中的敬拜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1D54691-2D37-45FD-9EB4-A8FE4EF395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z="2400" dirty="0">
                <a:solidFill>
                  <a:schemeClr val="tx1"/>
                </a:solidFill>
              </a:rPr>
              <a:t>蔡好香姑娘</a:t>
            </a:r>
            <a:endParaRPr lang="en-US" altLang="zh-CN" sz="2400" dirty="0">
              <a:solidFill>
                <a:schemeClr val="tx1"/>
              </a:solidFill>
            </a:endParaRPr>
          </a:p>
          <a:p>
            <a:endParaRPr lang="zh-CN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081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2" name="圖片 2">
            <a:extLst>
              <a:ext uri="{FF2B5EF4-FFF2-40B4-BE49-F238E27FC236}">
                <a16:creationId xmlns:a16="http://schemas.microsoft.com/office/drawing/2014/main" xmlns="" id="{092CB632-0595-4361-AD20-E080EE41C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" b="9651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23" name="文字方塊 2">
            <a:extLst>
              <a:ext uri="{FF2B5EF4-FFF2-40B4-BE49-F238E27FC236}">
                <a16:creationId xmlns:a16="http://schemas.microsoft.com/office/drawing/2014/main" xmlns="" id="{58132DD3-A861-4523-903F-37AF5719F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566738"/>
            <a:ext cx="81915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主常聽我禱告 </a:t>
            </a:r>
            <a:endParaRPr lang="en-US" altLang="zh-TW" sz="5600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陪伴我走過每個黑夜</a:t>
            </a:r>
          </a:p>
          <a:p>
            <a:r>
              <a:rPr lang="zh-TW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安慰我明白我軟弱</a:t>
            </a:r>
            <a:endParaRPr lang="en-US" altLang="zh-TW" sz="5600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扶助我 引領我向前行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2" name="圖片 2">
            <a:extLst>
              <a:ext uri="{FF2B5EF4-FFF2-40B4-BE49-F238E27FC236}">
                <a16:creationId xmlns:a16="http://schemas.microsoft.com/office/drawing/2014/main" xmlns="" id="{092CB632-0595-4361-AD20-E080EE41C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" b="9651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23" name="文字方塊 2">
            <a:extLst>
              <a:ext uri="{FF2B5EF4-FFF2-40B4-BE49-F238E27FC236}">
                <a16:creationId xmlns:a16="http://schemas.microsoft.com/office/drawing/2014/main" xmlns="" id="{58132DD3-A861-4523-903F-37AF5719F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566738"/>
            <a:ext cx="81915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CN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來到祢跟前宣告 </a:t>
            </a:r>
            <a:endParaRPr lang="en-US" altLang="zh-CN" sz="5600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CN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祢是我神我力量 </a:t>
            </a:r>
            <a:endParaRPr lang="en-US" altLang="zh-CN" sz="5600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CN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祢是我的山寨</a:t>
            </a:r>
          </a:p>
        </p:txBody>
      </p:sp>
    </p:spTree>
    <p:extLst>
      <p:ext uri="{BB962C8B-B14F-4D97-AF65-F5344CB8AC3E}">
        <p14:creationId xmlns:p14="http://schemas.microsoft.com/office/powerpoint/2010/main" val="2930857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2" name="圖片 2">
            <a:extLst>
              <a:ext uri="{FF2B5EF4-FFF2-40B4-BE49-F238E27FC236}">
                <a16:creationId xmlns:a16="http://schemas.microsoft.com/office/drawing/2014/main" xmlns="" id="{092CB632-0595-4361-AD20-E080EE41C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" b="9651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23" name="文字方塊 2">
            <a:extLst>
              <a:ext uri="{FF2B5EF4-FFF2-40B4-BE49-F238E27FC236}">
                <a16:creationId xmlns:a16="http://schemas.microsoft.com/office/drawing/2014/main" xmlns="" id="{58132DD3-A861-4523-903F-37AF5719F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566738"/>
            <a:ext cx="81915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CN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是我保障 是我拯救 </a:t>
            </a:r>
            <a:endParaRPr lang="en-US" altLang="zh-CN" sz="5600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CN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祢是我惟一的倚靠</a:t>
            </a:r>
          </a:p>
        </p:txBody>
      </p:sp>
    </p:spTree>
    <p:extLst>
      <p:ext uri="{BB962C8B-B14F-4D97-AF65-F5344CB8AC3E}">
        <p14:creationId xmlns:p14="http://schemas.microsoft.com/office/powerpoint/2010/main" val="1477075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2" name="圖片 2">
            <a:extLst>
              <a:ext uri="{FF2B5EF4-FFF2-40B4-BE49-F238E27FC236}">
                <a16:creationId xmlns:a16="http://schemas.microsoft.com/office/drawing/2014/main" xmlns="" id="{092CB632-0595-4361-AD20-E080EE41C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" b="9651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23" name="文字方塊 2">
            <a:extLst>
              <a:ext uri="{FF2B5EF4-FFF2-40B4-BE49-F238E27FC236}">
                <a16:creationId xmlns:a16="http://schemas.microsoft.com/office/drawing/2014/main" xmlns="" id="{58132DD3-A861-4523-903F-37AF5719F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566738"/>
            <a:ext cx="81915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縱使地改變 高山震動 </a:t>
            </a:r>
            <a:endParaRPr lang="en-US" altLang="zh-TW" sz="5600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潮浪雖翻騰拍岸</a:t>
            </a:r>
          </a:p>
          <a:p>
            <a:r>
              <a:rPr lang="zh-TW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我仍要宣告 祢是我的倚靠 祢是我惟一的倚靠</a:t>
            </a:r>
          </a:p>
        </p:txBody>
      </p:sp>
    </p:spTree>
    <p:extLst>
      <p:ext uri="{BB962C8B-B14F-4D97-AF65-F5344CB8AC3E}">
        <p14:creationId xmlns:p14="http://schemas.microsoft.com/office/powerpoint/2010/main" val="57990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2" name="圖片 2">
            <a:extLst>
              <a:ext uri="{FF2B5EF4-FFF2-40B4-BE49-F238E27FC236}">
                <a16:creationId xmlns:a16="http://schemas.microsoft.com/office/drawing/2014/main" xmlns="" id="{092CB632-0595-4361-AD20-E080EE41C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" b="9651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23" name="文字方塊 2">
            <a:extLst>
              <a:ext uri="{FF2B5EF4-FFF2-40B4-BE49-F238E27FC236}">
                <a16:creationId xmlns:a16="http://schemas.microsoft.com/office/drawing/2014/main" xmlns="" id="{58132DD3-A861-4523-903F-37AF5719F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566738"/>
            <a:ext cx="81915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主常聽我禱告 </a:t>
            </a:r>
            <a:endParaRPr lang="en-US" altLang="zh-TW" sz="5600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陪伴我走過每個黑夜</a:t>
            </a:r>
          </a:p>
          <a:p>
            <a:r>
              <a:rPr lang="zh-TW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安慰我明白我軟弱</a:t>
            </a:r>
            <a:endParaRPr lang="en-US" altLang="zh-TW" sz="5600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扶助我 引領我向前行</a:t>
            </a:r>
          </a:p>
        </p:txBody>
      </p:sp>
    </p:spTree>
    <p:extLst>
      <p:ext uri="{BB962C8B-B14F-4D97-AF65-F5344CB8AC3E}">
        <p14:creationId xmlns:p14="http://schemas.microsoft.com/office/powerpoint/2010/main" val="2984268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2" name="圖片 2">
            <a:extLst>
              <a:ext uri="{FF2B5EF4-FFF2-40B4-BE49-F238E27FC236}">
                <a16:creationId xmlns:a16="http://schemas.microsoft.com/office/drawing/2014/main" xmlns="" id="{092CB632-0595-4361-AD20-E080EE41C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" b="9651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23" name="文字方塊 2">
            <a:extLst>
              <a:ext uri="{FF2B5EF4-FFF2-40B4-BE49-F238E27FC236}">
                <a16:creationId xmlns:a16="http://schemas.microsoft.com/office/drawing/2014/main" xmlns="" id="{58132DD3-A861-4523-903F-37AF5719F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566738"/>
            <a:ext cx="81915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CN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來到祢跟前宣告 </a:t>
            </a:r>
            <a:endParaRPr lang="en-US" altLang="zh-CN" sz="5600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CN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祢是我神我力量 </a:t>
            </a:r>
            <a:endParaRPr lang="en-US" altLang="zh-CN" sz="5600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CN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祢是我的山寨</a:t>
            </a:r>
          </a:p>
        </p:txBody>
      </p:sp>
    </p:spTree>
    <p:extLst>
      <p:ext uri="{BB962C8B-B14F-4D97-AF65-F5344CB8AC3E}">
        <p14:creationId xmlns:p14="http://schemas.microsoft.com/office/powerpoint/2010/main" val="2899204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2" name="圖片 2">
            <a:extLst>
              <a:ext uri="{FF2B5EF4-FFF2-40B4-BE49-F238E27FC236}">
                <a16:creationId xmlns:a16="http://schemas.microsoft.com/office/drawing/2014/main" xmlns="" id="{092CB632-0595-4361-AD20-E080EE41C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" b="9651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23" name="文字方塊 2">
            <a:extLst>
              <a:ext uri="{FF2B5EF4-FFF2-40B4-BE49-F238E27FC236}">
                <a16:creationId xmlns:a16="http://schemas.microsoft.com/office/drawing/2014/main" xmlns="" id="{58132DD3-A861-4523-903F-37AF5719F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566738"/>
            <a:ext cx="81915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CN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是我保障 是我拯救 </a:t>
            </a:r>
            <a:endParaRPr lang="en-US" altLang="zh-CN" sz="5600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CN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祢是我惟一的倚靠</a:t>
            </a:r>
          </a:p>
        </p:txBody>
      </p:sp>
    </p:spTree>
    <p:extLst>
      <p:ext uri="{BB962C8B-B14F-4D97-AF65-F5344CB8AC3E}">
        <p14:creationId xmlns:p14="http://schemas.microsoft.com/office/powerpoint/2010/main" val="3034239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2" name="圖片 2">
            <a:extLst>
              <a:ext uri="{FF2B5EF4-FFF2-40B4-BE49-F238E27FC236}">
                <a16:creationId xmlns:a16="http://schemas.microsoft.com/office/drawing/2014/main" xmlns="" id="{092CB632-0595-4361-AD20-E080EE41C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" b="9651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23" name="文字方塊 2">
            <a:extLst>
              <a:ext uri="{FF2B5EF4-FFF2-40B4-BE49-F238E27FC236}">
                <a16:creationId xmlns:a16="http://schemas.microsoft.com/office/drawing/2014/main" xmlns="" id="{58132DD3-A861-4523-903F-37AF5719F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566738"/>
            <a:ext cx="81915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縱使地改變 高山震動 </a:t>
            </a:r>
            <a:endParaRPr lang="en-US" altLang="zh-TW" sz="5600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潮浪雖翻騰拍岸</a:t>
            </a:r>
          </a:p>
          <a:p>
            <a:r>
              <a:rPr lang="zh-TW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我仍要宣告 祢是我的倚靠 祢是我惟一的倚靠</a:t>
            </a:r>
          </a:p>
        </p:txBody>
      </p:sp>
    </p:spTree>
    <p:extLst>
      <p:ext uri="{BB962C8B-B14F-4D97-AF65-F5344CB8AC3E}">
        <p14:creationId xmlns:p14="http://schemas.microsoft.com/office/powerpoint/2010/main" val="29678278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2" name="圖片 2">
            <a:extLst>
              <a:ext uri="{FF2B5EF4-FFF2-40B4-BE49-F238E27FC236}">
                <a16:creationId xmlns:a16="http://schemas.microsoft.com/office/drawing/2014/main" xmlns="" id="{092CB632-0595-4361-AD20-E080EE41C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" b="9651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23" name="文字方塊 2">
            <a:extLst>
              <a:ext uri="{FF2B5EF4-FFF2-40B4-BE49-F238E27FC236}">
                <a16:creationId xmlns:a16="http://schemas.microsoft.com/office/drawing/2014/main" xmlns="" id="{58132DD3-A861-4523-903F-37AF5719F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566738"/>
            <a:ext cx="81915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CN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來到祢跟前宣告 </a:t>
            </a:r>
            <a:endParaRPr lang="en-US" altLang="zh-CN" sz="5600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CN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祢是我神我力量 </a:t>
            </a:r>
            <a:endParaRPr lang="en-US" altLang="zh-CN" sz="5600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CN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祢是我的山寨</a:t>
            </a:r>
          </a:p>
        </p:txBody>
      </p:sp>
    </p:spTree>
    <p:extLst>
      <p:ext uri="{BB962C8B-B14F-4D97-AF65-F5344CB8AC3E}">
        <p14:creationId xmlns:p14="http://schemas.microsoft.com/office/powerpoint/2010/main" val="26022385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2" name="圖片 2">
            <a:extLst>
              <a:ext uri="{FF2B5EF4-FFF2-40B4-BE49-F238E27FC236}">
                <a16:creationId xmlns:a16="http://schemas.microsoft.com/office/drawing/2014/main" xmlns="" id="{092CB632-0595-4361-AD20-E080EE41C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" b="9651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23" name="文字方塊 2">
            <a:extLst>
              <a:ext uri="{FF2B5EF4-FFF2-40B4-BE49-F238E27FC236}">
                <a16:creationId xmlns:a16="http://schemas.microsoft.com/office/drawing/2014/main" xmlns="" id="{58132DD3-A861-4523-903F-37AF5719F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566738"/>
            <a:ext cx="81915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CN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是我保障 是我拯救 </a:t>
            </a:r>
            <a:endParaRPr lang="en-US" altLang="zh-CN" sz="5600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CN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祢是我惟一的倚靠</a:t>
            </a:r>
          </a:p>
        </p:txBody>
      </p:sp>
    </p:spTree>
    <p:extLst>
      <p:ext uri="{BB962C8B-B14F-4D97-AF65-F5344CB8AC3E}">
        <p14:creationId xmlns:p14="http://schemas.microsoft.com/office/powerpoint/2010/main" val="3570755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DF3197-1DD4-4CC9-999A-B704C6FE8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766" y="484151"/>
            <a:ext cx="8911687" cy="1280890"/>
          </a:xfrm>
        </p:spPr>
        <p:txBody>
          <a:bodyPr>
            <a:noAutofit/>
          </a:bodyPr>
          <a:lstStyle/>
          <a:p>
            <a:r>
              <a:rPr lang="zh-CN" altLang="en-US" sz="4800" dirty="0"/>
              <a:t>歷史背景</a:t>
            </a:r>
            <a:r>
              <a:rPr lang="en-US" altLang="zh-CN" sz="4800" dirty="0"/>
              <a:t>(</a:t>
            </a:r>
            <a:r>
              <a:rPr lang="zh-TW" altLang="en-US" sz="4800" dirty="0">
                <a:solidFill>
                  <a:schemeClr val="tx1"/>
                </a:solidFill>
              </a:rPr>
              <a:t>得</a:t>
            </a:r>
            <a:r>
              <a:rPr lang="en-US" altLang="zh-TW" sz="4800" dirty="0">
                <a:solidFill>
                  <a:schemeClr val="tx1"/>
                </a:solidFill>
              </a:rPr>
              <a:t>1:1-5)</a:t>
            </a:r>
            <a:br>
              <a:rPr lang="en-US" altLang="zh-TW" sz="4800" dirty="0">
                <a:solidFill>
                  <a:schemeClr val="tx1"/>
                </a:solidFill>
              </a:rPr>
            </a:b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2A0CEE-2104-4892-9FAE-B2044B3A0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2776" y="1604865"/>
            <a:ext cx="9797142" cy="5943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zh-TW" altLang="en-US" sz="4200" dirty="0">
                <a:solidFill>
                  <a:schemeClr val="tx1"/>
                </a:solidFill>
              </a:rPr>
              <a:t>「</a:t>
            </a:r>
            <a:r>
              <a:rPr lang="zh-TW" altLang="en-US" sz="4200" dirty="0">
                <a:solidFill>
                  <a:srgbClr val="FF0000"/>
                </a:solidFill>
              </a:rPr>
              <a:t>當士師秉政的時候</a:t>
            </a:r>
            <a:r>
              <a:rPr lang="zh-TW" altLang="en-US" sz="4200" dirty="0">
                <a:solidFill>
                  <a:schemeClr val="tx1"/>
                </a:solidFill>
              </a:rPr>
              <a:t>，國中遭遇饑荒。在猶大伯利恆，有一個人帶著妻子和兩個兒子往摩押地去寄居。這人名叫</a:t>
            </a:r>
            <a:r>
              <a:rPr lang="zh-TW" altLang="en-US" sz="4200" u="sng" dirty="0">
                <a:solidFill>
                  <a:schemeClr val="tx1"/>
                </a:solidFill>
              </a:rPr>
              <a:t>以利米勒</a:t>
            </a:r>
            <a:r>
              <a:rPr lang="zh-TW" altLang="en-US" sz="4200" dirty="0">
                <a:solidFill>
                  <a:schemeClr val="tx1"/>
                </a:solidFill>
              </a:rPr>
              <a:t>，他的妻名叫</a:t>
            </a:r>
            <a:r>
              <a:rPr lang="zh-TW" altLang="en-US" sz="4200" u="sng" dirty="0">
                <a:solidFill>
                  <a:schemeClr val="tx1"/>
                </a:solidFill>
              </a:rPr>
              <a:t>拿俄米</a:t>
            </a:r>
            <a:r>
              <a:rPr lang="zh-TW" altLang="en-US" sz="4200" dirty="0">
                <a:solidFill>
                  <a:schemeClr val="tx1"/>
                </a:solidFill>
              </a:rPr>
              <a:t>；他兩個兒子，一個名叫</a:t>
            </a:r>
            <a:r>
              <a:rPr lang="zh-TW" altLang="en-US" sz="4200" u="sng" dirty="0">
                <a:solidFill>
                  <a:schemeClr val="tx1"/>
                </a:solidFill>
              </a:rPr>
              <a:t>瑪倫</a:t>
            </a:r>
            <a:r>
              <a:rPr lang="zh-TW" altLang="en-US" sz="4200" dirty="0">
                <a:solidFill>
                  <a:schemeClr val="tx1"/>
                </a:solidFill>
              </a:rPr>
              <a:t>，一個名叫</a:t>
            </a:r>
            <a:r>
              <a:rPr lang="zh-TW" altLang="en-US" sz="4200" u="sng" dirty="0">
                <a:solidFill>
                  <a:schemeClr val="tx1"/>
                </a:solidFill>
              </a:rPr>
              <a:t>基連</a:t>
            </a:r>
            <a:r>
              <a:rPr lang="zh-TW" altLang="en-US" sz="4200" dirty="0">
                <a:solidFill>
                  <a:schemeClr val="tx1"/>
                </a:solidFill>
              </a:rPr>
              <a:t>，都是猶大伯利恆的以法他人。他們到了摩押地，就住在那裏。後來拿俄米的丈夫以利米勒死了，剩下婦人和她兩個兒子。這兩個兒子娶了摩押女子為妻，一個名叫</a:t>
            </a:r>
            <a:r>
              <a:rPr lang="zh-TW" altLang="en-US" sz="4200" u="sng" dirty="0">
                <a:solidFill>
                  <a:schemeClr val="tx1"/>
                </a:solidFill>
              </a:rPr>
              <a:t>俄珥巴</a:t>
            </a:r>
            <a:r>
              <a:rPr lang="zh-TW" altLang="en-US" sz="4200" dirty="0">
                <a:solidFill>
                  <a:schemeClr val="tx1"/>
                </a:solidFill>
              </a:rPr>
              <a:t>，一個名叫</a:t>
            </a:r>
            <a:r>
              <a:rPr lang="zh-TW" altLang="en-US" sz="4200" u="sng" dirty="0">
                <a:solidFill>
                  <a:schemeClr val="tx1"/>
                </a:solidFill>
              </a:rPr>
              <a:t>路得</a:t>
            </a:r>
            <a:r>
              <a:rPr lang="zh-TW" altLang="en-US" sz="4200" dirty="0">
                <a:solidFill>
                  <a:schemeClr val="tx1"/>
                </a:solidFill>
              </a:rPr>
              <a:t>，在那裏住了約有十年。瑪倫和基連二人也死了，剩下拿俄米，沒有丈夫，也沒有兒子。」</a:t>
            </a:r>
          </a:p>
          <a:p>
            <a:pPr marL="0" indent="0">
              <a:buNone/>
            </a:pPr>
            <a:endParaRPr lang="zh-TW" altLang="en-US" sz="41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8968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2" name="圖片 2">
            <a:extLst>
              <a:ext uri="{FF2B5EF4-FFF2-40B4-BE49-F238E27FC236}">
                <a16:creationId xmlns:a16="http://schemas.microsoft.com/office/drawing/2014/main" xmlns="" id="{092CB632-0595-4361-AD20-E080EE41C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" b="9651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23" name="文字方塊 2">
            <a:extLst>
              <a:ext uri="{FF2B5EF4-FFF2-40B4-BE49-F238E27FC236}">
                <a16:creationId xmlns:a16="http://schemas.microsoft.com/office/drawing/2014/main" xmlns="" id="{58132DD3-A861-4523-903F-37AF5719F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566738"/>
            <a:ext cx="81915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縱使地改變 高山震動 </a:t>
            </a:r>
            <a:endParaRPr lang="en-US" altLang="zh-TW" sz="5600" dirty="0">
              <a:solidFill>
                <a:srgbClr val="632523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潮浪雖翻騰拍岸</a:t>
            </a:r>
          </a:p>
          <a:p>
            <a:r>
              <a:rPr lang="zh-TW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我仍要宣告 祢是我的倚靠 祢是我惟一的倚靠</a:t>
            </a:r>
          </a:p>
        </p:txBody>
      </p:sp>
    </p:spTree>
    <p:extLst>
      <p:ext uri="{BB962C8B-B14F-4D97-AF65-F5344CB8AC3E}">
        <p14:creationId xmlns:p14="http://schemas.microsoft.com/office/powerpoint/2010/main" val="1385424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2" name="圖片 2">
            <a:extLst>
              <a:ext uri="{FF2B5EF4-FFF2-40B4-BE49-F238E27FC236}">
                <a16:creationId xmlns:a16="http://schemas.microsoft.com/office/drawing/2014/main" xmlns="" id="{092CB632-0595-4361-AD20-E080EE41C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" b="9651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23" name="文字方塊 2">
            <a:extLst>
              <a:ext uri="{FF2B5EF4-FFF2-40B4-BE49-F238E27FC236}">
                <a16:creationId xmlns:a16="http://schemas.microsoft.com/office/drawing/2014/main" xmlns="" id="{58132DD3-A861-4523-903F-37AF5719F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566738"/>
            <a:ext cx="81915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5600" dirty="0">
                <a:solidFill>
                  <a:srgbClr val="63252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我仍要宣告 祢是我的倚靠 祢是我惟一的倚靠</a:t>
            </a:r>
          </a:p>
        </p:txBody>
      </p:sp>
    </p:spTree>
    <p:extLst>
      <p:ext uri="{BB962C8B-B14F-4D97-AF65-F5344CB8AC3E}">
        <p14:creationId xmlns:p14="http://schemas.microsoft.com/office/powerpoint/2010/main" val="3065881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B99523-7CD7-4FD0-A877-ED8B6BA97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138918"/>
            <a:ext cx="10414995" cy="1280890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sz="5300" dirty="0"/>
              <a:t>困苦中的宣告 </a:t>
            </a:r>
            <a:r>
              <a:rPr lang="en-US" altLang="zh-CN" sz="5300" dirty="0"/>
              <a:t>- </a:t>
            </a:r>
            <a:r>
              <a:rPr lang="zh-CN" altLang="en-US" sz="5300" dirty="0"/>
              <a:t>你的神就是我的神 </a:t>
            </a:r>
            <a:r>
              <a:rPr lang="en-US" altLang="zh-CN" sz="5300" dirty="0"/>
              <a:t>(</a:t>
            </a:r>
            <a:r>
              <a:rPr lang="en-US" sz="5300" dirty="0"/>
              <a:t>Your God is my God)</a:t>
            </a:r>
            <a:br>
              <a:rPr lang="en-US" sz="5300" dirty="0"/>
            </a:br>
            <a:endParaRPr lang="en-US" sz="53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1766A3-B345-4F20-A358-4A18D7E14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9457" y="2264228"/>
            <a:ext cx="10063098" cy="4985658"/>
          </a:xfrm>
        </p:spPr>
        <p:txBody>
          <a:bodyPr>
            <a:normAutofit fontScale="62500" lnSpcReduction="20000"/>
          </a:bodyPr>
          <a:lstStyle/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5100" dirty="0">
                <a:solidFill>
                  <a:schemeClr val="tx1"/>
                </a:solidFill>
              </a:rPr>
              <a:t>1:15-19a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5100" dirty="0">
                <a:solidFill>
                  <a:schemeClr val="tx1"/>
                </a:solidFill>
              </a:rPr>
              <a:t>「拿俄米說：</a:t>
            </a:r>
            <a:r>
              <a:rPr lang="en-US" altLang="zh-TW" sz="5100" dirty="0">
                <a:solidFill>
                  <a:schemeClr val="tx1"/>
                </a:solidFill>
              </a:rPr>
              <a:t>『</a:t>
            </a:r>
            <a:r>
              <a:rPr lang="zh-TW" altLang="en-US" sz="5100" dirty="0">
                <a:solidFill>
                  <a:schemeClr val="tx1"/>
                </a:solidFill>
              </a:rPr>
              <a:t>看哪，你嫂子已經回她本國和她所拜的神那裏去了，你也跟著你嫂子回去吧！</a:t>
            </a:r>
            <a:r>
              <a:rPr lang="en-US" altLang="zh-TW" sz="5100" dirty="0">
                <a:solidFill>
                  <a:schemeClr val="tx1"/>
                </a:solidFill>
              </a:rPr>
              <a:t>』</a:t>
            </a:r>
            <a:r>
              <a:rPr lang="zh-TW" altLang="en-US" sz="5100" dirty="0">
                <a:solidFill>
                  <a:schemeClr val="tx1"/>
                </a:solidFill>
              </a:rPr>
              <a:t>路得說：</a:t>
            </a:r>
            <a:r>
              <a:rPr lang="en-US" altLang="zh-TW" sz="5100" dirty="0">
                <a:solidFill>
                  <a:schemeClr val="tx1"/>
                </a:solidFill>
              </a:rPr>
              <a:t>『</a:t>
            </a:r>
            <a:r>
              <a:rPr lang="zh-TW" altLang="en-US" sz="5100" dirty="0">
                <a:solidFill>
                  <a:schemeClr val="tx1"/>
                </a:solidFill>
              </a:rPr>
              <a:t>不要催我回去不跟隨你。你往那裏去，我也往那裏去；你在那裏住宿，我也在那裏住宿；你的國就是我的國，</a:t>
            </a:r>
            <a:r>
              <a:rPr lang="zh-TW" altLang="en-US" sz="5100" dirty="0">
                <a:solidFill>
                  <a:srgbClr val="FF0000"/>
                </a:solidFill>
              </a:rPr>
              <a:t>你的神就是我的神。</a:t>
            </a:r>
            <a:r>
              <a:rPr lang="zh-TW" altLang="en-US" sz="5100" dirty="0">
                <a:solidFill>
                  <a:schemeClr val="tx1"/>
                </a:solidFill>
              </a:rPr>
              <a:t>你在那裏死，我也在那裏死，也葬在那裏。除非死能使你我相離！不然，願耶和華重重地降罰與我。</a:t>
            </a:r>
            <a:r>
              <a:rPr lang="en-US" altLang="zh-TW" sz="5100" dirty="0">
                <a:solidFill>
                  <a:schemeClr val="tx1"/>
                </a:solidFill>
              </a:rPr>
              <a:t>』</a:t>
            </a:r>
            <a:r>
              <a:rPr lang="zh-TW" altLang="en-US" sz="5100" dirty="0">
                <a:solidFill>
                  <a:schemeClr val="tx1"/>
                </a:solidFill>
              </a:rPr>
              <a:t>拿俄米見路得定意要跟隨自己去，就不再勸她了。於是二人同行，來到伯利恆。」</a:t>
            </a:r>
            <a:endParaRPr lang="en-US" sz="51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42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A5C6D5-BF88-42AC-A5A2-9F605F303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1080" y="390844"/>
            <a:ext cx="8911687" cy="1280890"/>
          </a:xfrm>
        </p:spPr>
        <p:txBody>
          <a:bodyPr>
            <a:noAutofit/>
          </a:bodyPr>
          <a:lstStyle/>
          <a:p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幼圆" panose="02010509060101010101" pitchFamily="49" charset="-122"/>
                <a:cs typeface="+mj-cs"/>
              </a:rPr>
              <a:t>困苦中的宣告 </a:t>
            </a:r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幼圆" panose="02010509060101010101" pitchFamily="49" charset="-122"/>
                <a:cs typeface="+mj-cs"/>
              </a:rPr>
              <a:t>- </a:t>
            </a: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幼圆" panose="02010509060101010101" pitchFamily="49" charset="-122"/>
                <a:cs typeface="+mj-cs"/>
              </a:rPr>
              <a:t>你的神就是我的神 </a:t>
            </a:r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幼圆" panose="02010509060101010101" pitchFamily="49" charset="-122"/>
                <a:cs typeface="+mj-cs"/>
              </a:rPr>
              <a:t>(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Your God is my God)</a:t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FD8597-0B68-43F6-B0C1-CCCCF3037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1080" y="2152261"/>
            <a:ext cx="8915400" cy="446314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TW" sz="3500" dirty="0">
                <a:solidFill>
                  <a:srgbClr val="7030A0"/>
                </a:solidFill>
              </a:rPr>
              <a:t>A	</a:t>
            </a:r>
            <a:r>
              <a:rPr lang="zh-TW" altLang="en-US" sz="3500" dirty="0">
                <a:solidFill>
                  <a:srgbClr val="7030A0"/>
                </a:solidFill>
              </a:rPr>
              <a:t>不要催我回去不跟隨你。</a:t>
            </a:r>
          </a:p>
          <a:p>
            <a:pPr marL="0" indent="0">
              <a:buNone/>
            </a:pPr>
            <a:r>
              <a:rPr lang="en-US" altLang="zh-TW" sz="3500" dirty="0">
                <a:solidFill>
                  <a:srgbClr val="00B050"/>
                </a:solidFill>
              </a:rPr>
              <a:t>B	</a:t>
            </a:r>
            <a:r>
              <a:rPr lang="zh-TW" altLang="en-US" sz="3500" dirty="0">
                <a:solidFill>
                  <a:srgbClr val="00B050"/>
                </a:solidFill>
              </a:rPr>
              <a:t>你往那裏去，我也往那裏去；</a:t>
            </a:r>
          </a:p>
          <a:p>
            <a:pPr marL="0" indent="0">
              <a:buNone/>
            </a:pPr>
            <a:r>
              <a:rPr lang="zh-TW" altLang="en-US" sz="3500" dirty="0">
                <a:solidFill>
                  <a:srgbClr val="00B050"/>
                </a:solidFill>
              </a:rPr>
              <a:t>	你在那裏住宿，我也在那裏住宿；</a:t>
            </a:r>
          </a:p>
          <a:p>
            <a:pPr marL="0" indent="0">
              <a:buNone/>
            </a:pPr>
            <a:r>
              <a:rPr lang="en-US" altLang="zh-TW" sz="3500" dirty="0">
                <a:solidFill>
                  <a:srgbClr val="FF0000"/>
                </a:solidFill>
              </a:rPr>
              <a:t>C	</a:t>
            </a:r>
            <a:r>
              <a:rPr lang="zh-TW" altLang="en-US" sz="3500" dirty="0">
                <a:solidFill>
                  <a:srgbClr val="FF0000"/>
                </a:solidFill>
              </a:rPr>
              <a:t>你的國就是我的國，你的神就是我的神。</a:t>
            </a:r>
          </a:p>
          <a:p>
            <a:pPr marL="0" indent="0">
              <a:buNone/>
            </a:pPr>
            <a:r>
              <a:rPr lang="en-US" altLang="zh-TW" sz="3500" dirty="0">
                <a:solidFill>
                  <a:srgbClr val="00B050"/>
                </a:solidFill>
              </a:rPr>
              <a:t>B	</a:t>
            </a:r>
            <a:r>
              <a:rPr lang="zh-TW" altLang="en-US" sz="3500" dirty="0">
                <a:solidFill>
                  <a:srgbClr val="00B050"/>
                </a:solidFill>
              </a:rPr>
              <a:t>你在那裏死，我也在那裏死，也葬在那裏。</a:t>
            </a:r>
          </a:p>
          <a:p>
            <a:pPr marL="0" indent="0">
              <a:buNone/>
            </a:pPr>
            <a:r>
              <a:rPr lang="en-US" altLang="zh-TW" sz="3500" dirty="0">
                <a:solidFill>
                  <a:srgbClr val="7030A0"/>
                </a:solidFill>
              </a:rPr>
              <a:t>A’	</a:t>
            </a:r>
            <a:r>
              <a:rPr lang="zh-TW" altLang="en-US" sz="3500" dirty="0">
                <a:solidFill>
                  <a:srgbClr val="7030A0"/>
                </a:solidFill>
              </a:rPr>
              <a:t>除非死能使你我相離！不然，願耶和華重重地</a:t>
            </a:r>
            <a:endParaRPr lang="en-US" altLang="zh-TW" sz="35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TW" altLang="en-US" sz="3500" dirty="0">
                <a:solidFill>
                  <a:srgbClr val="7030A0"/>
                </a:solidFill>
              </a:rPr>
              <a:t>    降罰與我。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161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C24E2D-4A6C-40C6-B447-BB621A44A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7064" y="381514"/>
            <a:ext cx="8911687" cy="1280890"/>
          </a:xfrm>
        </p:spPr>
        <p:txBody>
          <a:bodyPr>
            <a:normAutofit/>
          </a:bodyPr>
          <a:lstStyle/>
          <a:p>
            <a:r>
              <a:rPr lang="zh-CN" altLang="en-US" sz="4800" dirty="0"/>
              <a:t>困苦中的恩情</a:t>
            </a:r>
            <a:r>
              <a:rPr lang="en-US" altLang="zh-CN" sz="4800" dirty="0"/>
              <a:t>-</a:t>
            </a:r>
            <a:r>
              <a:rPr lang="en-US" altLang="zh-CN" sz="4800" i="1" dirty="0" err="1"/>
              <a:t>h</a:t>
            </a:r>
            <a:r>
              <a:rPr lang="en-US" sz="4800" i="1" dirty="0" err="1"/>
              <a:t>esed</a:t>
            </a:r>
            <a:endParaRPr lang="en-US" sz="48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37C6DA-58E4-421C-A474-0B2987EFA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0586" y="1737049"/>
            <a:ext cx="9344641" cy="4953000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sz="3600" dirty="0">
                <a:solidFill>
                  <a:schemeClr val="tx1"/>
                </a:solidFill>
              </a:rPr>
              <a:t>1:8-9a</a:t>
            </a:r>
            <a:r>
              <a:rPr lang="zh-TW" altLang="en-US" sz="3600" dirty="0">
                <a:solidFill>
                  <a:schemeClr val="tx1"/>
                </a:solidFill>
              </a:rPr>
              <a:t>「拿俄米對兩個兒婦說：</a:t>
            </a:r>
            <a:r>
              <a:rPr lang="en-US" altLang="zh-TW" sz="3600" dirty="0">
                <a:solidFill>
                  <a:schemeClr val="tx1"/>
                </a:solidFill>
              </a:rPr>
              <a:t>『</a:t>
            </a:r>
            <a:r>
              <a:rPr lang="zh-TW" altLang="en-US" sz="3600" dirty="0">
                <a:solidFill>
                  <a:schemeClr val="tx1"/>
                </a:solidFill>
              </a:rPr>
              <a:t>你們各人回娘家去罷。願耶和華</a:t>
            </a:r>
            <a:r>
              <a:rPr lang="zh-TW" altLang="en-US" sz="3600" dirty="0">
                <a:solidFill>
                  <a:srgbClr val="FF0000"/>
                </a:solidFill>
              </a:rPr>
              <a:t>恩待</a:t>
            </a:r>
            <a:r>
              <a:rPr lang="zh-TW" altLang="en-US" sz="3600" dirty="0">
                <a:solidFill>
                  <a:schemeClr val="tx1"/>
                </a:solidFill>
              </a:rPr>
              <a:t>你們，像你們</a:t>
            </a:r>
            <a:r>
              <a:rPr lang="zh-TW" altLang="en-US" sz="3600" dirty="0">
                <a:solidFill>
                  <a:srgbClr val="FF0000"/>
                </a:solidFill>
              </a:rPr>
              <a:t>恩待</a:t>
            </a:r>
            <a:r>
              <a:rPr lang="zh-TW" altLang="en-US" sz="3600" dirty="0">
                <a:solidFill>
                  <a:schemeClr val="tx1"/>
                </a:solidFill>
              </a:rPr>
              <a:t>已死的人與我一樣！願耶和華使你們各在新夫家中得平安</a:t>
            </a:r>
            <a:r>
              <a:rPr lang="en-US" altLang="zh-TW" sz="3600" dirty="0">
                <a:solidFill>
                  <a:schemeClr val="tx1"/>
                </a:solidFill>
              </a:rPr>
              <a:t>』</a:t>
            </a:r>
            <a:r>
              <a:rPr lang="zh-TW" altLang="en-US" sz="3600" dirty="0">
                <a:solidFill>
                  <a:schemeClr val="tx1"/>
                </a:solidFill>
              </a:rPr>
              <a:t>」</a:t>
            </a:r>
          </a:p>
          <a:p>
            <a:r>
              <a:rPr lang="en-US" altLang="zh-TW" sz="3600" dirty="0">
                <a:solidFill>
                  <a:schemeClr val="tx1"/>
                </a:solidFill>
              </a:rPr>
              <a:t>2:19-20</a:t>
            </a:r>
            <a:r>
              <a:rPr lang="zh-TW" altLang="en-US" sz="3600" dirty="0">
                <a:solidFill>
                  <a:schemeClr val="tx1"/>
                </a:solidFill>
              </a:rPr>
              <a:t>「</a:t>
            </a:r>
            <a:r>
              <a:rPr lang="en-US" altLang="zh-TW" sz="3600" dirty="0">
                <a:solidFill>
                  <a:schemeClr val="tx1"/>
                </a:solidFill>
              </a:rPr>
              <a:t>……</a:t>
            </a:r>
            <a:r>
              <a:rPr lang="zh-TW" altLang="en-US" sz="3600" dirty="0">
                <a:solidFill>
                  <a:schemeClr val="tx1"/>
                </a:solidFill>
              </a:rPr>
              <a:t>願那顧恤你的得福。</a:t>
            </a:r>
            <a:r>
              <a:rPr lang="en-US" altLang="zh-TW" sz="3600" dirty="0">
                <a:solidFill>
                  <a:schemeClr val="tx1"/>
                </a:solidFill>
              </a:rPr>
              <a:t>……</a:t>
            </a:r>
            <a:r>
              <a:rPr lang="zh-TW" altLang="en-US" sz="3600" dirty="0">
                <a:solidFill>
                  <a:schemeClr val="tx1"/>
                </a:solidFill>
              </a:rPr>
              <a:t>拿俄米對兒婦說：</a:t>
            </a:r>
            <a:r>
              <a:rPr lang="en-US" altLang="zh-TW" sz="3600" dirty="0">
                <a:solidFill>
                  <a:schemeClr val="tx1"/>
                </a:solidFill>
              </a:rPr>
              <a:t>『</a:t>
            </a:r>
            <a:r>
              <a:rPr lang="zh-TW" altLang="en-US" sz="3600" dirty="0">
                <a:solidFill>
                  <a:schemeClr val="tx1"/>
                </a:solidFill>
              </a:rPr>
              <a:t>願那人蒙耶和華賜福，因為他不斷的</a:t>
            </a:r>
            <a:r>
              <a:rPr lang="zh-TW" altLang="en-US" sz="3600" dirty="0">
                <a:solidFill>
                  <a:srgbClr val="FF0000"/>
                </a:solidFill>
              </a:rPr>
              <a:t>恩待</a:t>
            </a:r>
            <a:r>
              <a:rPr lang="zh-TW" altLang="en-US" sz="3600" dirty="0">
                <a:solidFill>
                  <a:schemeClr val="tx1"/>
                </a:solidFill>
              </a:rPr>
              <a:t>活人、死人。</a:t>
            </a:r>
            <a:r>
              <a:rPr lang="en-US" altLang="zh-TW" sz="3600" dirty="0">
                <a:solidFill>
                  <a:schemeClr val="tx1"/>
                </a:solidFill>
              </a:rPr>
              <a:t>』</a:t>
            </a:r>
            <a:r>
              <a:rPr lang="zh-TW" altLang="en-US" sz="3600" dirty="0">
                <a:solidFill>
                  <a:schemeClr val="tx1"/>
                </a:solidFill>
              </a:rPr>
              <a:t>拿俄米又說：</a:t>
            </a:r>
            <a:r>
              <a:rPr lang="en-US" altLang="zh-TW" sz="3600" dirty="0">
                <a:solidFill>
                  <a:schemeClr val="tx1"/>
                </a:solidFill>
              </a:rPr>
              <a:t>『</a:t>
            </a:r>
            <a:r>
              <a:rPr lang="zh-TW" altLang="en-US" sz="3600" dirty="0">
                <a:solidFill>
                  <a:schemeClr val="tx1"/>
                </a:solidFill>
              </a:rPr>
              <a:t>那是我們本族的人，是一個至近的親屬。</a:t>
            </a:r>
            <a:r>
              <a:rPr lang="en-US" altLang="zh-TW" sz="3600" dirty="0">
                <a:solidFill>
                  <a:schemeClr val="tx1"/>
                </a:solidFill>
              </a:rPr>
              <a:t>』</a:t>
            </a:r>
            <a:r>
              <a:rPr lang="zh-TW" altLang="en-US" sz="3600" dirty="0">
                <a:solidFill>
                  <a:schemeClr val="tx1"/>
                </a:solidFill>
              </a:rPr>
              <a:t>」</a:t>
            </a:r>
          </a:p>
          <a:p>
            <a:r>
              <a:rPr lang="en-US" altLang="zh-TW" sz="3600" dirty="0">
                <a:solidFill>
                  <a:schemeClr val="tx1"/>
                </a:solidFill>
              </a:rPr>
              <a:t>3:10</a:t>
            </a:r>
            <a:r>
              <a:rPr lang="zh-TW" altLang="en-US" sz="3600" dirty="0">
                <a:solidFill>
                  <a:schemeClr val="tx1"/>
                </a:solidFill>
              </a:rPr>
              <a:t>「波阿斯說：</a:t>
            </a:r>
            <a:r>
              <a:rPr lang="en-US" altLang="zh-TW" sz="3600" dirty="0">
                <a:solidFill>
                  <a:schemeClr val="tx1"/>
                </a:solidFill>
              </a:rPr>
              <a:t>『</a:t>
            </a:r>
            <a:r>
              <a:rPr lang="zh-TW" altLang="en-US" sz="3600" dirty="0">
                <a:solidFill>
                  <a:schemeClr val="tx1"/>
                </a:solidFill>
              </a:rPr>
              <a:t>女兒阿，願你蒙耶和華賜福。你</a:t>
            </a:r>
            <a:r>
              <a:rPr lang="zh-TW" altLang="en-US" sz="3600" dirty="0">
                <a:solidFill>
                  <a:srgbClr val="FF0000"/>
                </a:solidFill>
              </a:rPr>
              <a:t>末後的恩</a:t>
            </a:r>
            <a:r>
              <a:rPr lang="zh-TW" altLang="en-US" sz="3600" dirty="0">
                <a:solidFill>
                  <a:schemeClr val="tx1"/>
                </a:solidFill>
              </a:rPr>
              <a:t>比先前更大；因為少年人無論貧富，你都沒有跟從。</a:t>
            </a:r>
            <a:r>
              <a:rPr lang="en-US" altLang="zh-TW" sz="3600" dirty="0">
                <a:solidFill>
                  <a:schemeClr val="tx1"/>
                </a:solidFill>
              </a:rPr>
              <a:t>』</a:t>
            </a:r>
            <a:r>
              <a:rPr lang="zh-TW" altLang="en-US" sz="3600" dirty="0">
                <a:solidFill>
                  <a:schemeClr val="tx1"/>
                </a:solidFill>
              </a:rPr>
              <a:t>」</a:t>
            </a:r>
          </a:p>
          <a:p>
            <a:endParaRPr lang="zh-TW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151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0B7AEA-62E9-4295-8FBD-91E8AC821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0139" y="624110"/>
            <a:ext cx="10226351" cy="1280890"/>
          </a:xfrm>
        </p:spPr>
        <p:txBody>
          <a:bodyPr>
            <a:noAutofit/>
          </a:bodyPr>
          <a:lstStyle/>
          <a:p>
            <a:r>
              <a:rPr lang="zh-CN" altLang="en-US" sz="4800" dirty="0"/>
              <a:t>困苦中的讚美</a:t>
            </a:r>
            <a:r>
              <a:rPr lang="en-US" altLang="zh-CN" sz="4800" dirty="0"/>
              <a:t>- </a:t>
            </a:r>
            <a:r>
              <a:rPr lang="en-US" sz="4800" dirty="0"/>
              <a:t>Blessed be God</a:t>
            </a: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/>
              <a:t/>
            </a:r>
            <a:br>
              <a:rPr lang="en-US" sz="5400" dirty="0"/>
            </a:b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28E1A4-BE41-4A86-820B-027ED0229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6460" y="1816358"/>
            <a:ext cx="10226351" cy="5536164"/>
          </a:xfrm>
        </p:spPr>
        <p:txBody>
          <a:bodyPr/>
          <a:lstStyle/>
          <a:p>
            <a:r>
              <a:rPr lang="zh-TW" altLang="en-US" sz="3200" dirty="0">
                <a:solidFill>
                  <a:schemeClr val="tx1"/>
                </a:solidFill>
              </a:rPr>
              <a:t>從「恰巧」看神的作為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chemeClr val="tx1"/>
                </a:solidFill>
              </a:rPr>
              <a:t>2:3</a:t>
            </a:r>
            <a:r>
              <a:rPr lang="zh-TW" altLang="en-US" sz="3200" dirty="0">
                <a:solidFill>
                  <a:schemeClr val="tx1"/>
                </a:solidFill>
              </a:rPr>
              <a:t>「路得就去了，來到田間，在收割的人身後拾取麥穗。她</a:t>
            </a:r>
            <a:r>
              <a:rPr lang="zh-TW" altLang="en-US" sz="3200" dirty="0">
                <a:solidFill>
                  <a:srgbClr val="FF0000"/>
                </a:solidFill>
              </a:rPr>
              <a:t>恰巧</a:t>
            </a:r>
            <a:r>
              <a:rPr lang="zh-TW" altLang="en-US" sz="3200" dirty="0">
                <a:solidFill>
                  <a:schemeClr val="tx1"/>
                </a:solidFill>
              </a:rPr>
              <a:t>到了以利米勒本族的人波阿斯那塊田裏。」</a:t>
            </a:r>
          </a:p>
          <a:p>
            <a:pPr marL="0" indent="0">
              <a:buNone/>
            </a:pPr>
            <a:r>
              <a:rPr lang="en-US" altLang="zh-TW" sz="3200" dirty="0">
                <a:solidFill>
                  <a:schemeClr val="tx1"/>
                </a:solidFill>
              </a:rPr>
              <a:t>4:1</a:t>
            </a:r>
            <a:r>
              <a:rPr lang="zh-TW" altLang="en-US" sz="3200" dirty="0">
                <a:solidFill>
                  <a:schemeClr val="tx1"/>
                </a:solidFill>
              </a:rPr>
              <a:t>「波阿斯到了城門，坐在那裏，</a:t>
            </a:r>
            <a:r>
              <a:rPr lang="zh-TW" altLang="en-US" sz="3200" dirty="0">
                <a:solidFill>
                  <a:srgbClr val="FF0000"/>
                </a:solidFill>
              </a:rPr>
              <a:t>恰巧</a:t>
            </a:r>
            <a:r>
              <a:rPr lang="zh-TW" altLang="en-US" sz="3200" dirty="0">
                <a:solidFill>
                  <a:schemeClr val="tx1"/>
                </a:solidFill>
              </a:rPr>
              <a:t>波阿斯所說的那至近的親屬經過。波阿斯說：</a:t>
            </a:r>
            <a:r>
              <a:rPr lang="en-US" altLang="zh-TW" sz="3200" dirty="0">
                <a:solidFill>
                  <a:schemeClr val="tx1"/>
                </a:solidFill>
              </a:rPr>
              <a:t>『</a:t>
            </a:r>
            <a:r>
              <a:rPr lang="zh-TW" altLang="en-US" sz="3200" dirty="0">
                <a:solidFill>
                  <a:schemeClr val="tx1"/>
                </a:solidFill>
              </a:rPr>
              <a:t>某人哪，你來坐在這裏。</a:t>
            </a:r>
            <a:r>
              <a:rPr lang="en-US" altLang="zh-TW" sz="3200" dirty="0">
                <a:solidFill>
                  <a:schemeClr val="tx1"/>
                </a:solidFill>
              </a:rPr>
              <a:t>』</a:t>
            </a:r>
            <a:r>
              <a:rPr lang="zh-TW" altLang="en-US" sz="3200" dirty="0">
                <a:solidFill>
                  <a:schemeClr val="tx1"/>
                </a:solidFill>
              </a:rPr>
              <a:t>他就來坐下。」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51647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0B7AEA-62E9-4295-8FBD-91E8AC821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0139" y="624110"/>
            <a:ext cx="10226351" cy="1280890"/>
          </a:xfrm>
        </p:spPr>
        <p:txBody>
          <a:bodyPr>
            <a:noAutofit/>
          </a:bodyPr>
          <a:lstStyle/>
          <a:p>
            <a:r>
              <a:rPr lang="zh-CN" altLang="en-US" sz="5400" dirty="0"/>
              <a:t>困苦中的讚美</a:t>
            </a:r>
            <a:r>
              <a:rPr lang="en-US" altLang="zh-CN" sz="5400" dirty="0"/>
              <a:t>- </a:t>
            </a:r>
            <a:r>
              <a:rPr lang="en-US" sz="5400" dirty="0"/>
              <a:t>Blessed be God</a:t>
            </a:r>
            <a:br>
              <a:rPr lang="en-US" sz="5400" dirty="0"/>
            </a:br>
            <a:r>
              <a:rPr lang="en-US" sz="5400" dirty="0"/>
              <a:t/>
            </a:r>
            <a:br>
              <a:rPr lang="en-US" sz="5400" dirty="0"/>
            </a:b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28E1A4-BE41-4A86-820B-027ED0229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6460" y="1816358"/>
            <a:ext cx="10226351" cy="5041641"/>
          </a:xfrm>
        </p:spPr>
        <p:txBody>
          <a:bodyPr/>
          <a:lstStyle/>
          <a:p>
            <a:r>
              <a:rPr lang="zh-TW" altLang="en-US" sz="3600" dirty="0">
                <a:solidFill>
                  <a:schemeClr val="tx1"/>
                </a:solidFill>
              </a:rPr>
              <a:t>從「有」看神的作為</a:t>
            </a:r>
          </a:p>
          <a:p>
            <a:pPr marL="0" indent="0">
              <a:buNone/>
            </a:pPr>
            <a:r>
              <a:rPr lang="en-US" altLang="zh-TW" sz="3200" dirty="0">
                <a:solidFill>
                  <a:schemeClr val="tx1"/>
                </a:solidFill>
              </a:rPr>
              <a:t>4:13</a:t>
            </a:r>
            <a:r>
              <a:rPr lang="zh-TW" altLang="en-US" sz="3200" dirty="0">
                <a:solidFill>
                  <a:schemeClr val="tx1"/>
                </a:solidFill>
              </a:rPr>
              <a:t>「於是波阿斯娶了路得為妻，與她同房；</a:t>
            </a:r>
            <a:r>
              <a:rPr lang="zh-TW" altLang="en-US" sz="3200" dirty="0">
                <a:solidFill>
                  <a:srgbClr val="FF0000"/>
                </a:solidFill>
              </a:rPr>
              <a:t>耶和華使她懷孕生了一個兒子</a:t>
            </a:r>
            <a:r>
              <a:rPr lang="zh-TW" altLang="en-US" sz="3200" dirty="0">
                <a:solidFill>
                  <a:schemeClr val="tx1"/>
                </a:solidFill>
              </a:rPr>
              <a:t>。」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63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0B7AEA-62E9-4295-8FBD-91E8AC821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0139" y="624110"/>
            <a:ext cx="10226351" cy="1280890"/>
          </a:xfrm>
        </p:spPr>
        <p:txBody>
          <a:bodyPr>
            <a:noAutofit/>
          </a:bodyPr>
          <a:lstStyle/>
          <a:p>
            <a:r>
              <a:rPr lang="zh-CN" altLang="en-US" sz="4800" dirty="0"/>
              <a:t>困苦中的讚美</a:t>
            </a:r>
            <a:r>
              <a:rPr lang="en-US" altLang="zh-CN" sz="4800" dirty="0"/>
              <a:t>- </a:t>
            </a:r>
            <a:r>
              <a:rPr lang="en-US" sz="4800" dirty="0"/>
              <a:t>Blessed be God</a:t>
            </a: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/>
              <a:t/>
            </a:r>
            <a:br>
              <a:rPr lang="en-US" sz="5400" dirty="0"/>
            </a:b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28E1A4-BE41-4A86-820B-027ED0229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6460" y="1816358"/>
            <a:ext cx="10226351" cy="5041641"/>
          </a:xfrm>
        </p:spPr>
        <p:txBody>
          <a:bodyPr/>
          <a:lstStyle/>
          <a:p>
            <a:r>
              <a:rPr lang="zh-TW" altLang="en-US" sz="3200" dirty="0">
                <a:solidFill>
                  <a:schemeClr val="tx1"/>
                </a:solidFill>
              </a:rPr>
              <a:t>從「沒有」看神的作為</a:t>
            </a:r>
          </a:p>
          <a:p>
            <a:pPr marL="0" indent="0">
              <a:buNone/>
            </a:pPr>
            <a:r>
              <a:rPr lang="en-US" altLang="zh-TW" sz="3200" dirty="0">
                <a:solidFill>
                  <a:schemeClr val="tx1"/>
                </a:solidFill>
              </a:rPr>
              <a:t>4:14</a:t>
            </a:r>
            <a:r>
              <a:rPr lang="zh-TW" altLang="en-US" sz="3200" dirty="0">
                <a:solidFill>
                  <a:schemeClr val="tx1"/>
                </a:solidFill>
              </a:rPr>
              <a:t>「婦人們對拿俄米說：</a:t>
            </a:r>
            <a:r>
              <a:rPr lang="en-US" altLang="zh-TW" sz="3200" dirty="0">
                <a:solidFill>
                  <a:schemeClr val="tx1"/>
                </a:solidFill>
              </a:rPr>
              <a:t>『</a:t>
            </a:r>
            <a:r>
              <a:rPr lang="zh-TW" altLang="en-US" sz="3200" dirty="0">
                <a:solidFill>
                  <a:schemeClr val="tx1"/>
                </a:solidFill>
              </a:rPr>
              <a:t>耶和華是應當稱頌的；因為今日</a:t>
            </a:r>
            <a:r>
              <a:rPr lang="zh-TW" altLang="en-US" sz="3200" dirty="0">
                <a:solidFill>
                  <a:srgbClr val="FF0000"/>
                </a:solidFill>
              </a:rPr>
              <a:t>沒有</a:t>
            </a:r>
            <a:r>
              <a:rPr lang="zh-TW" altLang="en-US" sz="3200" dirty="0">
                <a:solidFill>
                  <a:schemeClr val="tx1"/>
                </a:solidFill>
              </a:rPr>
              <a:t>撇下你，使你無至近的親屬。願這孩子在以色列中得名聲；</a:t>
            </a:r>
            <a:r>
              <a:rPr lang="en-US" altLang="zh-TW" sz="3200" dirty="0">
                <a:solidFill>
                  <a:schemeClr val="tx1"/>
                </a:solidFill>
              </a:rPr>
              <a:t>』</a:t>
            </a:r>
            <a:r>
              <a:rPr lang="zh-TW" altLang="en-US" sz="3200" dirty="0">
                <a:solidFill>
                  <a:schemeClr val="tx1"/>
                </a:solidFill>
              </a:rPr>
              <a:t>」</a:t>
            </a:r>
          </a:p>
          <a:p>
            <a:pPr marL="0" indent="0">
              <a:buNone/>
            </a:pPr>
            <a:r>
              <a:rPr lang="en-US" altLang="zh-TW" sz="3200" dirty="0">
                <a:solidFill>
                  <a:schemeClr val="tx1"/>
                </a:solidFill>
              </a:rPr>
              <a:t>4:15</a:t>
            </a:r>
            <a:r>
              <a:rPr lang="zh-TW" altLang="en-US" sz="3200" dirty="0">
                <a:solidFill>
                  <a:schemeClr val="tx1"/>
                </a:solidFill>
              </a:rPr>
              <a:t>「</a:t>
            </a:r>
            <a:r>
              <a:rPr lang="en-US" altLang="zh-TW" sz="3200" dirty="0">
                <a:solidFill>
                  <a:schemeClr val="tx1"/>
                </a:solidFill>
              </a:rPr>
              <a:t>『</a:t>
            </a:r>
            <a:r>
              <a:rPr lang="zh-TW" altLang="en-US" sz="3200" dirty="0">
                <a:solidFill>
                  <a:schemeClr val="tx1"/>
                </a:solidFill>
              </a:rPr>
              <a:t>他必提起你的精神，奉養你的老，因為是愛慕你的那兒婦所生的。有這兒婦比有七個兒子還好！</a:t>
            </a:r>
            <a:r>
              <a:rPr lang="en-US" altLang="zh-TW" sz="3200" dirty="0">
                <a:solidFill>
                  <a:schemeClr val="tx1"/>
                </a:solidFill>
              </a:rPr>
              <a:t>』</a:t>
            </a:r>
            <a:r>
              <a:rPr lang="zh-TW" altLang="en-US" sz="3200" dirty="0">
                <a:solidFill>
                  <a:schemeClr val="tx1"/>
                </a:solidFill>
              </a:rPr>
              <a:t>」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874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0B7AEA-62E9-4295-8FBD-91E8AC821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0139" y="624110"/>
            <a:ext cx="10226351" cy="1280890"/>
          </a:xfrm>
        </p:spPr>
        <p:txBody>
          <a:bodyPr>
            <a:noAutofit/>
          </a:bodyPr>
          <a:lstStyle/>
          <a:p>
            <a:r>
              <a:rPr lang="zh-CN" altLang="en-US" sz="4800" dirty="0"/>
              <a:t>困苦中的敬拜</a:t>
            </a: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/>
              <a:t/>
            </a:r>
            <a:br>
              <a:rPr lang="en-US" sz="5400" dirty="0"/>
            </a:b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28E1A4-BE41-4A86-820B-027ED0229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6460" y="1816358"/>
            <a:ext cx="10226351" cy="5041641"/>
          </a:xfrm>
        </p:spPr>
        <p:txBody>
          <a:bodyPr/>
          <a:lstStyle/>
          <a:p>
            <a:r>
              <a:rPr lang="zh-TW" altLang="en-US" sz="3200" dirty="0">
                <a:solidFill>
                  <a:schemeClr val="tx1"/>
                </a:solidFill>
              </a:rPr>
              <a:t>在路得記中，沒有詩歌、沒有講道、沒有公禱、沒有崇拜的禮儀</a:t>
            </a:r>
            <a:r>
              <a:rPr lang="en-US" altLang="zh-TW" sz="3200" dirty="0">
                <a:solidFill>
                  <a:schemeClr val="tx1"/>
                </a:solidFill>
              </a:rPr>
              <a:t>……</a:t>
            </a:r>
            <a:r>
              <a:rPr lang="zh-TW" altLang="en-US" sz="3200" dirty="0">
                <a:solidFill>
                  <a:schemeClr val="tx1"/>
                </a:solidFill>
              </a:rPr>
              <a:t>如何學習敬拜？</a:t>
            </a:r>
            <a:endParaRPr lang="en-US" altLang="zh-TW" sz="3200" dirty="0">
              <a:solidFill>
                <a:schemeClr val="tx1"/>
              </a:solidFill>
            </a:endParaRPr>
          </a:p>
          <a:p>
            <a:r>
              <a:rPr lang="zh-TW" altLang="en-US" sz="3200" dirty="0">
                <a:solidFill>
                  <a:schemeClr val="tx1"/>
                </a:solidFill>
              </a:rPr>
              <a:t>讓我們注目這位敬拜的主角 </a:t>
            </a:r>
            <a:r>
              <a:rPr lang="en-US" altLang="zh-TW" sz="3200" dirty="0">
                <a:solidFill>
                  <a:schemeClr val="tx1"/>
                </a:solidFill>
              </a:rPr>
              <a:t>- </a:t>
            </a:r>
            <a:r>
              <a:rPr lang="zh-TW" altLang="en-US" sz="3200" dirty="0">
                <a:solidFill>
                  <a:schemeClr val="tx1"/>
                </a:solidFill>
              </a:rPr>
              <a:t>今日沒有撇下你的上帝，學習在生命的哀嘆中宣認神是我們的神，稱頌祂那立約的慈愛，察看祂的作為，過敬拜的人生。</a:t>
            </a:r>
          </a:p>
          <a:p>
            <a:endParaRPr lang="zh-TW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27307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33</TotalTime>
  <Words>1048</Words>
  <Application>Microsoft Office PowerPoint</Application>
  <PresentationFormat>自訂</PresentationFormat>
  <Paragraphs>66</Paragraphs>
  <Slides>21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2" baseType="lpstr">
      <vt:lpstr>Wisp</vt:lpstr>
      <vt:lpstr>困苦中的敬拜</vt:lpstr>
      <vt:lpstr>歷史背景(得1:1-5) </vt:lpstr>
      <vt:lpstr> 困苦中的宣告 - 你的神就是我的神 (Your God is my God) </vt:lpstr>
      <vt:lpstr>困苦中的宣告 - 你的神就是我的神 (Your God is my God) </vt:lpstr>
      <vt:lpstr>困苦中的恩情-hesed</vt:lpstr>
      <vt:lpstr>困苦中的讚美- Blessed be God  </vt:lpstr>
      <vt:lpstr>困苦中的讚美- Blessed be God  </vt:lpstr>
      <vt:lpstr>困苦中的讚美- Blessed be God  </vt:lpstr>
      <vt:lpstr>困苦中的敬拜 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困苦中的敬拜</dc:title>
  <dc:creator>MW Ho</dc:creator>
  <cp:lastModifiedBy>Andrew</cp:lastModifiedBy>
  <cp:revision>6</cp:revision>
  <dcterms:created xsi:type="dcterms:W3CDTF">2020-10-10T14:06:35Z</dcterms:created>
  <dcterms:modified xsi:type="dcterms:W3CDTF">2021-03-09T02:19:19Z</dcterms:modified>
</cp:coreProperties>
</file>