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sldIdLst>
    <p:sldId id="355" r:id="rId2"/>
    <p:sldId id="364" r:id="rId3"/>
    <p:sldId id="326" r:id="rId4"/>
    <p:sldId id="332" r:id="rId5"/>
    <p:sldId id="353" r:id="rId6"/>
    <p:sldId id="327" r:id="rId7"/>
    <p:sldId id="356" r:id="rId8"/>
    <p:sldId id="333" r:id="rId9"/>
    <p:sldId id="336" r:id="rId10"/>
    <p:sldId id="337" r:id="rId11"/>
    <p:sldId id="313" r:id="rId12"/>
    <p:sldId id="358" r:id="rId13"/>
    <p:sldId id="366" r:id="rId14"/>
    <p:sldId id="363" r:id="rId15"/>
  </p:sldIdLst>
  <p:sldSz cx="9144000" cy="5143500" type="screen16x9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36600"/>
    <a:srgbClr val="FFFF99"/>
    <a:srgbClr val="009900"/>
    <a:srgbClr val="FFCC00"/>
    <a:srgbClr val="FFFFCC"/>
    <a:srgbClr val="0080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02" autoAdjust="0"/>
    <p:restoredTop sz="94660"/>
  </p:normalViewPr>
  <p:slideViewPr>
    <p:cSldViewPr snapToGrid="0">
      <p:cViewPr>
        <p:scale>
          <a:sx n="98" d="100"/>
          <a:sy n="98" d="100"/>
        </p:scale>
        <p:origin x="-108" y="-8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6351"/>
            <a:ext cx="9169804" cy="5156201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6" y="1803400"/>
            <a:ext cx="5826719" cy="1234727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6" y="3038126"/>
            <a:ext cx="5826719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9F82-4C89-4BA6-874A-B3FE45975D18}" type="datetimeFigureOut">
              <a:rPr lang="zh-HK" altLang="en-US" smtClean="0"/>
              <a:t>20/2/2021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A5EA-6CC8-4484-B666-9B1218F9121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20795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6347714" cy="25527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352800"/>
            <a:ext cx="6347714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9F82-4C89-4BA6-874A-B3FE45975D18}" type="datetimeFigureOut">
              <a:rPr lang="zh-HK" altLang="en-US" smtClean="0"/>
              <a:t>20/2/2021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A5EA-6CC8-4484-B666-9B1218F9121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0127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457200"/>
            <a:ext cx="6072182" cy="226695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2724150"/>
            <a:ext cx="5419804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3352800"/>
            <a:ext cx="6347715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9F82-4C89-4BA6-874A-B3FE45975D18}" type="datetimeFigureOut">
              <a:rPr lang="zh-HK" altLang="en-US" smtClean="0"/>
              <a:t>20/2/2021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A5EA-6CC8-4484-B666-9B1218F91218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2" y="592784"/>
            <a:ext cx="457319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700" y="2164917"/>
            <a:ext cx="457319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1935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48991"/>
            <a:ext cx="6347715" cy="1946595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3395586"/>
            <a:ext cx="6347715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9F82-4C89-4BA6-874A-B3FE45975D18}" type="datetimeFigureOut">
              <a:rPr lang="zh-HK" altLang="en-US" smtClean="0"/>
              <a:t>20/2/2021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A5EA-6CC8-4484-B666-9B1218F9121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04263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457200"/>
            <a:ext cx="6072182" cy="226695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3009900"/>
            <a:ext cx="6347716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3395586"/>
            <a:ext cx="6347715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9F82-4C89-4BA6-874A-B3FE45975D18}" type="datetimeFigureOut">
              <a:rPr lang="zh-HK" altLang="en-US" smtClean="0"/>
              <a:t>20/2/2021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A5EA-6CC8-4484-B666-9B1218F91218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2" y="592784"/>
            <a:ext cx="457319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700" y="2164917"/>
            <a:ext cx="457319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8322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457200"/>
            <a:ext cx="6341465" cy="226695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3009900"/>
            <a:ext cx="6347716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3395586"/>
            <a:ext cx="6347715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9F82-4C89-4BA6-874A-B3FE45975D18}" type="datetimeFigureOut">
              <a:rPr lang="zh-HK" altLang="en-US" smtClean="0"/>
              <a:t>20/2/2021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A5EA-6CC8-4484-B666-9B1218F9121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75667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9F82-4C89-4BA6-874A-B3FE45975D18}" type="datetimeFigureOut">
              <a:rPr lang="zh-HK" altLang="en-US" smtClean="0"/>
              <a:t>20/2/2021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A5EA-6CC8-4484-B666-9B1218F9121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92164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457201"/>
            <a:ext cx="978812" cy="3938588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457201"/>
            <a:ext cx="5195026" cy="393858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9F82-4C89-4BA6-874A-B3FE45975D18}" type="datetimeFigureOut">
              <a:rPr lang="zh-HK" altLang="en-US" smtClean="0"/>
              <a:t>20/2/2021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A5EA-6CC8-4484-B666-9B1218F9121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78871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9F82-4C89-4BA6-874A-B3FE45975D18}" type="datetimeFigureOut">
              <a:rPr lang="zh-HK" altLang="en-US" smtClean="0"/>
              <a:t>20/2/2021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A5EA-6CC8-4484-B666-9B1218F9121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15629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025651"/>
            <a:ext cx="6347715" cy="1369936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3395586"/>
            <a:ext cx="6347715" cy="6453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9F82-4C89-4BA6-874A-B3FE45975D18}" type="datetimeFigureOut">
              <a:rPr lang="zh-HK" altLang="en-US" smtClean="0"/>
              <a:t>20/2/2021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A5EA-6CC8-4484-B666-9B1218F9121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19667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6347714" cy="9906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20442"/>
            <a:ext cx="3088109" cy="291057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1620443"/>
            <a:ext cx="3088110" cy="29105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9F82-4C89-4BA6-874A-B3FE45975D18}" type="datetimeFigureOut">
              <a:rPr lang="zh-HK" altLang="en-US" smtClean="0"/>
              <a:t>20/2/2021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A5EA-6CC8-4484-B666-9B1218F9121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5265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6347713" cy="9906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1620737"/>
            <a:ext cx="3090672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052935"/>
            <a:ext cx="3090672" cy="24780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1620737"/>
            <a:ext cx="3090672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052935"/>
            <a:ext cx="3090672" cy="24780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9F82-4C89-4BA6-874A-B3FE45975D18}" type="datetimeFigureOut">
              <a:rPr lang="zh-HK" altLang="en-US" smtClean="0"/>
              <a:t>20/2/2021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A5EA-6CC8-4484-B666-9B1218F9121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51880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57200"/>
            <a:ext cx="6347714" cy="9906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9F82-4C89-4BA6-874A-B3FE45975D18}" type="datetimeFigureOut">
              <a:rPr lang="zh-HK" altLang="en-US" smtClean="0"/>
              <a:t>20/2/2021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A5EA-6CC8-4484-B666-9B1218F9121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32896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9F82-4C89-4BA6-874A-B3FE45975D18}" type="datetimeFigureOut">
              <a:rPr lang="zh-HK" altLang="en-US" smtClean="0"/>
              <a:t>20/2/2021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A5EA-6CC8-4484-B666-9B1218F9121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63096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123953"/>
            <a:ext cx="2790182" cy="958850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6" y="386194"/>
            <a:ext cx="3386037" cy="41448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082802"/>
            <a:ext cx="2790182" cy="19383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9F82-4C89-4BA6-874A-B3FE45975D18}" type="datetimeFigureOut">
              <a:rPr lang="zh-HK" altLang="en-US" smtClean="0"/>
              <a:t>20/2/2021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A5EA-6CC8-4484-B666-9B1218F9121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6234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3600450"/>
            <a:ext cx="6347714" cy="4250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457200"/>
            <a:ext cx="6347714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4025504"/>
            <a:ext cx="6347714" cy="50551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9F82-4C89-4BA6-874A-B3FE45975D18}" type="datetimeFigureOut">
              <a:rPr lang="zh-HK" altLang="en-US" smtClean="0"/>
              <a:t>20/2/2021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A5EA-6CC8-4484-B666-9B1218F9121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88690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6351"/>
            <a:ext cx="9169805" cy="5156201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6347713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1620443"/>
            <a:ext cx="6347714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4531023"/>
            <a:ext cx="6841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69F82-4C89-4BA6-874A-B3FE45975D18}" type="datetimeFigureOut">
              <a:rPr lang="zh-HK" altLang="en-US" smtClean="0"/>
              <a:t>20/2/2021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4531023"/>
            <a:ext cx="462297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4531023"/>
            <a:ext cx="5126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B53A5EA-6CC8-4484-B666-9B1218F9121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31657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「missional heart of God」的圖片搜尋結果"/>
          <p:cNvPicPr>
            <a:picLocks noChangeAspect="1" noChangeArrowheads="1"/>
          </p:cNvPicPr>
          <p:nvPr/>
        </p:nvPicPr>
        <p:blipFill>
          <a:blip r:embed="rId2">
            <a:alphaModFix am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619" y="313681"/>
            <a:ext cx="7969542" cy="451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>
            <a:extLst>
              <a:ext uri="{FF2B5EF4-FFF2-40B4-BE49-F238E27FC236}">
                <a16:creationId xmlns="" xmlns:a16="http://schemas.microsoft.com/office/drawing/2014/main" id="{D12CCABF-3730-4E1D-B26D-2A33C84BC33B}"/>
              </a:ext>
            </a:extLst>
          </p:cNvPr>
          <p:cNvSpPr txBox="1"/>
          <p:nvPr/>
        </p:nvSpPr>
        <p:spPr>
          <a:xfrm>
            <a:off x="2153011" y="633451"/>
            <a:ext cx="537191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892">
              <a:defRPr/>
            </a:pPr>
            <a:r>
              <a:rPr lang="zh-CN" altLang="en-US" sz="6000" b="1" dirty="0">
                <a:solidFill>
                  <a:prstClr val="white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上帝的宣教心</a:t>
            </a:r>
            <a:endParaRPr lang="zh-HK" altLang="en-US" sz="6000" b="1" dirty="0">
              <a:solidFill>
                <a:prstClr val="white"/>
              </a:solidFill>
              <a:effectLst>
                <a:outerShdw blurRad="50800" dist="50800" dir="5400000" algn="ctr" rotWithShape="0">
                  <a:srgbClr val="FF0000"/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="" xmlns:a16="http://schemas.microsoft.com/office/drawing/2014/main" id="{7EFCD291-9628-49FD-B5B5-5442FAC56F3A}"/>
              </a:ext>
            </a:extLst>
          </p:cNvPr>
          <p:cNvSpPr txBox="1"/>
          <p:nvPr/>
        </p:nvSpPr>
        <p:spPr>
          <a:xfrm>
            <a:off x="1112776" y="3217388"/>
            <a:ext cx="52880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892">
              <a:defRPr/>
            </a:pPr>
            <a:r>
              <a:rPr lang="zh-CN" altLang="en-US" sz="4000" b="1" dirty="0">
                <a:solidFill>
                  <a:prstClr val="white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以賽亞書 </a:t>
            </a:r>
            <a:r>
              <a:rPr lang="en-US" altLang="zh-CN" sz="4000" b="1" dirty="0">
                <a:solidFill>
                  <a:prstClr val="white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66:15-24</a:t>
            </a:r>
            <a:endParaRPr lang="zh-HK" altLang="en-US" sz="4000" b="1" dirty="0">
              <a:solidFill>
                <a:prstClr val="white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="" xmlns:a16="http://schemas.microsoft.com/office/drawing/2014/main" id="{6342265E-235E-486E-856F-5216CE65EF85}"/>
              </a:ext>
            </a:extLst>
          </p:cNvPr>
          <p:cNvSpPr txBox="1"/>
          <p:nvPr/>
        </p:nvSpPr>
        <p:spPr>
          <a:xfrm>
            <a:off x="7042590" y="4953063"/>
            <a:ext cx="179941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1050" dirty="0"/>
              <a:t>pettengillmissionaries.org</a:t>
            </a:r>
            <a:endParaRPr lang="en-US" sz="1050" dirty="0"/>
          </a:p>
        </p:txBody>
      </p:sp>
      <p:sp>
        <p:nvSpPr>
          <p:cNvPr id="2" name="文字方塊 1">
            <a:extLst>
              <a:ext uri="{FF2B5EF4-FFF2-40B4-BE49-F238E27FC236}">
                <a16:creationId xmlns="" xmlns:a16="http://schemas.microsoft.com/office/drawing/2014/main" id="{66F21D3E-EA6A-4A7F-ACAB-A508183BCD0E}"/>
              </a:ext>
            </a:extLst>
          </p:cNvPr>
          <p:cNvSpPr txBox="1"/>
          <p:nvPr/>
        </p:nvSpPr>
        <p:spPr>
          <a:xfrm>
            <a:off x="5234731" y="4164319"/>
            <a:ext cx="3171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播道會康泉堂</a:t>
            </a:r>
            <a:endParaRPr lang="en-US" sz="3600" b="1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318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8589" y="84433"/>
            <a:ext cx="89268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600" b="1" kern="100" dirty="0">
                <a:solidFill>
                  <a:srgbClr val="FF0000"/>
                </a:solidFill>
                <a:highlight>
                  <a:srgbClr val="FFFF00"/>
                </a:highlight>
                <a:ea typeface="SimSun" panose="02010600030101010101" pitchFamily="2" charset="-122"/>
                <a:cs typeface="Times New Roman" panose="02020603050405020304" pitchFamily="18" charset="0"/>
              </a:rPr>
              <a:t>神的榮耀彰顯在祂的審判、恩典、新天新地</a:t>
            </a:r>
          </a:p>
        </p:txBody>
      </p:sp>
      <p:sp>
        <p:nvSpPr>
          <p:cNvPr id="5" name="矩形 4"/>
          <p:cNvSpPr/>
          <p:nvPr/>
        </p:nvSpPr>
        <p:spPr>
          <a:xfrm>
            <a:off x="217179" y="2312162"/>
            <a:ext cx="881823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kern="100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啟示錄</a:t>
            </a:r>
            <a:r>
              <a:rPr lang="zh-TW" altLang="en-US" sz="2400" b="1" kern="100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kern="100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21</a:t>
            </a:r>
            <a:r>
              <a:rPr lang="en-US" altLang="zh-TW" sz="2400" b="1" kern="100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400" b="1" kern="100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1-4</a:t>
            </a:r>
            <a:r>
              <a:rPr lang="en-US" altLang="zh-TW" sz="2400" b="1" kern="100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TW" altLang="en-US" sz="2400" b="1" kern="100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「</a:t>
            </a:r>
            <a:r>
              <a:rPr lang="zh-TW" altLang="en-US" sz="2400" b="1" kern="100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我又看見一個新天新地．因為先前的天地已經過去了。海也不再有了。我又看見聖城新耶路撒冷由　神那裏從天而降、豫備好了、就如新婦妝飾整齊、等候丈夫。我聽見有大聲音從寶座出來說、看哪、　神的帳幕在人間．他要與人同住、他們要作他的子民、　神要親自與他們同在、作他們的　神。 神要擦去他們一切的眼淚．不再有死亡、也不再有悲哀、哭號、疼痛、因為以前的事都過去了</a:t>
            </a:r>
            <a:r>
              <a:rPr lang="zh-CN" altLang="en-US" sz="2400" b="1" kern="100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。</a:t>
            </a:r>
            <a:r>
              <a:rPr lang="zh-TW" altLang="en-US" sz="2400" b="1" kern="100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」</a:t>
            </a:r>
            <a:endParaRPr lang="zh-HK" altLang="en-US" sz="2400" b="1" dirty="0">
              <a:solidFill>
                <a:srgbClr val="0033CC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8CDA4D87-B910-4ACC-B7BD-712D9DFEF9EB}"/>
              </a:ext>
            </a:extLst>
          </p:cNvPr>
          <p:cNvSpPr txBox="1"/>
          <p:nvPr/>
        </p:nvSpPr>
        <p:spPr>
          <a:xfrm>
            <a:off x="217177" y="1186824"/>
            <a:ext cx="86124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新細明體" panose="02020500000000000000" pitchFamily="18" charset="-120"/>
              </a:rPr>
              <a:t>以賽亞書 </a:t>
            </a:r>
            <a:r>
              <a:rPr lang="en-US" sz="2400" b="1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新細明體" panose="02020500000000000000" pitchFamily="18" charset="-120"/>
              </a:rPr>
              <a:t>66:22</a:t>
            </a:r>
            <a:r>
              <a:rPr lang="en-US" sz="24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新細明體" panose="02020500000000000000" pitchFamily="18" charset="-120"/>
              </a:rPr>
              <a:t> </a:t>
            </a:r>
            <a:r>
              <a:rPr lang="zh-TW" altLang="en-US" sz="2400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新細明體" panose="02020500000000000000" pitchFamily="18" charset="-120"/>
              </a:rPr>
              <a:t>「</a:t>
            </a:r>
            <a:r>
              <a:rPr lang="zh-TW" altLang="en-US" sz="2400" b="1" dirty="0">
                <a:latin typeface="SimSun" panose="02010600030101010101" pitchFamily="2" charset="-122"/>
                <a:ea typeface="SimSun" panose="02010600030101010101" pitchFamily="2" charset="-122"/>
                <a:cs typeface="新細明體" panose="02020500000000000000" pitchFamily="18" charset="-120"/>
              </a:rPr>
              <a:t>耶和華說、我所要造的新天新地、怎樣在我面前長存、你們的後裔和你們的名字、也必照樣長存</a:t>
            </a:r>
            <a:r>
              <a:rPr lang="zh-CN" altLang="en-US" sz="2400" b="1" dirty="0">
                <a:latin typeface="SimSun" panose="02010600030101010101" pitchFamily="2" charset="-122"/>
                <a:ea typeface="SimSun" panose="02010600030101010101" pitchFamily="2" charset="-122"/>
                <a:cs typeface="新細明體" panose="02020500000000000000" pitchFamily="18" charset="-120"/>
              </a:rPr>
              <a:t>。</a:t>
            </a:r>
            <a:r>
              <a:rPr lang="zh-TW" altLang="en-US" sz="2400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新細明體" panose="02020500000000000000" pitchFamily="18" charset="-120"/>
              </a:rPr>
              <a:t>」</a:t>
            </a:r>
            <a:endParaRPr lang="en-US" sz="2400" dirty="0">
              <a:latin typeface="SimSun" panose="02010600030101010101" pitchFamily="2" charset="-122"/>
              <a:ea typeface="SimSun" panose="02010600030101010101" pitchFamily="2" charset="-122"/>
              <a:cs typeface="新細明體" panose="02020500000000000000" pitchFamily="18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38F484B4-1B10-447A-881F-FD330642DBAC}"/>
              </a:ext>
            </a:extLst>
          </p:cNvPr>
          <p:cNvSpPr txBox="1"/>
          <p:nvPr/>
        </p:nvSpPr>
        <p:spPr>
          <a:xfrm>
            <a:off x="3723776" y="689736"/>
            <a:ext cx="26938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zh-CN" altLang="en-US" sz="3600" b="1" kern="100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新天新地</a:t>
            </a:r>
            <a:endParaRPr lang="zh-HK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51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6724" y="1560401"/>
            <a:ext cx="736261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783" indent="-685783">
              <a:buFont typeface="+mj-lt"/>
              <a:buAutoNum type="arabicPeriod"/>
            </a:pPr>
            <a:r>
              <a:rPr lang="zh-CN" altLang="en-US" sz="2800" b="1" kern="100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到萬邦去，傳揚神的榮耀（</a:t>
            </a:r>
            <a:r>
              <a:rPr lang="en-US" altLang="zh-CN" sz="2800" b="1" kern="100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66:19</a:t>
            </a:r>
            <a:r>
              <a:rPr lang="zh-CN" altLang="en-US" sz="2800" b="1" kern="100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altLang="zh-CN" sz="2800" b="1" kern="100" dirty="0">
              <a:solidFill>
                <a:srgbClr val="0033CC"/>
              </a:solidFill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685783" indent="-685783">
              <a:buFont typeface="+mj-lt"/>
              <a:buAutoNum type="arabicPeriod"/>
            </a:pPr>
            <a:r>
              <a:rPr lang="zh-CN" altLang="en-US" sz="3200" b="1" kern="100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使用各樣的方法 （</a:t>
            </a:r>
            <a:r>
              <a:rPr lang="en-US" altLang="zh-CN" sz="3200" b="1" kern="100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66:20</a:t>
            </a:r>
            <a:r>
              <a:rPr lang="zh-CN" altLang="en-US" sz="3200" b="1" kern="100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altLang="zh-CN" sz="3200" b="1" kern="100" dirty="0">
              <a:solidFill>
                <a:srgbClr val="0033CC"/>
              </a:solidFill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685783" indent="-685783">
              <a:buFont typeface="+mj-lt"/>
              <a:buAutoNum type="arabicPeriod"/>
            </a:pPr>
            <a:r>
              <a:rPr lang="zh-TW" altLang="en-US" sz="3200" b="1" kern="100" dirty="0">
                <a:solidFill>
                  <a:srgbClr val="336600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把得救的人當供物奉獻給神（</a:t>
            </a:r>
            <a:r>
              <a:rPr lang="en-US" altLang="zh-TW" sz="3200" b="1" kern="100" dirty="0">
                <a:solidFill>
                  <a:srgbClr val="336600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66:20</a:t>
            </a:r>
            <a:r>
              <a:rPr lang="zh-TW" altLang="en-US" sz="3200" b="1" kern="100" dirty="0">
                <a:solidFill>
                  <a:srgbClr val="336600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altLang="zh-CN" sz="3200" b="1" kern="100" dirty="0">
              <a:solidFill>
                <a:srgbClr val="336600"/>
              </a:solidFill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3808" y="944339"/>
            <a:ext cx="27574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4000" b="1" kern="100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宣教的實踐</a:t>
            </a:r>
            <a:endParaRPr lang="zh-HK" alt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5583" y="2908985"/>
            <a:ext cx="88306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HK" sz="2800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新細明體" panose="02020500000000000000" pitchFamily="18" charset="-120"/>
              </a:rPr>
              <a:t>「</a:t>
            </a:r>
            <a:r>
              <a:rPr lang="zh-TW" altLang="en-US" sz="2800" b="1" dirty="0">
                <a:latin typeface="SimSun" panose="02010600030101010101" pitchFamily="2" charset="-122"/>
                <a:ea typeface="SimSun" panose="02010600030101010101" pitchFamily="2" charset="-122"/>
                <a:cs typeface="新細明體" panose="02020500000000000000" pitchFamily="18" charset="-120"/>
              </a:rPr>
              <a:t>他們必將你們的弟兄從列國中送回、使他們或騎馬、或坐車、坐轎、騎騾子、騎獨峰駝、到我的聖山耶路撒冷</a:t>
            </a:r>
            <a:r>
              <a:rPr lang="en-US" altLang="zh-TW" sz="2800" b="1" dirty="0">
                <a:latin typeface="SimSun" panose="02010600030101010101" pitchFamily="2" charset="-122"/>
                <a:ea typeface="SimSun" panose="02010600030101010101" pitchFamily="2" charset="-122"/>
                <a:cs typeface="新細明體" panose="02020500000000000000" pitchFamily="18" charset="-120"/>
              </a:rPr>
              <a:t>…… </a:t>
            </a:r>
            <a:endParaRPr lang="zh-TW" altLang="zh-HK" sz="2800" b="1" dirty="0">
              <a:latin typeface="SimSun" panose="02010600030101010101" pitchFamily="2" charset="-122"/>
              <a:ea typeface="SimSun" panose="02010600030101010101" pitchFamily="2" charset="-122"/>
              <a:cs typeface="新細明體" panose="02020500000000000000" pitchFamily="18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F2C4D816-A60A-4DBA-B638-4D4EE6865905}"/>
              </a:ext>
            </a:extLst>
          </p:cNvPr>
          <p:cNvSpPr txBox="1"/>
          <p:nvPr/>
        </p:nvSpPr>
        <p:spPr>
          <a:xfrm>
            <a:off x="1405500" y="154319"/>
            <a:ext cx="65403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400" b="1" dirty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宣教的目的、實踐、成果</a:t>
            </a:r>
            <a:endParaRPr lang="en-US" sz="4400" b="1" dirty="0">
              <a:solidFill>
                <a:srgbClr val="FF0000"/>
              </a:solidFill>
              <a:effectLst>
                <a:outerShdw blurRad="50800" dist="50800" dir="5400000" algn="ctr" rotWithShape="0">
                  <a:srgbClr val="FFFF00"/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F0847F7A-57D2-4E9A-B8F2-01B79CD09D40}"/>
              </a:ext>
            </a:extLst>
          </p:cNvPr>
          <p:cNvSpPr txBox="1"/>
          <p:nvPr/>
        </p:nvSpPr>
        <p:spPr>
          <a:xfrm>
            <a:off x="233809" y="4156054"/>
            <a:ext cx="874241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000" b="1" dirty="0">
                <a:solidFill>
                  <a:srgbClr val="336600"/>
                </a:solidFill>
                <a:latin typeface="SimSun" panose="02010600030101010101" pitchFamily="2" charset="-122"/>
                <a:ea typeface="SimSun" panose="02010600030101010101" pitchFamily="2" charset="-122"/>
                <a:cs typeface="新細明體" panose="02020500000000000000" pitchFamily="18" charset="-120"/>
              </a:rPr>
              <a:t>……</a:t>
            </a:r>
            <a:r>
              <a:rPr lang="zh-TW" altLang="en-US" sz="3000" b="1" dirty="0">
                <a:solidFill>
                  <a:srgbClr val="336600"/>
                </a:solidFill>
                <a:latin typeface="SimSun" panose="02010600030101010101" pitchFamily="2" charset="-122"/>
                <a:ea typeface="SimSun" panose="02010600030101010101" pitchFamily="2" charset="-122"/>
                <a:cs typeface="新細明體" panose="02020500000000000000" pitchFamily="18" charset="-120"/>
              </a:rPr>
              <a:t>作為供物獻給耶和華、好像以色列人用潔淨的器皿盛供物奉到耶和華的殿中。</a:t>
            </a:r>
            <a:r>
              <a:rPr lang="zh-TW" altLang="en-US" sz="3000" b="1" dirty="0">
                <a:latin typeface="SimSun" panose="02010600030101010101" pitchFamily="2" charset="-122"/>
                <a:ea typeface="SimSun" panose="02010600030101010101" pitchFamily="2" charset="-122"/>
                <a:cs typeface="新細明體" panose="02020500000000000000" pitchFamily="18" charset="-120"/>
              </a:rPr>
              <a:t>」 </a:t>
            </a:r>
            <a:r>
              <a:rPr lang="zh-TW" altLang="en-US" sz="3000" b="1" dirty="0">
                <a:solidFill>
                  <a:srgbClr val="336600"/>
                </a:solidFill>
                <a:latin typeface="SimSun" panose="02010600030101010101" pitchFamily="2" charset="-122"/>
                <a:ea typeface="SimSun" panose="02010600030101010101" pitchFamily="2" charset="-122"/>
                <a:cs typeface="新細明體" panose="02020500000000000000" pitchFamily="18" charset="-120"/>
              </a:rPr>
              <a:t>（賽 </a:t>
            </a:r>
            <a:r>
              <a:rPr lang="en-US" altLang="zh-TW" sz="3000" b="1" dirty="0">
                <a:solidFill>
                  <a:srgbClr val="336600"/>
                </a:solidFill>
                <a:latin typeface="SimSun" panose="02010600030101010101" pitchFamily="2" charset="-122"/>
                <a:ea typeface="SimSun" panose="02010600030101010101" pitchFamily="2" charset="-122"/>
                <a:cs typeface="新細明體" panose="02020500000000000000" pitchFamily="18" charset="-120"/>
              </a:rPr>
              <a:t>66:20</a:t>
            </a:r>
            <a:r>
              <a:rPr lang="zh-TW" altLang="en-US" sz="3000" b="1" dirty="0">
                <a:solidFill>
                  <a:srgbClr val="336600"/>
                </a:solidFill>
                <a:latin typeface="SimSun" panose="02010600030101010101" pitchFamily="2" charset="-122"/>
                <a:ea typeface="SimSun" panose="02010600030101010101" pitchFamily="2" charset="-122"/>
                <a:cs typeface="新細明體" panose="02020500000000000000" pitchFamily="18" charset="-120"/>
              </a:rPr>
              <a:t>）</a:t>
            </a:r>
            <a:r>
              <a:rPr lang="en-US" altLang="zh-TW" sz="3000" b="1" dirty="0">
                <a:solidFill>
                  <a:srgbClr val="336600"/>
                </a:solidFill>
                <a:latin typeface="SimSun" panose="02010600030101010101" pitchFamily="2" charset="-122"/>
                <a:ea typeface="SimSun" panose="02010600030101010101" pitchFamily="2" charset="-122"/>
                <a:cs typeface="新細明體" panose="02020500000000000000" pitchFamily="18" charset="-120"/>
              </a:rPr>
              <a:t> </a:t>
            </a:r>
            <a:endParaRPr lang="en-US" sz="3000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05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>
            <a:extLst>
              <a:ext uri="{FF2B5EF4-FFF2-40B4-BE49-F238E27FC236}">
                <a16:creationId xmlns="" xmlns:a16="http://schemas.microsoft.com/office/drawing/2014/main" id="{2B59D62C-44E6-4F3D-AD53-D57DC0A84ABD}"/>
              </a:ext>
            </a:extLst>
          </p:cNvPr>
          <p:cNvSpPr txBox="1"/>
          <p:nvPr/>
        </p:nvSpPr>
        <p:spPr>
          <a:xfrm>
            <a:off x="799303" y="3282370"/>
            <a:ext cx="808463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783" indent="-685783">
              <a:buFont typeface="+mj-lt"/>
              <a:buAutoNum type="arabicPeriod"/>
            </a:pPr>
            <a:r>
              <a:rPr lang="zh-TW" altLang="en-US" sz="2800" b="1" kern="100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人被潔淨得以事奉神 （</a:t>
            </a:r>
            <a:r>
              <a:rPr lang="en-US" altLang="zh-TW" sz="2800" b="1" kern="100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66:21</a:t>
            </a:r>
            <a:r>
              <a:rPr lang="zh-TW" altLang="en-US" sz="2800" b="1" kern="100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</a:p>
          <a:p>
            <a:pPr marL="685783" indent="-685783">
              <a:buFont typeface="+mj-lt"/>
              <a:buAutoNum type="arabicPeriod"/>
            </a:pPr>
            <a:r>
              <a:rPr lang="zh-TW" altLang="en-US" sz="2800" b="1" kern="100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人得以享受新天新地（</a:t>
            </a:r>
            <a:r>
              <a:rPr lang="en-US" altLang="zh-TW" sz="2800" b="1" kern="100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66:22</a:t>
            </a:r>
            <a:r>
              <a:rPr lang="zh-TW" altLang="en-US" sz="2800" b="1" kern="100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</a:p>
          <a:p>
            <a:pPr marL="685783" indent="-685783">
              <a:buFont typeface="+mj-lt"/>
              <a:buAutoNum type="arabicPeriod"/>
            </a:pPr>
            <a:r>
              <a:rPr lang="zh-TW" altLang="en-US" sz="2800" b="1" kern="100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人得著永遠生命（</a:t>
            </a:r>
            <a:r>
              <a:rPr lang="en-US" altLang="zh-TW" sz="2800" b="1" kern="100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66:22</a:t>
            </a:r>
            <a:r>
              <a:rPr lang="zh-TW" altLang="en-US" sz="2800" b="1" kern="100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</a:p>
          <a:p>
            <a:pPr marL="685783" indent="-685783">
              <a:buFont typeface="+mj-lt"/>
              <a:buAutoNum type="arabicPeriod"/>
            </a:pPr>
            <a:r>
              <a:rPr lang="zh-TW" altLang="en-US" sz="2800" b="1" kern="100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人得著權利來敬拜神（</a:t>
            </a:r>
            <a:r>
              <a:rPr lang="en-US" altLang="zh-TW" sz="2800" b="1" kern="100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66:23</a:t>
            </a:r>
            <a:r>
              <a:rPr lang="zh-TW" altLang="en-US" sz="2800" b="1" kern="100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="" xmlns:a16="http://schemas.microsoft.com/office/drawing/2014/main" id="{73CD6DDF-0321-4A06-9557-C21A093FC89F}"/>
              </a:ext>
            </a:extLst>
          </p:cNvPr>
          <p:cNvSpPr txBox="1"/>
          <p:nvPr/>
        </p:nvSpPr>
        <p:spPr>
          <a:xfrm>
            <a:off x="872456" y="120357"/>
            <a:ext cx="683450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400" b="1" dirty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宣教的目的、實踐、成果</a:t>
            </a:r>
            <a:endParaRPr lang="en-US" sz="4400" b="1" dirty="0">
              <a:solidFill>
                <a:srgbClr val="FF0000"/>
              </a:solidFill>
              <a:effectLst>
                <a:outerShdw blurRad="50800" dist="50800" dir="5400000" algn="ctr" rotWithShape="0">
                  <a:srgbClr val="FFFF00"/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="" xmlns:a16="http://schemas.microsoft.com/office/drawing/2014/main" id="{94BB691E-6A45-448C-B009-5FCEC595A748}"/>
              </a:ext>
            </a:extLst>
          </p:cNvPr>
          <p:cNvSpPr txBox="1"/>
          <p:nvPr/>
        </p:nvSpPr>
        <p:spPr>
          <a:xfrm>
            <a:off x="256477" y="995509"/>
            <a:ext cx="862746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zh-TW" altLang="en-US" sz="2800" b="1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新細明體" panose="02020500000000000000" pitchFamily="18" charset="-120"/>
              </a:rPr>
              <a:t>「</a:t>
            </a:r>
            <a:r>
              <a:rPr lang="zh-TW" altLang="en-US" sz="2800" b="1" dirty="0">
                <a:latin typeface="SimSun" panose="02010600030101010101" pitchFamily="2" charset="-122"/>
                <a:ea typeface="SimSun" panose="02010600030101010101" pitchFamily="2" charset="-122"/>
                <a:cs typeface="新細明體" panose="02020500000000000000" pitchFamily="18" charset="-120"/>
              </a:rPr>
              <a:t>耶和華說、我也必從他們中間取人為祭司、為利未人。耶和華說、我所要造的新天新地、怎樣在我面前長存、你們的後裔和你們的名字、也必照樣長存。</a:t>
            </a:r>
            <a:r>
              <a:rPr lang="zh-TW" altLang="en-US" sz="2800" b="1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新細明體" panose="02020500000000000000" pitchFamily="18" charset="-120"/>
              </a:rPr>
              <a:t>」（</a:t>
            </a:r>
            <a:r>
              <a:rPr lang="en-US" sz="2800" b="1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新細明體" panose="02020500000000000000" pitchFamily="18" charset="-120"/>
              </a:rPr>
              <a:t>66</a:t>
            </a:r>
            <a:r>
              <a:rPr lang="zh-TW" altLang="en-US" sz="2800" b="1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新細明體" panose="02020500000000000000" pitchFamily="18" charset="-120"/>
              </a:rPr>
              <a:t>：</a:t>
            </a:r>
            <a:r>
              <a:rPr lang="en-US" sz="2800" b="1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新細明體" panose="02020500000000000000" pitchFamily="18" charset="-120"/>
              </a:rPr>
              <a:t>21-2</a:t>
            </a:r>
            <a:r>
              <a:rPr lang="en-US" altLang="zh-CN" sz="2800" b="1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新細明體" panose="02020500000000000000" pitchFamily="18" charset="-120"/>
              </a:rPr>
              <a:t>2</a:t>
            </a:r>
            <a:r>
              <a:rPr lang="zh-CN" altLang="en-US" sz="2800" b="1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新細明體" panose="02020500000000000000" pitchFamily="18" charset="-120"/>
              </a:rPr>
              <a:t>）</a:t>
            </a:r>
            <a:endParaRPr lang="en-US" sz="2800" dirty="0">
              <a:latin typeface="SimSun" panose="02010600030101010101" pitchFamily="2" charset="-122"/>
              <a:ea typeface="SimSun" panose="02010600030101010101" pitchFamily="2" charset="-122"/>
              <a:cs typeface="新細明體" panose="02020500000000000000" pitchFamily="18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67F5719B-455C-44F8-A372-7756D3694CB4}"/>
              </a:ext>
            </a:extLst>
          </p:cNvPr>
          <p:cNvSpPr txBox="1"/>
          <p:nvPr/>
        </p:nvSpPr>
        <p:spPr>
          <a:xfrm>
            <a:off x="256476" y="2737582"/>
            <a:ext cx="2943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宣教的成果</a:t>
            </a:r>
            <a:r>
              <a:rPr lang="zh-CN" altLang="en-US" sz="3600" b="1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endParaRPr lang="en-US" sz="3600" b="1" dirty="0">
              <a:solidFill>
                <a:srgbClr val="0033CC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0273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="" xmlns:a16="http://schemas.microsoft.com/office/drawing/2014/main" id="{E2975B67-AECA-4B24-B13C-E2710C8AE731}"/>
              </a:ext>
            </a:extLst>
          </p:cNvPr>
          <p:cNvSpPr txBox="1"/>
          <p:nvPr/>
        </p:nvSpPr>
        <p:spPr>
          <a:xfrm>
            <a:off x="620784" y="358568"/>
            <a:ext cx="767592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sz="4000" dirty="0">
                <a:solidFill>
                  <a:srgbClr val="0033CC"/>
                </a:solidFill>
                <a:effectLst/>
                <a:latin typeface="新細明體" panose="02020500000000000000" pitchFamily="18" charset="-120"/>
                <a:ea typeface="DengXian" panose="02010600030101010101" pitchFamily="2" charset="-122"/>
                <a:cs typeface="新細明體" panose="02020500000000000000" pitchFamily="18" charset="-120"/>
              </a:rPr>
              <a:t>「</a:t>
            </a:r>
            <a:r>
              <a:rPr lang="zh-TW" altLang="en-US" sz="4000" b="1" kern="18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每逢月朔、安息日、凡有血氣的必來在我面前下拜</a:t>
            </a:r>
            <a:r>
              <a:rPr lang="en-US" altLang="zh-TW" sz="4000" b="1" kern="18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‧</a:t>
            </a:r>
            <a:r>
              <a:rPr lang="zh-TW" altLang="en-US" sz="4000" b="1" kern="18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這是耶和華說的</a:t>
            </a:r>
            <a:r>
              <a:rPr lang="zh-TW" sz="4000" b="1" kern="18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。</a:t>
            </a:r>
            <a:r>
              <a:rPr lang="zh-TW" sz="4000" dirty="0">
                <a:solidFill>
                  <a:srgbClr val="0033CC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新細明體" panose="02020500000000000000" pitchFamily="18" charset="-120"/>
              </a:rPr>
              <a:t>」</a:t>
            </a:r>
            <a:r>
              <a:rPr lang="en-US" altLang="zh-TW" sz="4000" dirty="0">
                <a:solidFill>
                  <a:srgbClr val="0033CC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新細明體" panose="02020500000000000000" pitchFamily="18" charset="-120"/>
              </a:rPr>
              <a:t>(66:23)</a:t>
            </a:r>
          </a:p>
          <a:p>
            <a:endParaRPr lang="en-US" sz="2000" dirty="0"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新細明體" panose="02020500000000000000" pitchFamily="18" charset="-120"/>
            </a:endParaRPr>
          </a:p>
          <a:p>
            <a:pPr lvl="0"/>
            <a:r>
              <a:rPr lang="zh-TW" sz="4000" b="1" dirty="0">
                <a:solidFill>
                  <a:srgbClr val="0033CC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新細明體" panose="02020500000000000000" pitchFamily="18" charset="-120"/>
              </a:rPr>
              <a:t>「</a:t>
            </a:r>
            <a:r>
              <a:rPr lang="zh-TW" altLang="en-US" sz="4000" b="1" dirty="0">
                <a:latin typeface="SimSun" panose="02010600030101010101" pitchFamily="2" charset="-122"/>
                <a:ea typeface="SimSun" panose="02010600030101010101" pitchFamily="2" charset="-122"/>
                <a:cs typeface="新細明體" panose="02020500000000000000" pitchFamily="18" charset="-120"/>
              </a:rPr>
              <a:t>他們必出去觀看那些違背我人的屍首。因為他們的蟲是不死的、他們的火是不滅的</a:t>
            </a: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  <a:cs typeface="新細明體" panose="02020500000000000000" pitchFamily="18" charset="-120"/>
              </a:rPr>
              <a:t>。</a:t>
            </a:r>
            <a:r>
              <a:rPr lang="zh-TW" altLang="en-US" sz="4000" b="1" dirty="0">
                <a:latin typeface="SimSun" panose="02010600030101010101" pitchFamily="2" charset="-122"/>
                <a:ea typeface="SimSun" panose="02010600030101010101" pitchFamily="2" charset="-122"/>
                <a:cs typeface="新細明體" panose="02020500000000000000" pitchFamily="18" charset="-120"/>
              </a:rPr>
              <a:t>凡有血氣的、都必憎惡他們。</a:t>
            </a:r>
            <a:r>
              <a:rPr lang="zh-TW" sz="4000" dirty="0">
                <a:solidFill>
                  <a:srgbClr val="0033CC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新細明體" panose="02020500000000000000" pitchFamily="18" charset="-120"/>
              </a:rPr>
              <a:t>」</a:t>
            </a:r>
            <a:r>
              <a:rPr lang="en-US" altLang="zh-TW" sz="4000" dirty="0">
                <a:solidFill>
                  <a:srgbClr val="0033CC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新細明體" panose="02020500000000000000" pitchFamily="18" charset="-120"/>
              </a:rPr>
              <a:t> (66:24)</a:t>
            </a:r>
            <a:endParaRPr lang="en-US" sz="4000" dirty="0">
              <a:effectLst/>
              <a:latin typeface="SimSun" panose="02010600030101010101" pitchFamily="2" charset="-122"/>
              <a:ea typeface="SimSun" panose="02010600030101010101" pitchFamily="2" charset="-122"/>
              <a:cs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7658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="" xmlns:a16="http://schemas.microsoft.com/office/drawing/2014/main" id="{7313D842-4899-41A3-8428-DC19ADD4FD5C}"/>
              </a:ext>
            </a:extLst>
          </p:cNvPr>
          <p:cNvSpPr txBox="1"/>
          <p:nvPr/>
        </p:nvSpPr>
        <p:spPr>
          <a:xfrm>
            <a:off x="1048625" y="161500"/>
            <a:ext cx="6758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4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神的宣教心 </a:t>
            </a:r>
            <a:r>
              <a:rPr lang="en-US" altLang="zh-CN" sz="44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-</a:t>
            </a:r>
            <a:r>
              <a:rPr lang="zh-CN" altLang="en-US" sz="44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反思與應用</a:t>
            </a:r>
            <a:endParaRPr lang="zh-HK" altLang="en-US" sz="4400" b="1" dirty="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24274681-0960-4E43-BB98-8F85EC627BA1}"/>
              </a:ext>
            </a:extLst>
          </p:cNvPr>
          <p:cNvSpPr txBox="1"/>
          <p:nvPr/>
        </p:nvSpPr>
        <p:spPr>
          <a:xfrm>
            <a:off x="325163" y="819552"/>
            <a:ext cx="727526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反思：</a:t>
            </a:r>
            <a:endParaRPr lang="en-US" altLang="zh-TW" sz="3200" b="1" dirty="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342892" indent="-342892">
              <a:buFont typeface="Arial" panose="020B0604020202020204" pitchFamily="34" charset="0"/>
              <a:buChar char="•"/>
            </a:pPr>
            <a:r>
              <a:rPr lang="zh-TW" altLang="en-US" sz="3200" b="1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神的宣教心，源於祂要萬民來榮耀祂；我</a:t>
            </a:r>
            <a:r>
              <a:rPr lang="zh-CN" altLang="en-US" sz="3200" b="1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的</a:t>
            </a:r>
            <a:r>
              <a:rPr lang="zh-TW" altLang="en-US" sz="3200" b="1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人生目標是不是為了榮耀</a:t>
            </a:r>
            <a:r>
              <a:rPr lang="zh-CN" altLang="en-US" sz="3200" b="1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神</a:t>
            </a:r>
            <a:r>
              <a:rPr lang="zh-TW" altLang="en-US" sz="3200" b="1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？</a:t>
            </a:r>
          </a:p>
          <a:p>
            <a:pPr marL="342892" indent="-342892">
              <a:buFont typeface="Arial" panose="020B0604020202020204" pitchFamily="34" charset="0"/>
              <a:buChar char="•"/>
            </a:pPr>
            <a:r>
              <a:rPr lang="zh-TW" altLang="en-US" sz="3200" b="1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我怎樣在每日生命裏實踐這目標？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="" xmlns:a16="http://schemas.microsoft.com/office/drawing/2014/main" id="{5B654C67-5EE5-4DD6-B955-FF4EBA688E9E}"/>
              </a:ext>
            </a:extLst>
          </p:cNvPr>
          <p:cNvSpPr txBox="1"/>
          <p:nvPr/>
        </p:nvSpPr>
        <p:spPr>
          <a:xfrm>
            <a:off x="325163" y="2858343"/>
            <a:ext cx="501146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應用：</a:t>
            </a:r>
            <a:endParaRPr lang="en-US" altLang="zh-CN" sz="3200" b="1" dirty="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342892" indent="-342892"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委身基督</a:t>
            </a:r>
            <a:endParaRPr lang="zh-TW" altLang="en-US" sz="3200" b="1" dirty="0">
              <a:solidFill>
                <a:srgbClr val="0033CC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342892" indent="-342892">
              <a:buFont typeface="Arial" panose="020B0604020202020204" pitchFamily="34" charset="0"/>
              <a:buChar char="•"/>
            </a:pPr>
            <a:r>
              <a:rPr lang="zh-TW" altLang="en-US" sz="3200" b="1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金錢奉獻</a:t>
            </a:r>
          </a:p>
          <a:p>
            <a:pPr marL="342892" indent="-342892">
              <a:buFont typeface="Arial" panose="020B0604020202020204" pitchFamily="34" charset="0"/>
              <a:buChar char="•"/>
            </a:pPr>
            <a:r>
              <a:rPr lang="zh-TW" altLang="en-US" sz="3200" b="1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參與教會的</a:t>
            </a:r>
            <a:r>
              <a:rPr lang="zh-CN" altLang="en-US" sz="3200" b="1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傳</a:t>
            </a:r>
            <a:r>
              <a:rPr lang="zh-TW" altLang="en-US" sz="3200" b="1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福音</a:t>
            </a:r>
            <a:r>
              <a:rPr lang="zh-CN" altLang="en-US" sz="3200" b="1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事工</a:t>
            </a:r>
            <a:r>
              <a:rPr lang="zh-TW" altLang="en-US" sz="3200" b="1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</a:p>
        </p:txBody>
      </p:sp>
      <p:pic>
        <p:nvPicPr>
          <p:cNvPr id="13" name="Picture 2" descr="「missional heart of God」的圖片搜尋結果">
            <a:extLst>
              <a:ext uri="{FF2B5EF4-FFF2-40B4-BE49-F238E27FC236}">
                <a16:creationId xmlns="" xmlns:a16="http://schemas.microsoft.com/office/drawing/2014/main" id="{6168A079-F467-4162-BD9F-6842CEA4E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1505">
            <a:off x="5802173" y="2932513"/>
            <a:ext cx="2531882" cy="1878839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文字方塊 18">
            <a:extLst>
              <a:ext uri="{FF2B5EF4-FFF2-40B4-BE49-F238E27FC236}">
                <a16:creationId xmlns="" xmlns:a16="http://schemas.microsoft.com/office/drawing/2014/main" id="{F8B14A41-DB03-4F24-80A1-F05DC74A608C}"/>
              </a:ext>
            </a:extLst>
          </p:cNvPr>
          <p:cNvSpPr txBox="1"/>
          <p:nvPr/>
        </p:nvSpPr>
        <p:spPr>
          <a:xfrm>
            <a:off x="7172131" y="4953063"/>
            <a:ext cx="186624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1050" dirty="0"/>
              <a:t>pettengillmissionaries.org</a:t>
            </a:r>
            <a:endParaRPr lang="zh-HK" altLang="en-US" sz="1050" dirty="0"/>
          </a:p>
        </p:txBody>
      </p:sp>
    </p:spTree>
    <p:extLst>
      <p:ext uri="{BB962C8B-B14F-4D97-AF65-F5344CB8AC3E}">
        <p14:creationId xmlns:p14="http://schemas.microsoft.com/office/powerpoint/2010/main" val="130214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5 Best Bible Verses about God's Love - God is Love Scriptures">
            <a:extLst>
              <a:ext uri="{FF2B5EF4-FFF2-40B4-BE49-F238E27FC236}">
                <a16:creationId xmlns="" xmlns:a16="http://schemas.microsoft.com/office/drawing/2014/main" id="{422D15ED-5A94-4364-9FCC-7EC7893368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" r="1" b="1"/>
          <a:stretch/>
        </p:blipFill>
        <p:spPr bwMode="auto">
          <a:xfrm>
            <a:off x="462384" y="280389"/>
            <a:ext cx="8219233" cy="410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>
            <a:extLst>
              <a:ext uri="{FF2B5EF4-FFF2-40B4-BE49-F238E27FC236}">
                <a16:creationId xmlns="" xmlns:a16="http://schemas.microsoft.com/office/drawing/2014/main" id="{5BF4F960-1E7B-4097-AC02-334B49EAF0C8}"/>
              </a:ext>
            </a:extLst>
          </p:cNvPr>
          <p:cNvSpPr txBox="1"/>
          <p:nvPr/>
        </p:nvSpPr>
        <p:spPr>
          <a:xfrm>
            <a:off x="1776889" y="1150088"/>
            <a:ext cx="14522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FFFF99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天堂</a:t>
            </a:r>
            <a:endParaRPr lang="en-US" sz="4500" b="1" dirty="0">
              <a:solidFill>
                <a:srgbClr val="FFFF99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="" xmlns:a16="http://schemas.microsoft.com/office/drawing/2014/main" id="{163B7177-3225-4B36-BDE4-2218356E9B97}"/>
              </a:ext>
            </a:extLst>
          </p:cNvPr>
          <p:cNvSpPr txBox="1"/>
          <p:nvPr/>
        </p:nvSpPr>
        <p:spPr>
          <a:xfrm>
            <a:off x="4795979" y="3521077"/>
            <a:ext cx="380654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50" b="1" dirty="0">
                <a:solidFill>
                  <a:srgbClr val="FFFF99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上帝的宣教心</a:t>
            </a:r>
            <a:endParaRPr lang="en-US" sz="4050" b="1" dirty="0">
              <a:solidFill>
                <a:srgbClr val="FFFF99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="" xmlns:a16="http://schemas.microsoft.com/office/drawing/2014/main" id="{1222A719-59CF-4267-8250-A81B503F8E40}"/>
              </a:ext>
            </a:extLst>
          </p:cNvPr>
          <p:cNvSpPr txBox="1"/>
          <p:nvPr/>
        </p:nvSpPr>
        <p:spPr>
          <a:xfrm>
            <a:off x="784304" y="4841657"/>
            <a:ext cx="457594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christianity.com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="" xmlns:a16="http://schemas.microsoft.com/office/drawing/2014/main" id="{6769C68F-DAF9-478F-8EA8-16B39838D613}"/>
              </a:ext>
            </a:extLst>
          </p:cNvPr>
          <p:cNvSpPr txBox="1"/>
          <p:nvPr/>
        </p:nvSpPr>
        <p:spPr>
          <a:xfrm>
            <a:off x="1709257" y="2702217"/>
            <a:ext cx="158747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500" b="1" dirty="0">
                <a:solidFill>
                  <a:srgbClr val="FFFF99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地獄</a:t>
            </a:r>
            <a:endParaRPr lang="en-US" sz="4500" dirty="0">
              <a:solidFill>
                <a:srgbClr val="FFFF99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="" xmlns:a16="http://schemas.microsoft.com/office/drawing/2014/main" id="{055EB41A-1F57-4C09-957F-21DF159C51E9}"/>
              </a:ext>
            </a:extLst>
          </p:cNvPr>
          <p:cNvSpPr txBox="1"/>
          <p:nvPr/>
        </p:nvSpPr>
        <p:spPr>
          <a:xfrm>
            <a:off x="648141" y="1900778"/>
            <a:ext cx="1381605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500" b="1" dirty="0">
                <a:solidFill>
                  <a:srgbClr val="FFFF99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公義</a:t>
            </a:r>
            <a:endParaRPr lang="en-US" sz="4500" dirty="0">
              <a:solidFill>
                <a:srgbClr val="FFFF99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="" xmlns:a16="http://schemas.microsoft.com/office/drawing/2014/main" id="{E5E8A3EC-E42B-4F05-B8D7-24C934322844}"/>
              </a:ext>
            </a:extLst>
          </p:cNvPr>
          <p:cNvSpPr txBox="1"/>
          <p:nvPr/>
        </p:nvSpPr>
        <p:spPr>
          <a:xfrm>
            <a:off x="3160045" y="1893104"/>
            <a:ext cx="1402692" cy="78483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4500" b="1" dirty="0">
                <a:solidFill>
                  <a:srgbClr val="FFFF99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恩典</a:t>
            </a:r>
            <a:endParaRPr lang="en-US" sz="4500" dirty="0">
              <a:solidFill>
                <a:srgbClr val="FFFF99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134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47475" y="1243304"/>
            <a:ext cx="27574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4000" b="1" kern="100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宣教的目的</a:t>
            </a:r>
            <a:endParaRPr lang="zh-HK" alt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7475" y="2043244"/>
            <a:ext cx="37564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kern="100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以賽亞</a:t>
            </a:r>
            <a:r>
              <a:rPr lang="zh-TW" altLang="en-US" sz="3600" b="1" kern="100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書 </a:t>
            </a:r>
            <a:r>
              <a:rPr lang="en-US" altLang="zh-CN" sz="3600" b="1" kern="100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66</a:t>
            </a:r>
            <a:r>
              <a:rPr lang="en-US" altLang="zh-TW" sz="3600" b="1" kern="100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3600" b="1" kern="100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18</a:t>
            </a:r>
            <a:r>
              <a:rPr lang="en-US" altLang="zh-TW" sz="3600" b="1" kern="100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TW" altLang="en-US" sz="3600" b="1" kern="100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「</a:t>
            </a:r>
            <a:r>
              <a:rPr lang="zh-TW" altLang="en-US" sz="3600" b="1" kern="100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時候將到、我必將萬民萬族聚來。看見我的榮耀。</a:t>
            </a:r>
            <a:r>
              <a:rPr lang="zh-TW" altLang="en-US" sz="3600" b="1" kern="100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」</a:t>
            </a:r>
            <a:endParaRPr lang="zh-HK" altLang="en-US" sz="3600" b="1" dirty="0">
              <a:solidFill>
                <a:srgbClr val="0033CC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2050" name="Picture 2" descr="God's Purpose in Man - &quot;From Dust to Glory&quot; - Abiding Walk">
            <a:extLst>
              <a:ext uri="{FF2B5EF4-FFF2-40B4-BE49-F238E27FC236}">
                <a16:creationId xmlns="" xmlns:a16="http://schemas.microsoft.com/office/drawing/2014/main" id="{1584C28B-0566-4FB8-B6F7-C86C18949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85" y="1559096"/>
            <a:ext cx="4255800" cy="249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8966ABD9-6D89-414C-9047-8EECB7B60718}"/>
              </a:ext>
            </a:extLst>
          </p:cNvPr>
          <p:cNvSpPr txBox="1"/>
          <p:nvPr/>
        </p:nvSpPr>
        <p:spPr>
          <a:xfrm>
            <a:off x="7464759" y="4764573"/>
            <a:ext cx="138052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abidingwalk.com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0DD8C7F0-05B8-46D4-978F-314FA8AF4CBB}"/>
              </a:ext>
            </a:extLst>
          </p:cNvPr>
          <p:cNvSpPr txBox="1"/>
          <p:nvPr/>
        </p:nvSpPr>
        <p:spPr>
          <a:xfrm>
            <a:off x="801754" y="188490"/>
            <a:ext cx="68391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宣教的</a:t>
            </a:r>
            <a:r>
              <a:rPr lang="zh-CN" altLang="en-US" sz="4400" b="1" dirty="0">
                <a:solidFill>
                  <a:srgbClr val="FF0000"/>
                </a:solidFill>
                <a:highlight>
                  <a:srgbClr val="FFFF00"/>
                </a:highlight>
                <a:latin typeface="SimSun" panose="02010600030101010101" pitchFamily="2" charset="-122"/>
                <a:ea typeface="SimSun" panose="02010600030101010101" pitchFamily="2" charset="-122"/>
              </a:rPr>
              <a:t>目的</a:t>
            </a:r>
            <a:r>
              <a:rPr lang="zh-CN" altLang="en-US" sz="44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、</a:t>
            </a:r>
            <a:r>
              <a:rPr lang="zh-CN" altLang="en-US" sz="4400" b="1" dirty="0">
                <a:solidFill>
                  <a:srgbClr val="FF0000"/>
                </a:solidFill>
                <a:highlight>
                  <a:srgbClr val="FFFF00"/>
                </a:highlight>
                <a:latin typeface="SimSun" panose="02010600030101010101" pitchFamily="2" charset="-122"/>
                <a:ea typeface="SimSun" panose="02010600030101010101" pitchFamily="2" charset="-122"/>
              </a:rPr>
              <a:t>實踐</a:t>
            </a:r>
            <a:r>
              <a:rPr lang="zh-CN" altLang="en-US" sz="44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、</a:t>
            </a:r>
            <a:r>
              <a:rPr lang="zh-CN" altLang="en-US" sz="4400" b="1" dirty="0">
                <a:solidFill>
                  <a:srgbClr val="FF0000"/>
                </a:solidFill>
                <a:highlight>
                  <a:srgbClr val="FFFF00"/>
                </a:highlight>
                <a:latin typeface="SimSun" panose="02010600030101010101" pitchFamily="2" charset="-122"/>
                <a:ea typeface="SimSun" panose="02010600030101010101" pitchFamily="2" charset="-122"/>
              </a:rPr>
              <a:t>成果</a:t>
            </a:r>
            <a:endParaRPr lang="en-US" sz="4400" b="1" dirty="0">
              <a:solidFill>
                <a:srgbClr val="FF0000"/>
              </a:solidFill>
              <a:highlight>
                <a:srgbClr val="FFFF00"/>
              </a:highligh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061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216227" y="140412"/>
            <a:ext cx="47115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400" b="1" kern="100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什麼是神的榮耀？</a:t>
            </a:r>
          </a:p>
        </p:txBody>
      </p:sp>
      <p:sp>
        <p:nvSpPr>
          <p:cNvPr id="2" name="矩形 1"/>
          <p:cNvSpPr/>
          <p:nvPr/>
        </p:nvSpPr>
        <p:spPr>
          <a:xfrm>
            <a:off x="204962" y="949143"/>
            <a:ext cx="88185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15" indent="-428615">
              <a:buFont typeface="Arial" panose="020B0604020202020204" pitchFamily="34" charset="0"/>
              <a:buChar char="•"/>
            </a:pPr>
            <a:r>
              <a:rPr lang="zh-CN" altLang="en-US" sz="3200" b="1" kern="100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神內在的隱秘屬性向外彰 </a:t>
            </a:r>
            <a:r>
              <a:rPr lang="en-US" altLang="zh-CN" sz="3200" b="1" kern="100" dirty="0">
                <a:solidFill>
                  <a:srgbClr val="0033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(invisible qualities of God made visible or knowable)</a:t>
            </a:r>
            <a:endParaRPr lang="zh-HK" altLang="en-US" sz="3200" b="1" dirty="0">
              <a:solidFill>
                <a:srgbClr val="0033CC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1169" y="1926465"/>
            <a:ext cx="84493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15" indent="-428615">
              <a:buFont typeface="Arial" panose="020B0604020202020204" pitchFamily="34" charset="0"/>
              <a:buChar char="•"/>
            </a:pPr>
            <a:r>
              <a:rPr lang="zh-HK" altLang="en-US" sz="3200" b="1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祂聖潔的照射</a:t>
            </a:r>
            <a:r>
              <a:rPr lang="zh-HK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HK" sz="3200" b="1" dirty="0">
                <a:solidFill>
                  <a:srgbClr val="0033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radiance of His Holiness</a:t>
            </a:r>
            <a:r>
              <a:rPr lang="zh-HK" altLang="en-US" sz="3200" b="1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</a:p>
        </p:txBody>
      </p:sp>
      <p:sp>
        <p:nvSpPr>
          <p:cNvPr id="7" name="矩形 6"/>
          <p:cNvSpPr/>
          <p:nvPr/>
        </p:nvSpPr>
        <p:spPr>
          <a:xfrm>
            <a:off x="156162" y="2563886"/>
            <a:ext cx="86293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15" indent="-428615">
              <a:buFont typeface="Arial" panose="020B0604020202020204" pitchFamily="34" charset="0"/>
              <a:buChar char="•"/>
            </a:pPr>
            <a:r>
              <a:rPr lang="zh-TW" altLang="en-US" sz="3200" b="1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祂完美本質所顯露的美麗和</a:t>
            </a:r>
            <a:r>
              <a:rPr lang="zh-TW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偉大 </a:t>
            </a:r>
            <a:r>
              <a:rPr lang="en-US" altLang="zh-TW" sz="3200" b="1" dirty="0">
                <a:solidFill>
                  <a:srgbClr val="0033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(the beauty and greatness of His manifold perfections)</a:t>
            </a:r>
            <a:endParaRPr lang="zh-TW" altLang="en-US" sz="3200" b="1" dirty="0">
              <a:solidFill>
                <a:srgbClr val="0033CC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="" xmlns:a16="http://schemas.microsoft.com/office/drawing/2014/main" id="{A6FC9C6A-C031-49B8-B8AC-A46F7939CD80}"/>
              </a:ext>
            </a:extLst>
          </p:cNvPr>
          <p:cNvSpPr txBox="1"/>
          <p:nvPr/>
        </p:nvSpPr>
        <p:spPr>
          <a:xfrm>
            <a:off x="201168" y="3645425"/>
            <a:ext cx="85393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8615" indent="-428615">
              <a:buFont typeface="Arial" panose="020B0604020202020204" pitchFamily="34" charset="0"/>
              <a:buChar char="•"/>
            </a:pPr>
            <a:r>
              <a:rPr lang="zh-TW" altLang="en-US" sz="3200" b="1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以賽亞書 </a:t>
            </a:r>
            <a:r>
              <a:rPr lang="en-US" altLang="zh-TW" sz="3200" b="1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6:3 </a:t>
            </a:r>
            <a:r>
              <a:rPr lang="zh-TW" altLang="en-US" sz="3200" b="1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「</a:t>
            </a:r>
            <a:r>
              <a:rPr lang="zh-TW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聖哉、聖哉、聖哉、萬軍之耶和華。他的榮光充滿全地。</a:t>
            </a:r>
            <a:r>
              <a:rPr lang="zh-TW" altLang="en-US" sz="3200" b="1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402380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e Glory of God">
            <a:extLst>
              <a:ext uri="{FF2B5EF4-FFF2-40B4-BE49-F238E27FC236}">
                <a16:creationId xmlns="" xmlns:a16="http://schemas.microsoft.com/office/drawing/2014/main" id="{31DA4FE3-5EAA-4E50-BE5D-91EFC1687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676"/>
            <a:ext cx="9144000" cy="415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="" xmlns:a16="http://schemas.microsoft.com/office/drawing/2014/main" id="{433871EA-88B5-4146-8A99-04CE519F1855}"/>
              </a:ext>
            </a:extLst>
          </p:cNvPr>
          <p:cNvSpPr txBox="1"/>
          <p:nvPr/>
        </p:nvSpPr>
        <p:spPr>
          <a:xfrm>
            <a:off x="1146573" y="407880"/>
            <a:ext cx="7612380" cy="78483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FFF00"/>
            </a:outerShdw>
          </a:effectLst>
        </p:spPr>
        <p:txBody>
          <a:bodyPr wrap="square">
            <a:spAutoFit/>
          </a:bodyPr>
          <a:lstStyle/>
          <a:p>
            <a:pPr lvl="0"/>
            <a:r>
              <a:rPr lang="zh-CN" altLang="en-US" sz="4500" b="1" kern="100" dirty="0">
                <a:solidFill>
                  <a:srgbClr val="0033CC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宣教的目的 </a:t>
            </a:r>
            <a:r>
              <a:rPr lang="en-US" altLang="zh-CN" sz="4500" b="1" kern="100" dirty="0">
                <a:solidFill>
                  <a:srgbClr val="0033CC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–</a:t>
            </a:r>
            <a:r>
              <a:rPr lang="zh-CN" altLang="en-US" sz="4500" b="1" kern="100" dirty="0">
                <a:solidFill>
                  <a:srgbClr val="0033CC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彰顯神的榮耀</a:t>
            </a:r>
            <a:endParaRPr lang="zh-HK" altLang="en-US" sz="4500" b="1" dirty="0">
              <a:solidFill>
                <a:srgbClr val="0033CC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E6ADB9BF-1532-40F6-8832-5B509FC7CAE5}"/>
              </a:ext>
            </a:extLst>
          </p:cNvPr>
          <p:cNvSpPr txBox="1"/>
          <p:nvPr/>
        </p:nvSpPr>
        <p:spPr>
          <a:xfrm>
            <a:off x="1860235" y="1336617"/>
            <a:ext cx="4603433" cy="31700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zh-CN" altLang="en-US" sz="4000" b="1" kern="100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神的榮耀彰顯於祂的：</a:t>
            </a:r>
            <a:endParaRPr lang="en-US" altLang="zh-CN" sz="4000" b="1" kern="100" dirty="0">
              <a:solidFill>
                <a:srgbClr val="0033CC"/>
              </a:solidFill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28615" indent="-428615">
              <a:buFont typeface="Arial" panose="020B0604020202020204" pitchFamily="34" charset="0"/>
              <a:buChar char="•"/>
            </a:pPr>
            <a:r>
              <a:rPr lang="zh-CN" altLang="en-US" sz="4000" b="1" kern="100" dirty="0">
                <a:solidFill>
                  <a:srgbClr val="0033CC"/>
                </a:solidFill>
                <a:highlight>
                  <a:srgbClr val="FFFF00"/>
                </a:highlight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審判</a:t>
            </a:r>
            <a:endParaRPr lang="en-US" altLang="zh-CN" sz="4000" b="1" kern="100" dirty="0">
              <a:solidFill>
                <a:srgbClr val="0033CC"/>
              </a:solidFill>
              <a:highlight>
                <a:srgbClr val="FFFF00"/>
              </a:highlight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28615" indent="-428615">
              <a:buFont typeface="Arial" panose="020B0604020202020204" pitchFamily="34" charset="0"/>
              <a:buChar char="•"/>
            </a:pPr>
            <a:r>
              <a:rPr lang="zh-CN" altLang="en-US" sz="4000" b="1" kern="100" dirty="0">
                <a:solidFill>
                  <a:srgbClr val="0033CC"/>
                </a:solidFill>
                <a:highlight>
                  <a:srgbClr val="FFFF00"/>
                </a:highlight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恩典</a:t>
            </a:r>
            <a:endParaRPr lang="en-US" altLang="zh-CN" sz="4000" b="1" kern="100" dirty="0">
              <a:solidFill>
                <a:srgbClr val="0033CC"/>
              </a:solidFill>
              <a:highlight>
                <a:srgbClr val="FFFF00"/>
              </a:highlight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28615" indent="-428615">
              <a:buFont typeface="Arial" panose="020B0604020202020204" pitchFamily="34" charset="0"/>
              <a:buChar char="•"/>
            </a:pPr>
            <a:r>
              <a:rPr lang="zh-CN" altLang="en-US" sz="4000" b="1" kern="100" dirty="0">
                <a:solidFill>
                  <a:srgbClr val="0033CC"/>
                </a:solidFill>
                <a:highlight>
                  <a:srgbClr val="FFFF00"/>
                </a:highlight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新天新地</a:t>
            </a:r>
            <a:endParaRPr lang="en-US" sz="4000" dirty="0">
              <a:solidFill>
                <a:srgbClr val="0033CC"/>
              </a:solidFill>
              <a:highlight>
                <a:srgbClr val="FFFF00"/>
              </a:highlight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="" xmlns:a16="http://schemas.microsoft.com/office/drawing/2014/main" id="{5E911AE1-F4FA-499B-A91C-CAB07AD6C65D}"/>
              </a:ext>
            </a:extLst>
          </p:cNvPr>
          <p:cNvSpPr txBox="1"/>
          <p:nvPr/>
        </p:nvSpPr>
        <p:spPr>
          <a:xfrm>
            <a:off x="432914" y="4227385"/>
            <a:ext cx="142732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naccanada.org</a:t>
            </a:r>
          </a:p>
        </p:txBody>
      </p:sp>
    </p:spTree>
    <p:extLst>
      <p:ext uri="{BB962C8B-B14F-4D97-AF65-F5344CB8AC3E}">
        <p14:creationId xmlns:p14="http://schemas.microsoft.com/office/powerpoint/2010/main" val="42462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47947" y="133832"/>
            <a:ext cx="24481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4400" b="1" kern="100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神的審判</a:t>
            </a:r>
            <a:endParaRPr lang="zh-HK" altLang="en-US" sz="4400" b="1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8704" y="1843428"/>
            <a:ext cx="86335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kern="100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以賽亞</a:t>
            </a:r>
            <a:r>
              <a:rPr lang="zh-TW" altLang="en-US" sz="2800" b="1" kern="100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書 </a:t>
            </a:r>
            <a:r>
              <a:rPr lang="en-US" altLang="zh-CN" sz="2800" b="1" kern="100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66</a:t>
            </a:r>
            <a:r>
              <a:rPr lang="en-US" altLang="zh-TW" sz="2800" b="1" kern="100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800" b="1" kern="100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15-16</a:t>
            </a:r>
            <a:r>
              <a:rPr lang="en-US" altLang="zh-TW" sz="2800" b="1" kern="100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TW" altLang="en-US" sz="2800" b="1" kern="100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「</a:t>
            </a:r>
            <a:r>
              <a:rPr lang="zh-TW" altLang="en-US" sz="2800" b="1" kern="100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看哪、耶和華必在火中降臨、他的車輦像旋風、以烈怒施行報應、以火燄施行責罰。因為耶和華在一切有血氣的人身上、必以火與刀施行審判。被耶和華所殺的必多。</a:t>
            </a:r>
            <a:r>
              <a:rPr lang="zh-TW" altLang="en-US" sz="2800" b="1" kern="100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」</a:t>
            </a:r>
            <a:endParaRPr lang="zh-HK" altLang="en-US" sz="2800" b="1" dirty="0">
              <a:solidFill>
                <a:srgbClr val="0033CC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28704" y="3659036"/>
            <a:ext cx="84322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kern="100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以賽亞</a:t>
            </a:r>
            <a:r>
              <a:rPr lang="zh-TW" altLang="en-US" sz="2800" b="1" kern="100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書 </a:t>
            </a:r>
            <a:r>
              <a:rPr lang="en-US" altLang="zh-CN" sz="2800" b="1" kern="100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66</a:t>
            </a:r>
            <a:r>
              <a:rPr lang="en-US" altLang="zh-TW" sz="2800" b="1" kern="100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800" b="1" kern="100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24</a:t>
            </a:r>
            <a:r>
              <a:rPr lang="en-US" altLang="zh-TW" sz="2800" b="1" kern="100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TW" altLang="en-US" sz="2800" b="1" kern="100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「</a:t>
            </a:r>
            <a:r>
              <a:rPr lang="zh-TW" altLang="en-US" sz="2800" b="1" kern="100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他們必出去觀看那些違背我人的屍首。因為他們的蟲是不死的、他們的火是不滅的。凡有血氣的、都必憎惡他們。</a:t>
            </a:r>
            <a:r>
              <a:rPr lang="zh-TW" altLang="en-US" sz="2800" b="1" kern="100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」</a:t>
            </a:r>
            <a:endParaRPr lang="zh-HK" altLang="en-US" sz="2800" b="1" dirty="0">
              <a:solidFill>
                <a:srgbClr val="0033CC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2608734F-7EF1-483B-B90E-DDCBBFF53819}"/>
              </a:ext>
            </a:extLst>
          </p:cNvPr>
          <p:cNvSpPr txBox="1"/>
          <p:nvPr/>
        </p:nvSpPr>
        <p:spPr>
          <a:xfrm>
            <a:off x="363660" y="893177"/>
            <a:ext cx="836229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b="1" kern="100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傳道書 </a:t>
            </a:r>
            <a:r>
              <a:rPr lang="en-US" altLang="zh-TW" sz="2800" b="1" kern="100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3:17 </a:t>
            </a:r>
            <a:r>
              <a:rPr lang="zh-TW" altLang="en-US" sz="2800" b="1" kern="100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「</a:t>
            </a:r>
            <a:r>
              <a:rPr lang="zh-TW" altLang="en-US" sz="2800" b="1" kern="100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　神必審判義人和惡人。因為在那裏、各樣事務、一切工作、都有定時。</a:t>
            </a:r>
            <a:r>
              <a:rPr lang="zh-TW" altLang="en-US" sz="2800" b="1" kern="100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192776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82C92127-16BB-4110-BC1C-FC1EC61D1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1616"/>
            <a:ext cx="9144000" cy="4217982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1478B733-1C50-4C7D-9B76-0F2CB976114C}"/>
              </a:ext>
            </a:extLst>
          </p:cNvPr>
          <p:cNvSpPr txBox="1"/>
          <p:nvPr/>
        </p:nvSpPr>
        <p:spPr>
          <a:xfrm>
            <a:off x="2052539" y="431616"/>
            <a:ext cx="485553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zh-CN" altLang="en-US" sz="4500" b="1" kern="100" dirty="0">
                <a:solidFill>
                  <a:srgbClr val="FF0000"/>
                </a:solidFill>
                <a:highlight>
                  <a:srgbClr val="FFFF00"/>
                </a:highlight>
                <a:ea typeface="SimSun" panose="02010600030101010101" pitchFamily="2" charset="-122"/>
                <a:cs typeface="Times New Roman" panose="02020603050405020304" pitchFamily="18" charset="0"/>
              </a:rPr>
              <a:t> 地獄為什麼可怕？</a:t>
            </a:r>
            <a:endParaRPr lang="zh-HK" altLang="en-US" sz="45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8379D189-9917-4A15-9518-146D4CEFDBCD}"/>
              </a:ext>
            </a:extLst>
          </p:cNvPr>
          <p:cNvSpPr txBox="1"/>
          <p:nvPr/>
        </p:nvSpPr>
        <p:spPr>
          <a:xfrm>
            <a:off x="637267" y="1147918"/>
            <a:ext cx="7369163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8615" indent="-428615" defTabSz="342892">
              <a:buFont typeface="Arial" panose="020B0604020202020204" pitchFamily="34" charset="0"/>
              <a:buChar char="•"/>
              <a:defRPr/>
            </a:pPr>
            <a:r>
              <a:rPr lang="zh-CN" altLang="en-US" sz="3500" b="1" kern="1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地獄沒有神的同在</a:t>
            </a:r>
            <a:endParaRPr lang="en-US" altLang="zh-CN" sz="3500" b="1" kern="1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28615" indent="-428615" defTabSz="342892">
              <a:buFont typeface="Arial" panose="020B0604020202020204" pitchFamily="34" charset="0"/>
              <a:buChar char="•"/>
              <a:defRPr/>
            </a:pPr>
            <a:r>
              <a:rPr lang="zh-CN" altLang="en-US" sz="3500" b="1" kern="1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地獄沒有神的恩典</a:t>
            </a:r>
            <a:endParaRPr lang="en-US" altLang="zh-CN" sz="3500" b="1" kern="1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28615" indent="-428615" defTabSz="342892">
              <a:buFont typeface="Arial" panose="020B0604020202020204" pitchFamily="34" charset="0"/>
              <a:buChar char="•"/>
              <a:defRPr/>
            </a:pPr>
            <a:r>
              <a:rPr lang="zh-CN" altLang="en-US" sz="3500" b="1" kern="1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人拒絕神，神就讓他去一個沒有神同在的地方</a:t>
            </a:r>
            <a:endParaRPr lang="en-US" altLang="zh-CN" sz="3500" b="1" kern="1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28615" indent="-428615" defTabSz="342892">
              <a:buFont typeface="Arial" panose="020B0604020202020204" pitchFamily="34" charset="0"/>
              <a:buChar char="•"/>
              <a:defRPr/>
            </a:pPr>
            <a:r>
              <a:rPr lang="zh-CN" altLang="en-US" sz="3500" b="1" kern="1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天堂和地獄都是真實和永遠的</a:t>
            </a:r>
            <a:endParaRPr lang="en-US" sz="35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="" xmlns:a16="http://schemas.microsoft.com/office/drawing/2014/main" id="{67AC6DB4-AF96-4A84-93E8-D4B7C6B3D324}"/>
              </a:ext>
            </a:extLst>
          </p:cNvPr>
          <p:cNvSpPr txBox="1"/>
          <p:nvPr/>
        </p:nvSpPr>
        <p:spPr>
          <a:xfrm>
            <a:off x="7816679" y="4798872"/>
            <a:ext cx="120423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lastampa.it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="" xmlns:a16="http://schemas.microsoft.com/office/drawing/2014/main" id="{BEA96BF6-0DBB-4547-9DD7-5329FE9E3641}"/>
              </a:ext>
            </a:extLst>
          </p:cNvPr>
          <p:cNvSpPr txBox="1"/>
          <p:nvPr/>
        </p:nvSpPr>
        <p:spPr>
          <a:xfrm>
            <a:off x="1082508" y="3868628"/>
            <a:ext cx="72142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提醒：不努力宣教的嚴重後果</a:t>
            </a:r>
            <a:endParaRPr lang="zh-HK" altLang="en-US" sz="40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613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8085" y="162646"/>
            <a:ext cx="89678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200" b="1" kern="100" dirty="0">
                <a:solidFill>
                  <a:srgbClr val="FF0000"/>
                </a:solidFill>
                <a:highlight>
                  <a:srgbClr val="FFFF00"/>
                </a:highlight>
                <a:ea typeface="SimSun" panose="02010600030101010101" pitchFamily="2" charset="-122"/>
                <a:cs typeface="Times New Roman" panose="02020603050405020304" pitchFamily="18" charset="0"/>
              </a:rPr>
              <a:t>神的榮耀彰顯在祂的審判、恩典、新天新地</a:t>
            </a:r>
            <a:endParaRPr lang="zh-HK" altLang="en-US" sz="32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5245" y="1449120"/>
            <a:ext cx="87535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kern="100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以賽亞</a:t>
            </a:r>
            <a:r>
              <a:rPr lang="zh-TW" altLang="en-US" sz="2800" b="1" kern="100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書 </a:t>
            </a:r>
            <a:r>
              <a:rPr lang="en-US" altLang="zh-CN" sz="2800" b="1" kern="100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66</a:t>
            </a:r>
            <a:r>
              <a:rPr lang="en-US" altLang="zh-TW" sz="2800" b="1" kern="100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800" b="1" kern="100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10-13</a:t>
            </a:r>
            <a:r>
              <a:rPr lang="en-US" altLang="zh-TW" sz="2800" b="1" kern="100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TW" altLang="en-US" sz="2800" b="1" kern="100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「</a:t>
            </a:r>
            <a:r>
              <a:rPr lang="zh-TW" altLang="en-US" sz="2800" b="1" kern="100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你們愛慕耶路撒冷的、都要與他一同歡喜快樂。你們為他悲哀的、都要與他一同樂上加樂。使你們在他安慰的懷中喫奶得飽。使他們得他豐盛的榮耀、猶如擠奶、滿心喜樂。耶和華如此說、我要使平安延及他、好像江河、使列國的榮耀延及他、如同漲溢的河、你們要從中享受。你們必蒙抱在肋旁、搖弄在膝上。母親怎樣安慰兒子、我就照樣安慰你們。你們也必因耶路撒冷得安慰。</a:t>
            </a:r>
            <a:r>
              <a:rPr lang="zh-TW" altLang="en-US" sz="2800" b="1" kern="100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」</a:t>
            </a:r>
            <a:endParaRPr lang="zh-HK" altLang="en-US" sz="2800" b="1" dirty="0">
              <a:solidFill>
                <a:srgbClr val="0033CC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5AAD6AB0-2AE6-4E94-BDCB-ED8A3FA8A91E}"/>
              </a:ext>
            </a:extLst>
          </p:cNvPr>
          <p:cNvSpPr txBox="1"/>
          <p:nvPr/>
        </p:nvSpPr>
        <p:spPr>
          <a:xfrm>
            <a:off x="395298" y="815217"/>
            <a:ext cx="27818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zh-CN" altLang="en-US" sz="3200" b="1" kern="100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神的恩典</a:t>
            </a:r>
            <a:endParaRPr lang="zh-HK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27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0308" y="228256"/>
            <a:ext cx="25891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4400" b="1" kern="100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神的恩典</a:t>
            </a:r>
            <a:endParaRPr lang="zh-HK" altLang="en-US" sz="4400" b="1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0306" y="906110"/>
            <a:ext cx="79783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kern="100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以賽亞</a:t>
            </a:r>
            <a:r>
              <a:rPr lang="zh-TW" altLang="en-US" sz="3600" b="1" kern="100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書 </a:t>
            </a:r>
            <a:r>
              <a:rPr lang="en-US" altLang="zh-CN" sz="3600" b="1" kern="100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66</a:t>
            </a:r>
            <a:r>
              <a:rPr lang="en-US" altLang="zh-TW" sz="3600" b="1" kern="100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3600" b="1" kern="100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19</a:t>
            </a:r>
            <a:r>
              <a:rPr lang="en-US" altLang="zh-TW" sz="3600" b="1" kern="100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TW" altLang="en-US" sz="3600" b="1" kern="100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「</a:t>
            </a:r>
            <a:r>
              <a:rPr lang="zh-TW" altLang="en-US" sz="3600" b="1" kern="100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我要顯神蹟在他們中間、逃脫的我要差到列國去</a:t>
            </a:r>
            <a:r>
              <a:rPr lang="en-US" altLang="zh-TW" sz="3600" b="1" kern="100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TW" altLang="en-US" sz="3600" b="1" kern="100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他們必將我的榮耀傳揚在列國中。</a:t>
            </a:r>
            <a:r>
              <a:rPr lang="zh-TW" altLang="en-US" sz="3600" b="1" kern="100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」</a:t>
            </a:r>
            <a:endParaRPr lang="zh-HK" altLang="en-US" sz="3600" b="1" dirty="0">
              <a:solidFill>
                <a:srgbClr val="0033CC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30307" y="2768315"/>
            <a:ext cx="79783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kern="100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以弗所</a:t>
            </a:r>
            <a:r>
              <a:rPr lang="zh-TW" altLang="en-US" sz="3600" b="1" kern="100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書 </a:t>
            </a:r>
            <a:r>
              <a:rPr lang="en-US" altLang="zh-CN" sz="3600" b="1" kern="100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TW" sz="3600" b="1" kern="100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3600" b="1" kern="100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8-9</a:t>
            </a:r>
            <a:r>
              <a:rPr lang="en-US" altLang="zh-TW" sz="3600" b="1" kern="100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TW" altLang="en-US" sz="3600" b="1" kern="100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「</a:t>
            </a:r>
            <a:r>
              <a:rPr lang="zh-TW" altLang="en-US" sz="3600" b="1" kern="100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你們得救是本乎恩、也因著信、這並不是出於自己、乃是　神所賜的。也不是出於行為、免得有人自誇。</a:t>
            </a:r>
            <a:r>
              <a:rPr lang="zh-TW" altLang="en-US" sz="3600" b="1" kern="100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」</a:t>
            </a:r>
            <a:endParaRPr lang="zh-HK" altLang="en-US" sz="3600" b="1" dirty="0">
              <a:solidFill>
                <a:srgbClr val="0033CC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6515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258</TotalTime>
  <Words>970</Words>
  <Application>Microsoft Office PowerPoint</Application>
  <PresentationFormat>如螢幕大小 (16:9)</PresentationFormat>
  <Paragraphs>72</Paragraphs>
  <Slides>14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多面向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Kenneth LAW</dc:creator>
  <cp:lastModifiedBy>Andrew</cp:lastModifiedBy>
  <cp:revision>28</cp:revision>
  <cp:lastPrinted>2021-02-20T02:59:25Z</cp:lastPrinted>
  <dcterms:created xsi:type="dcterms:W3CDTF">2020-10-14T02:34:37Z</dcterms:created>
  <dcterms:modified xsi:type="dcterms:W3CDTF">2021-02-20T10:26:20Z</dcterms:modified>
</cp:coreProperties>
</file>