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4324" r:id="rId1"/>
  </p:sldMasterIdLst>
  <p:notesMasterIdLst>
    <p:notesMasterId r:id="rId10"/>
  </p:notesMasterIdLst>
  <p:sldIdLst>
    <p:sldId id="6966" r:id="rId2"/>
    <p:sldId id="6967" r:id="rId3"/>
    <p:sldId id="6968" r:id="rId4"/>
    <p:sldId id="6969" r:id="rId5"/>
    <p:sldId id="6970" r:id="rId6"/>
    <p:sldId id="6971" r:id="rId7"/>
    <p:sldId id="6972" r:id="rId8"/>
    <p:sldId id="6973" r:id="rId9"/>
  </p:sldIdLst>
  <p:sldSz cx="9144000" cy="5143500" type="screen16x9"/>
  <p:notesSz cx="6858000" cy="9144000"/>
  <p:defaultTextStyle>
    <a:defPPr>
      <a:defRPr lang="zh-HK"/>
    </a:defPPr>
    <a:lvl1pPr marL="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12" autoAdjust="0"/>
    <p:restoredTop sz="92069" autoAdjust="0"/>
  </p:normalViewPr>
  <p:slideViewPr>
    <p:cSldViewPr>
      <p:cViewPr>
        <p:scale>
          <a:sx n="80" d="100"/>
          <a:sy n="80" d="100"/>
        </p:scale>
        <p:origin x="-726" y="-11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7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B5375-4F60-45DF-BBC0-3F5DB4B46897}" type="datetimeFigureOut">
              <a:rPr lang="zh-HK" altLang="en-US" smtClean="0"/>
              <a:pPr/>
              <a:t>20/2/2021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AAF3B-5EE5-4CAE-B9DB-F322FA2B2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451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主內平安。</a:t>
            </a:r>
            <a:r>
              <a:rPr lang="zh-CN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同心祈禱</a:t>
            </a:r>
            <a:endParaRPr lang="en-HK" sz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zh-TW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求聖靈幫助我， 把領受的道理講的清楚，補我的不足。</a:t>
            </a:r>
            <a:endParaRPr lang="en-HK" sz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zh-TW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求眾人敏銳於聖靈的提醒，領受聖言教導，在生活和事奉上實踐出來。</a:t>
            </a:r>
            <a:endParaRPr lang="en-HK" altLang="zh-TW" sz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CN" altLang="en-US" dirty="0"/>
              <a:t>教會觀 </a:t>
            </a:r>
            <a:r>
              <a:rPr lang="en-US" altLang="zh-CN" dirty="0"/>
              <a:t>– </a:t>
            </a:r>
            <a:r>
              <a:rPr lang="zh-CN" altLang="en-US" dirty="0"/>
              <a:t>可以很外在。</a:t>
            </a:r>
            <a:endParaRPr lang="en-HK" altLang="zh-CN" dirty="0"/>
          </a:p>
          <a:p>
            <a:pPr lvl="1"/>
            <a:r>
              <a:rPr lang="zh-CN" altLang="en-US" dirty="0"/>
              <a:t>神學院一分的課程（一個</a:t>
            </a:r>
            <a:r>
              <a:rPr lang="en-US" altLang="zh-CN" dirty="0"/>
              <a:t>3</a:t>
            </a:r>
            <a:r>
              <a:rPr lang="zh-CN" altLang="en-US" dirty="0"/>
              <a:t>分課程內的三份一）</a:t>
            </a:r>
            <a:endParaRPr lang="en-HK" altLang="zh-CN" dirty="0"/>
          </a:p>
          <a:p>
            <a:pPr lvl="1"/>
            <a:r>
              <a:rPr lang="zh-CN" altLang="en-US" dirty="0"/>
              <a:t>很大的課題。</a:t>
            </a:r>
            <a:endParaRPr lang="en-HK" altLang="zh-CN" dirty="0"/>
          </a:p>
          <a:p>
            <a:pPr lvl="1"/>
            <a:r>
              <a:rPr lang="zh-CN" altLang="en-US" dirty="0"/>
              <a:t>我講我從神學教育，信徒生活的領受。盼望成為</a:t>
            </a:r>
            <a:r>
              <a:rPr lang="en-US" altLang="zh-CN" dirty="0"/>
              <a:t>『</a:t>
            </a:r>
            <a:r>
              <a:rPr lang="zh-CN" altLang="en-US" dirty="0"/>
              <a:t>我們的</a:t>
            </a:r>
            <a:r>
              <a:rPr lang="en-US" altLang="zh-CN" dirty="0"/>
              <a:t>』</a:t>
            </a:r>
            <a:r>
              <a:rPr lang="zh-CN" altLang="en-US" dirty="0"/>
              <a:t>教會觀。</a:t>
            </a:r>
            <a:endParaRPr lang="en-HK" altLang="zh-CN" dirty="0"/>
          </a:p>
          <a:p>
            <a:pPr lvl="0">
              <a:buAutoNum type="arabicPeriod"/>
            </a:pPr>
            <a:r>
              <a:rPr lang="en-US" altLang="zh-CN" dirty="0"/>
              <a:t>『</a:t>
            </a:r>
            <a:r>
              <a:rPr lang="zh-CN" altLang="en-US" dirty="0"/>
              <a:t>走馬看花</a:t>
            </a:r>
            <a:r>
              <a:rPr lang="en-US" altLang="zh-CN" dirty="0"/>
              <a:t>』</a:t>
            </a:r>
            <a:r>
              <a:rPr lang="zh-CN" altLang="en-US" dirty="0"/>
              <a:t>。要詳細 </a:t>
            </a: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zh-CN" altLang="en-US" dirty="0"/>
              <a:t>看聖經：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繼續尋索。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主日學。。。</a:t>
            </a:r>
            <a:endParaRPr lang="en-HK" altLang="zh-CN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800" b="1" dirty="0"/>
              <a:t>腸胃炎的經歷。</a:t>
            </a:r>
            <a:endParaRPr lang="en-HK" altLang="zh-CN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arenR"/>
            </a:pPr>
            <a:r>
              <a:rPr lang="zh-TW" altLang="en-US" dirty="0"/>
              <a:t>我還告訴你，你是彼得，我要把我的</a:t>
            </a:r>
            <a:r>
              <a:rPr lang="zh-TW" altLang="en-US" dirty="0">
                <a:highlight>
                  <a:srgbClr val="FFFF00"/>
                </a:highlight>
              </a:rPr>
              <a:t>教會</a:t>
            </a:r>
            <a:r>
              <a:rPr lang="zh-TW" altLang="en-US" dirty="0"/>
              <a:t>建造在這磐石上</a:t>
            </a:r>
            <a:r>
              <a:rPr lang="en-US" altLang="zh-TW" dirty="0"/>
              <a:t>(</a:t>
            </a:r>
            <a:r>
              <a:rPr lang="zh-CN" altLang="en-US" dirty="0"/>
              <a:t>太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上）</a:t>
            </a:r>
            <a:endParaRPr lang="en-HK" altLang="zh-CN" dirty="0"/>
          </a:p>
          <a:p>
            <a:pPr marL="228600" lvl="0" indent="-228600">
              <a:buFont typeface="+mj-lt"/>
              <a:buAutoNum type="arabicParenR"/>
            </a:pPr>
            <a:r>
              <a:rPr lang="zh-TW" altLang="en-US" dirty="0"/>
              <a:t>若是不聽他們，就告訴</a:t>
            </a:r>
            <a:r>
              <a:rPr lang="zh-TW" altLang="en-US" dirty="0">
                <a:highlight>
                  <a:srgbClr val="FFFF00"/>
                </a:highlight>
              </a:rPr>
              <a:t>教會</a:t>
            </a:r>
            <a:r>
              <a:rPr lang="zh-TW" altLang="en-US" dirty="0"/>
              <a:t>；若是不聽教會，就看他像外邦人和稅吏一樣。（太</a:t>
            </a:r>
            <a:r>
              <a:rPr lang="en-US" altLang="zh-TW" dirty="0"/>
              <a:t>18</a:t>
            </a:r>
            <a:r>
              <a:rPr lang="zh-TW" altLang="en-US" dirty="0"/>
              <a:t>：</a:t>
            </a:r>
            <a:r>
              <a:rPr lang="en-US" altLang="zh-TW" dirty="0"/>
              <a:t>17</a:t>
            </a:r>
            <a:r>
              <a:rPr lang="zh-TW" altLang="en-US" dirty="0"/>
              <a:t>）</a:t>
            </a:r>
            <a:endParaRPr lang="en-HK" altLang="zh-TW" dirty="0"/>
          </a:p>
          <a:p>
            <a:pPr marL="228600" lvl="0" indent="-228600">
              <a:buFont typeface="+mj-lt"/>
              <a:buAutoNum type="arabicParenR"/>
            </a:pPr>
            <a:r>
              <a:rPr lang="zh-TW" altLang="en-US" dirty="0"/>
              <a:t>全</a:t>
            </a:r>
            <a:r>
              <a:rPr lang="zh-TW" altLang="en-US" dirty="0">
                <a:highlight>
                  <a:srgbClr val="FFFF00"/>
                </a:highlight>
              </a:rPr>
              <a:t>教會</a:t>
            </a:r>
            <a:r>
              <a:rPr lang="zh-TW" altLang="en-US" dirty="0"/>
              <a:t>和聽見這事的人都甚懼怕。</a:t>
            </a:r>
            <a:r>
              <a:rPr lang="zh-CN" altLang="en-US" dirty="0"/>
              <a:t>（徒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11</a:t>
            </a:r>
            <a:r>
              <a:rPr lang="zh-CN" altLang="en-US" dirty="0"/>
              <a:t>）</a:t>
            </a:r>
            <a:endParaRPr lang="en-HK" altLang="zh-CN" dirty="0"/>
          </a:p>
          <a:p>
            <a:pPr marL="228600" lvl="0" indent="-228600">
              <a:buFont typeface="+mj-lt"/>
              <a:buAutoNum type="arabicParenR"/>
            </a:pPr>
            <a:r>
              <a:rPr lang="zh-TW" altLang="en-US" dirty="0"/>
              <a:t>我對你們舉薦我們的姊妹非比；她是堅革哩教會中的女執事。</a:t>
            </a:r>
            <a:r>
              <a:rPr lang="zh-CN" altLang="en-US" dirty="0"/>
              <a:t>（羅</a:t>
            </a:r>
            <a:r>
              <a:rPr lang="en-US" altLang="zh-CN" dirty="0"/>
              <a:t>16</a:t>
            </a:r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056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留意：我只</a:t>
            </a:r>
            <a:r>
              <a:rPr lang="en-US" altLang="zh-CN" dirty="0"/>
              <a:t>『</a:t>
            </a:r>
            <a:r>
              <a:rPr lang="zh-CN" altLang="en-US" dirty="0"/>
              <a:t>提出</a:t>
            </a:r>
            <a:r>
              <a:rPr lang="en-US" altLang="zh-CN" dirty="0"/>
              <a:t>』</a:t>
            </a:r>
            <a:r>
              <a:rPr lang="zh-CN" altLang="en-US" dirty="0"/>
              <a:t>了很短的經文。大家要去</a:t>
            </a:r>
            <a:r>
              <a:rPr lang="en-US" altLang="zh-CN" dirty="0"/>
              <a:t>『</a:t>
            </a:r>
            <a:r>
              <a:rPr lang="zh-CN" altLang="en-US" dirty="0"/>
              <a:t>再</a:t>
            </a:r>
            <a:r>
              <a:rPr lang="en-US" altLang="zh-CN" dirty="0"/>
              <a:t>』</a:t>
            </a:r>
            <a:r>
              <a:rPr lang="zh-CN" altLang="en-US" dirty="0"/>
              <a:t>尋求。今天我們可能誤信</a:t>
            </a:r>
            <a:r>
              <a:rPr lang="en-US" altLang="zh-CN" dirty="0"/>
              <a:t>『</a:t>
            </a:r>
            <a:r>
              <a:rPr lang="zh-CN" altLang="en-US" dirty="0"/>
              <a:t>講道</a:t>
            </a:r>
            <a:r>
              <a:rPr lang="en-US" altLang="zh-CN" dirty="0"/>
              <a:t>』『</a:t>
            </a:r>
            <a:r>
              <a:rPr lang="zh-CN" altLang="en-US" dirty="0"/>
              <a:t>聽道</a:t>
            </a:r>
            <a:r>
              <a:rPr lang="en-US" altLang="zh-CN" dirty="0"/>
              <a:t>』</a:t>
            </a:r>
            <a:r>
              <a:rPr lang="zh-CN" altLang="en-US" dirty="0"/>
              <a:t>的威力。</a:t>
            </a:r>
            <a:endParaRPr lang="en-HK" altLang="zh-CN" dirty="0"/>
          </a:p>
          <a:p>
            <a:r>
              <a:rPr lang="zh-CN" altLang="en-US" dirty="0"/>
              <a:t>那時 </a:t>
            </a:r>
            <a:r>
              <a:rPr lang="en-US" altLang="zh-CN" dirty="0"/>
              <a:t>– </a:t>
            </a:r>
            <a:r>
              <a:rPr lang="zh-CN" altLang="en-US" dirty="0"/>
              <a:t>大約五旬（受聖靈後</a:t>
            </a:r>
            <a:r>
              <a:rPr lang="en-US" altLang="zh-CN" dirty="0"/>
              <a:t>5</a:t>
            </a:r>
            <a:r>
              <a:rPr lang="zh-CN" altLang="en-US" dirty="0"/>
              <a:t>年）。</a:t>
            </a:r>
            <a:endParaRPr lang="en-HK" altLang="zh-CN" dirty="0"/>
          </a:p>
          <a:p>
            <a:pPr lvl="1"/>
            <a:r>
              <a:rPr lang="zh-CN" altLang="en-US" dirty="0"/>
              <a:t>教會什麼時候開始？</a:t>
            </a:r>
            <a:endParaRPr lang="en-HK" altLang="zh-CN" dirty="0"/>
          </a:p>
          <a:p>
            <a:pPr lvl="1"/>
            <a:r>
              <a:rPr lang="zh-CN" altLang="en-US" dirty="0"/>
              <a:t>另一大課題：亞當（神的兒子）、亞伯（希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4</a:t>
            </a:r>
            <a:r>
              <a:rPr lang="zh-CN" altLang="en-US" dirty="0"/>
              <a:t>，信心之父）、耶穌。。。</a:t>
            </a:r>
            <a:endParaRPr lang="en-HK" altLang="zh-CN" dirty="0"/>
          </a:p>
          <a:p>
            <a:pPr lvl="0">
              <a:buAutoNum type="arabicParenR"/>
            </a:pPr>
            <a:r>
              <a:rPr lang="zh-CN" altLang="en-US" dirty="0"/>
              <a:t>只想講今天證道的議題。其他留待。。。主日學。。。</a:t>
            </a:r>
            <a:endParaRPr lang="en-US" altLang="zh-CN" dirty="0"/>
          </a:p>
          <a:p>
            <a:pPr lvl="0">
              <a:buAutoNum type="arabicParenR"/>
            </a:pPr>
            <a:endParaRPr lang="en-HK" altLang="zh-CN" dirty="0"/>
          </a:p>
          <a:p>
            <a:pPr lvl="1">
              <a:buAutoNum type="alphaL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7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CN" altLang="en-US" dirty="0"/>
              <a:t>留意：</a:t>
            </a:r>
            <a:endParaRPr lang="en-HK" altLang="zh-CN" dirty="0"/>
          </a:p>
          <a:p>
            <a:pPr lvl="0">
              <a:buAutoNum type="arabicParenR"/>
            </a:pPr>
            <a:r>
              <a:rPr lang="zh-CN" altLang="en-US" dirty="0"/>
              <a:t>門徒（</a:t>
            </a:r>
            <a:r>
              <a:rPr lang="en-US" altLang="zh-CN" dirty="0"/>
              <a:t>disciples</a:t>
            </a:r>
            <a:r>
              <a:rPr lang="zh-CN" altLang="en-US" dirty="0"/>
              <a:t>），不是信徒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一信就是門徒，沒有一等、二等信徒，升呢到門徒。。</a:t>
            </a:r>
            <a:endParaRPr lang="en-HK" altLang="zh-CN" dirty="0"/>
          </a:p>
          <a:p>
            <a:pPr lvl="0">
              <a:buAutoNum type="arabicParenR"/>
            </a:pPr>
            <a:r>
              <a:rPr lang="zh-CN" altLang="en-US" dirty="0"/>
              <a:t>教會發展的重要記錄：建立管理的人。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執事、長老、監督（多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7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提前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8-13</a:t>
            </a:r>
            <a:r>
              <a:rPr lang="zh-CN" altLang="en-US" dirty="0"/>
              <a:t>。對執事的要求。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總體：由</a:t>
            </a:r>
            <a:r>
              <a:rPr lang="en-US" altLang="zh-CN" dirty="0"/>
              <a:t>『</a:t>
            </a:r>
            <a:r>
              <a:rPr lang="zh-CN" altLang="en-US" dirty="0"/>
              <a:t>平</a:t>
            </a:r>
            <a:r>
              <a:rPr lang="en-US" altLang="zh-CN" dirty="0"/>
              <a:t>』</a:t>
            </a:r>
            <a:r>
              <a:rPr lang="zh-CN" altLang="en-US" dirty="0"/>
              <a:t>信徒（門徒）負責教會事物（不光是飯食，可以是周濟），這裡開始。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也是形勢需要，只有</a:t>
            </a:r>
            <a:r>
              <a:rPr lang="en-US" altLang="zh-CN" dirty="0"/>
              <a:t>12</a:t>
            </a:r>
            <a:r>
              <a:rPr lang="zh-CN" altLang="en-US" dirty="0"/>
              <a:t>位使徒。做不了多少。</a:t>
            </a:r>
            <a:endParaRPr lang="en-HK" altLang="zh-CN" dirty="0"/>
          </a:p>
          <a:p>
            <a:pPr lvl="0">
              <a:buAutoNum type="arabicParenR"/>
            </a:pPr>
            <a:r>
              <a:rPr lang="zh-CN" altLang="en-US" dirty="0"/>
              <a:t>使徒</a:t>
            </a:r>
            <a:r>
              <a:rPr lang="en-US" altLang="zh-CN" dirty="0"/>
              <a:t>『</a:t>
            </a:r>
            <a:r>
              <a:rPr lang="zh-CN" altLang="en-US" dirty="0"/>
              <a:t>專心以祈禱、傳道為事</a:t>
            </a:r>
            <a:r>
              <a:rPr lang="en-US" altLang="zh-CN" dirty="0"/>
              <a:t>』</a:t>
            </a:r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祈禱，我們明白。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傳道。傳什麼的道？</a:t>
            </a:r>
            <a:endParaRPr lang="en-HK" altLang="zh-CN" dirty="0"/>
          </a:p>
          <a:p>
            <a:pPr marL="1143000" lvl="2" indent="-228600">
              <a:buFont typeface="+mj-lt"/>
              <a:buAutoNum type="alphaLcParenR"/>
            </a:pPr>
            <a:r>
              <a:rPr lang="zh-CN" altLang="en-US" dirty="0"/>
              <a:t>不是神學（後來我們讀極唔明的神學）。。。</a:t>
            </a:r>
            <a:endParaRPr lang="en-HK" altLang="zh-CN" dirty="0"/>
          </a:p>
          <a:p>
            <a:pPr marL="1143000" lvl="2" indent="-228600">
              <a:buFont typeface="+mj-lt"/>
              <a:buAutoNum type="alphaLcParenR"/>
            </a:pPr>
            <a:r>
              <a:rPr lang="zh-CN" altLang="en-US" dirty="0"/>
              <a:t>是講耶穌基督的事蹟，作主見證。</a:t>
            </a:r>
            <a:endParaRPr lang="en-HK" altLang="zh-CN" dirty="0"/>
          </a:p>
          <a:p>
            <a:pPr lvl="1">
              <a:buAutoNum type="alphaLcParenR"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18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留意：</a:t>
            </a:r>
            <a:endParaRPr lang="en-HK" altLang="zh-CN" dirty="0"/>
          </a:p>
          <a:p>
            <a:pPr marL="228600" indent="-228600">
              <a:buFont typeface="+mj-lt"/>
              <a:buAutoNum type="arabicParenR"/>
            </a:pPr>
            <a:r>
              <a:rPr lang="zh-CN" altLang="en-US" dirty="0"/>
              <a:t>說希臘話的猶太人。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整件事由他們引起</a:t>
            </a:r>
            <a:endParaRPr lang="en-HK" altLang="zh-CN" dirty="0"/>
          </a:p>
          <a:p>
            <a:pPr lvl="1">
              <a:buAutoNum type="alphaLcParenR"/>
            </a:pPr>
            <a:r>
              <a:rPr lang="en-US" altLang="zh-CN" dirty="0" err="1"/>
              <a:t>Disapora</a:t>
            </a:r>
            <a:r>
              <a:rPr lang="en-US" altLang="zh-CN" dirty="0"/>
              <a:t> Jews</a:t>
            </a:r>
            <a:r>
              <a:rPr lang="zh-CN" altLang="en-US" dirty="0"/>
              <a:t>。番書仔</a:t>
            </a:r>
            <a:endParaRPr lang="en-HK" altLang="zh-CN" dirty="0"/>
          </a:p>
          <a:p>
            <a:pPr marL="1143000" lvl="2" indent="-228600">
              <a:buFont typeface="+mj-lt"/>
              <a:buAutoNum type="romanLcPeriod"/>
            </a:pPr>
            <a:r>
              <a:rPr lang="zh-CN" altLang="en-US" dirty="0"/>
              <a:t>巴拿巴：</a:t>
            </a:r>
            <a:endParaRPr lang="en-HK" altLang="zh-CN" dirty="0"/>
          </a:p>
          <a:p>
            <a:pPr marL="1143000" lvl="2" indent="-228600">
              <a:buFont typeface="+mj-lt"/>
              <a:buAutoNum type="romanLcPeriod"/>
            </a:pPr>
            <a:r>
              <a:rPr lang="zh-CN" altLang="en-US" dirty="0"/>
              <a:t>保羅：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可能有經濟背景：</a:t>
            </a:r>
            <a:endParaRPr lang="en-HK" altLang="zh-CN" dirty="0"/>
          </a:p>
          <a:p>
            <a:pPr lvl="2">
              <a:buAutoNum type="romanLcPeriod"/>
            </a:pPr>
            <a:r>
              <a:rPr lang="zh-CN" altLang="en-US" dirty="0"/>
              <a:t>巴拿巴：</a:t>
            </a:r>
            <a:r>
              <a:rPr lang="en-US" altLang="zh-CN" dirty="0"/>
              <a:t>『</a:t>
            </a:r>
            <a:r>
              <a:rPr lang="zh-TW" altLang="en-US" dirty="0"/>
              <a:t>有一個利未人，生在塞浦路斯，名叫約瑟，使徒稱他為巴拿巴（巴拿巴翻出來就是勸慰子）。他有田地，也賣了，把價銀拿來，放在使徒腳前。</a:t>
            </a:r>
            <a:r>
              <a:rPr lang="en-US" altLang="zh-CN" dirty="0"/>
              <a:t>』4</a:t>
            </a:r>
            <a:r>
              <a:rPr lang="zh-CN" altLang="en-US" dirty="0"/>
              <a:t>：</a:t>
            </a:r>
            <a:r>
              <a:rPr lang="en-US" altLang="zh-CN" dirty="0"/>
              <a:t>36-37</a:t>
            </a:r>
            <a:r>
              <a:rPr lang="zh-CN" altLang="en-US" dirty="0"/>
              <a:t>。</a:t>
            </a:r>
            <a:endParaRPr lang="en-HK" altLang="zh-CN" dirty="0"/>
          </a:p>
          <a:p>
            <a:pPr lvl="2">
              <a:buAutoNum type="romanLcPeriod"/>
            </a:pPr>
            <a:r>
              <a:rPr lang="zh-CN" altLang="en-US" dirty="0"/>
              <a:t>保羅（大數城，太子爺。。。</a:t>
            </a:r>
            <a:r>
              <a:rPr lang="zh-TW" altLang="en-US" dirty="0"/>
              <a:t> </a:t>
            </a:r>
            <a:r>
              <a:rPr lang="en-US" altLang="zh-CN" dirty="0"/>
              <a:t>『</a:t>
            </a:r>
            <a:r>
              <a:rPr lang="en-US" altLang="zh-TW" dirty="0"/>
              <a:t>39 </a:t>
            </a:r>
            <a:r>
              <a:rPr lang="zh-TW" altLang="en-US" dirty="0"/>
              <a:t>保羅說：「我本是猶太人，生在基利家的大數，並不是無名小城的人。求你准我對百姓說話。」</a:t>
            </a:r>
            <a:r>
              <a:rPr lang="en-US" altLang="zh-TW" dirty="0"/>
              <a:t>(</a:t>
            </a:r>
            <a:r>
              <a:rPr lang="zh-CN" altLang="en-US" dirty="0"/>
              <a:t>徒</a:t>
            </a:r>
            <a:r>
              <a:rPr lang="en-US" altLang="zh-CN" dirty="0"/>
              <a:t>21</a:t>
            </a:r>
            <a:r>
              <a:rPr lang="zh-CN" altLang="en-US" dirty="0"/>
              <a:t>：</a:t>
            </a:r>
            <a:r>
              <a:rPr lang="en-US" altLang="zh-CN" dirty="0"/>
              <a:t>39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他們把福音從耶路撒冷傳到外面。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但也有很保守的</a:t>
            </a:r>
            <a:r>
              <a:rPr lang="en-HK" altLang="zh-CN" dirty="0"/>
              <a:t>Hellenists.  </a:t>
            </a:r>
          </a:p>
          <a:p>
            <a:pPr lvl="2">
              <a:buAutoNum type="alphaLcParenR"/>
            </a:pPr>
            <a:r>
              <a:rPr lang="zh-CN" altLang="en-US" dirty="0"/>
              <a:t>謀害保羅</a:t>
            </a:r>
            <a:r>
              <a:rPr lang="en-US" altLang="zh-CN" dirty="0"/>
              <a:t> </a:t>
            </a:r>
            <a:r>
              <a:rPr lang="zh-CN" altLang="en-US" dirty="0"/>
              <a:t>（徒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28-30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0">
              <a:buAutoNum type="arabicParenR"/>
            </a:pPr>
            <a:r>
              <a:rPr lang="zh-CN" altLang="en-US" dirty="0"/>
              <a:t>上帝的道興旺起來。。。。因為？？</a:t>
            </a:r>
            <a:endParaRPr lang="en-HK" altLang="zh-CN" dirty="0"/>
          </a:p>
          <a:p>
            <a:pPr lvl="1">
              <a:buAutoNum type="alphaLcParenR"/>
            </a:pP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endParaRPr lang="en-US" altLang="zh-CN" dirty="0"/>
          </a:p>
          <a:p>
            <a:pPr lvl="0">
              <a:buAutoNum type="arabicParenR"/>
            </a:pPr>
            <a:endParaRPr lang="en-HK" altLang="zh-CN" dirty="0"/>
          </a:p>
          <a:p>
            <a:pPr lvl="1">
              <a:buAutoNum type="alphaL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39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由不同意見開始。</a:t>
            </a:r>
            <a:endParaRPr lang="en-HK" altLang="zh-CN" dirty="0"/>
          </a:p>
          <a:p>
            <a:pPr lvl="1"/>
            <a:r>
              <a:rPr lang="zh-CN" altLang="en-US" dirty="0"/>
              <a:t>吾出奇。人多，意見多。</a:t>
            </a:r>
            <a:endParaRPr lang="en-HK" altLang="zh-CN" dirty="0"/>
          </a:p>
          <a:p>
            <a:r>
              <a:rPr lang="zh-CN" altLang="en-US" dirty="0"/>
              <a:t>聖徒相通。</a:t>
            </a:r>
            <a:r>
              <a:rPr lang="en-US" altLang="zh-CN" dirty="0"/>
              <a:t> 『</a:t>
            </a:r>
            <a:r>
              <a:rPr lang="zh-TW" altLang="en-US" dirty="0"/>
              <a:t>說希臘話的猶太人</a:t>
            </a:r>
            <a:r>
              <a:rPr lang="en-US" altLang="zh-CN" dirty="0"/>
              <a:t>』</a:t>
            </a:r>
            <a:r>
              <a:rPr lang="zh-CN" altLang="en-US" dirty="0"/>
              <a:t>（</a:t>
            </a:r>
            <a:r>
              <a:rPr lang="en-US" altLang="zh-CN" dirty="0"/>
              <a:t>Hellenists</a:t>
            </a:r>
            <a:r>
              <a:rPr lang="zh-CN" altLang="en-US" dirty="0"/>
              <a:t>）成就宣教工作。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先有腓力（徒</a:t>
            </a:r>
            <a:r>
              <a:rPr lang="en-US" altLang="zh-CN" dirty="0"/>
              <a:t>8</a:t>
            </a:r>
            <a:r>
              <a:rPr lang="zh-CN" altLang="en-US" dirty="0"/>
              <a:t>章）， 後有巴拿巴，保羅。。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耶路撒冷教會、安提阿教會。</a:t>
            </a:r>
            <a:r>
              <a:rPr lang="zh-TW" altLang="en-US" sz="1400" dirty="0"/>
              <a:t>門徒稱為「基督徒」是從安提阿起首</a:t>
            </a:r>
            <a:r>
              <a:rPr lang="zh-CN" altLang="en-US" sz="1400" dirty="0"/>
              <a:t>（徒</a:t>
            </a:r>
            <a:r>
              <a:rPr lang="en-US" altLang="zh-CN" sz="1400" dirty="0"/>
              <a:t>11</a:t>
            </a:r>
            <a:r>
              <a:rPr lang="zh-CN" altLang="en-US" sz="1400" dirty="0"/>
              <a:t>：</a:t>
            </a:r>
            <a:r>
              <a:rPr lang="en-US" altLang="zh-CN" sz="1400" dirty="0"/>
              <a:t>26</a:t>
            </a:r>
            <a:r>
              <a:rPr lang="zh-CN" altLang="en-US" sz="1400" dirty="0"/>
              <a:t>下）</a:t>
            </a:r>
            <a:r>
              <a:rPr lang="zh-TW" altLang="en-US" sz="1400" dirty="0"/>
              <a:t>。</a:t>
            </a:r>
            <a:endParaRPr lang="en-HK" altLang="zh-CN" dirty="0"/>
          </a:p>
          <a:p>
            <a:pPr lvl="1"/>
            <a:r>
              <a:rPr lang="zh-CN" altLang="en-US" dirty="0"/>
              <a:t>感恩，使徒沒有動用他們的</a:t>
            </a:r>
            <a:r>
              <a:rPr lang="en-US" altLang="zh-CN" dirty="0"/>
              <a:t>『</a:t>
            </a:r>
            <a:r>
              <a:rPr lang="zh-CN" altLang="en-US" dirty="0"/>
              <a:t>威信</a:t>
            </a:r>
            <a:r>
              <a:rPr lang="en-US" altLang="zh-CN" dirty="0"/>
              <a:t>』</a:t>
            </a:r>
            <a:r>
              <a:rPr lang="zh-CN" altLang="en-US" dirty="0"/>
              <a:t>。</a:t>
            </a:r>
            <a:endParaRPr lang="en-HK" altLang="zh-CN" dirty="0"/>
          </a:p>
          <a:p>
            <a:pPr lvl="1"/>
            <a:r>
              <a:rPr lang="zh-CN" altLang="en-US" dirty="0"/>
              <a:t>門徒做的比使徒更多。使徒在耶路撒冷被以色列人內耗。</a:t>
            </a:r>
            <a:endParaRPr lang="en-HK" altLang="zh-CN" dirty="0"/>
          </a:p>
          <a:p>
            <a:r>
              <a:rPr lang="zh-CN" altLang="en-US" dirty="0"/>
              <a:t>聖而公教會（</a:t>
            </a:r>
            <a:r>
              <a:rPr lang="en-HK" altLang="zh-CN" dirty="0"/>
              <a:t>c</a:t>
            </a:r>
            <a:r>
              <a:rPr lang="en-US" altLang="zh-CN" dirty="0" err="1"/>
              <a:t>atholic</a:t>
            </a:r>
            <a:r>
              <a:rPr lang="en-US" altLang="zh-CN" dirty="0"/>
              <a:t> Church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zh-CN" altLang="en-US" dirty="0"/>
              <a:t>不單在耶路撒冷，教會繼續增長。</a:t>
            </a:r>
            <a:endParaRPr lang="en-HK" altLang="zh-CN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zh-CN" altLang="en-US" dirty="0"/>
              <a:t>更多不同意見，辯論（耶路撒冷會議）、分歧（保羅、彼得、巴拿巴），初世紀的神學討論。</a:t>
            </a:r>
            <a:endParaRPr lang="en-HK" altLang="zh-CN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endParaRPr lang="en-HK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zh-CN" altLang="en-US" b="1" dirty="0"/>
              <a:t>教會在風雨飄搖、受逼迫、處理不同意見的情況下</a:t>
            </a:r>
            <a:r>
              <a:rPr lang="en-US" altLang="zh-CN" b="1" dirty="0"/>
              <a:t>『</a:t>
            </a:r>
            <a:r>
              <a:rPr lang="zh-CN" altLang="en-US" b="1" dirty="0"/>
              <a:t>快速</a:t>
            </a:r>
            <a:r>
              <a:rPr lang="en-US" altLang="zh-CN" b="1" dirty="0"/>
              <a:t>』</a:t>
            </a:r>
            <a:r>
              <a:rPr lang="zh-CN" altLang="en-US" b="1" dirty="0"/>
              <a:t>成長。</a:t>
            </a:r>
            <a:endParaRPr lang="en-HK" altLang="zh-CN" b="1" dirty="0"/>
          </a:p>
          <a:p>
            <a:pPr lvl="1"/>
            <a:endParaRPr lang="en-HK" dirty="0"/>
          </a:p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692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31 </a:t>
            </a:r>
            <a:r>
              <a:rPr lang="zh-TW" altLang="en-US" dirty="0"/>
              <a:t>那時，猶太、加利利、撒馬利亞各處的教會都得平安，被建立；凡事敬畏主，蒙聖靈的安慰，人數就增多了。</a:t>
            </a:r>
            <a:r>
              <a:rPr lang="en-US" altLang="zh-TW" dirty="0"/>
              <a:t>(</a:t>
            </a:r>
            <a:r>
              <a:rPr lang="zh-CN" altLang="en-US" dirty="0"/>
              <a:t>徒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31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討論聖靈的恩賜，每人不同。很重要的經文，可以另外講道。但沒多餘機會。</a:t>
            </a:r>
            <a:endParaRPr lang="en-HK" altLang="zh-CN" dirty="0"/>
          </a:p>
          <a:p>
            <a:pPr lvl="0">
              <a:buAutoNum type="arabicParenR"/>
            </a:pPr>
            <a:r>
              <a:rPr lang="zh-CN" altLang="en-US" dirty="0"/>
              <a:t>郭文池院長在港福堂的講道：林前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1-20+</a:t>
            </a:r>
            <a:r>
              <a:rPr lang="zh-CN" altLang="en-US" dirty="0"/>
              <a:t>節。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講道放題。不緊要。聽不完的。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看</a:t>
            </a:r>
            <a:r>
              <a:rPr lang="en-HK" altLang="zh-CN" dirty="0"/>
              <a:t>Hellenists.  </a:t>
            </a:r>
            <a:r>
              <a:rPr lang="zh-CN" altLang="en-US" dirty="0"/>
              <a:t>他們受了聖靈，使徒教訓。。。最緊要是</a:t>
            </a:r>
            <a:r>
              <a:rPr lang="en-US" altLang="zh-CN" dirty="0"/>
              <a:t>『</a:t>
            </a:r>
            <a:r>
              <a:rPr lang="zh-CN" altLang="en-US" dirty="0"/>
              <a:t>行動</a:t>
            </a:r>
            <a:r>
              <a:rPr lang="en-US" altLang="zh-CN" dirty="0"/>
              <a:t>』</a:t>
            </a:r>
            <a:r>
              <a:rPr lang="zh-CN" altLang="en-US" dirty="0"/>
              <a:t>。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en-HK" altLang="zh-CN" dirty="0"/>
              <a:t>Tennis the same.</a:t>
            </a:r>
          </a:p>
          <a:p>
            <a:pPr marL="228600" lvl="0" indent="-228600">
              <a:buFont typeface="+mj-lt"/>
              <a:buAutoNum type="arabicParenR"/>
            </a:pPr>
            <a:r>
              <a:rPr lang="zh-CN" altLang="en-US" dirty="0"/>
              <a:t>許多肢體，仍是一個身子；基督也是一樣，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基督是教會的頭，我們是各樣器官。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互為肢體，各有功能，互相配搭。</a:t>
            </a:r>
            <a:endParaRPr lang="en-HK" altLang="zh-CN" dirty="0"/>
          </a:p>
          <a:p>
            <a:pPr marL="228600" lvl="0" indent="-228600">
              <a:buFont typeface="+mj-lt"/>
              <a:buAutoNum type="arabicParenR"/>
            </a:pPr>
            <a:r>
              <a:rPr lang="zh-TW" altLang="en-US" b="1" dirty="0"/>
              <a:t>都從一位聖靈受洗，成了一個身體，飲於一位聖靈。</a:t>
            </a:r>
            <a:r>
              <a:rPr lang="en-US" altLang="zh-TW" b="1" dirty="0"/>
              <a:t>14 </a:t>
            </a:r>
            <a:r>
              <a:rPr lang="zh-TW" altLang="en-US" b="1" dirty="0"/>
              <a:t>身子原不是一個肢體，乃是許多肢體。</a:t>
            </a:r>
            <a:endParaRPr lang="en-HK" altLang="zh-TW" b="1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zh-CN" altLang="en-US" b="1" dirty="0"/>
              <a:t>我的腸胃炎，學到身體原來是那麼奇妙。互相守望。不是互相攻擊（那就麻煩了）。</a:t>
            </a:r>
            <a:endParaRPr lang="en-HK" altLang="zh-CN" b="1" dirty="0"/>
          </a:p>
          <a:p>
            <a:pPr marL="228600" lvl="0" indent="-228600">
              <a:buFont typeface="+mj-lt"/>
              <a:buAutoNum type="arabicParenR"/>
            </a:pPr>
            <a:r>
              <a:rPr lang="zh-CN" altLang="en-US" b="1" dirty="0"/>
              <a:t>身體要運作得好，就要這樣。</a:t>
            </a:r>
            <a:endParaRPr lang="en-HK" altLang="zh-CN" b="1" dirty="0"/>
          </a:p>
          <a:p>
            <a:pPr marL="228600" lvl="0" indent="-228600">
              <a:buFont typeface="+mj-lt"/>
              <a:buAutoNum type="arabicParenR"/>
            </a:pPr>
            <a:r>
              <a:rPr lang="zh-CN" altLang="en-US" b="1" dirty="0"/>
              <a:t>恩泉堂的例子（蕭立娟，黃鳳愛</a:t>
            </a:r>
            <a:r>
              <a:rPr lang="zh-CN" altLang="en-US" b="1"/>
              <a:t>）。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37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800000"/>
                </a:solidFill>
              </a:rPr>
              <a:t>聖徒相通</a:t>
            </a:r>
            <a:endParaRPr lang="en-HK" altLang="zh-CN" b="1" dirty="0">
              <a:solidFill>
                <a:srgbClr val="800000"/>
              </a:solidFill>
            </a:endParaRPr>
          </a:p>
          <a:p>
            <a:pPr lvl="1"/>
            <a:r>
              <a:rPr lang="zh-CN" altLang="en-US" dirty="0"/>
              <a:t>善用知識型社會  </a:t>
            </a:r>
            <a:r>
              <a:rPr lang="en-US" altLang="zh-CN" dirty="0">
                <a:sym typeface="Wingdings" panose="05000000000000000000" pitchFamily="2" charset="2"/>
              </a:rPr>
              <a:t> </a:t>
            </a:r>
            <a:endParaRPr lang="en-HK" altLang="zh-CN" dirty="0"/>
          </a:p>
          <a:p>
            <a:pPr lvl="1"/>
            <a:endParaRPr lang="en-HK" altLang="zh-CN" dirty="0"/>
          </a:p>
          <a:p>
            <a:r>
              <a:rPr lang="zh-CN" altLang="en-US" b="1" dirty="0">
                <a:solidFill>
                  <a:srgbClr val="800000"/>
                </a:solidFill>
              </a:rPr>
              <a:t>互為肢體</a:t>
            </a:r>
            <a:endParaRPr lang="en-HK" altLang="zh-CN" b="1" dirty="0">
              <a:solidFill>
                <a:srgbClr val="800000"/>
              </a:solidFill>
            </a:endParaRPr>
          </a:p>
          <a:p>
            <a:pPr lvl="1"/>
            <a:r>
              <a:rPr lang="zh-CN" altLang="en-US" dirty="0"/>
              <a:t>關顧（先組長、後會眾。。。）</a:t>
            </a:r>
            <a:endParaRPr lang="en-HK" altLang="zh-CN" dirty="0"/>
          </a:p>
          <a:p>
            <a:pPr lvl="1"/>
            <a:r>
              <a:rPr lang="zh-CN" altLang="en-US" dirty="0"/>
              <a:t>接受差異</a:t>
            </a:r>
            <a:endParaRPr lang="en-HK" altLang="zh-CN" dirty="0"/>
          </a:p>
          <a:p>
            <a:r>
              <a:rPr lang="zh-CN" altLang="en-US" b="1" dirty="0">
                <a:solidFill>
                  <a:srgbClr val="800000"/>
                </a:solidFill>
              </a:rPr>
              <a:t>同尋異象</a:t>
            </a:r>
            <a:endParaRPr lang="en-HK" altLang="zh-CN" b="1" dirty="0">
              <a:solidFill>
                <a:srgbClr val="800000"/>
              </a:solidFill>
            </a:endParaRPr>
          </a:p>
          <a:p>
            <a:pPr lvl="1"/>
            <a:r>
              <a:rPr lang="zh-CN" altLang="en-US" dirty="0"/>
              <a:t>心到、腳到、手到。。。</a:t>
            </a:r>
            <a:endParaRPr lang="en-HK" altLang="zh-CN" dirty="0"/>
          </a:p>
          <a:p>
            <a:pPr lvl="1"/>
            <a:r>
              <a:rPr lang="zh-CN" altLang="en-US" dirty="0"/>
              <a:t>加油站 </a:t>
            </a: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zh-CN" altLang="en-US" dirty="0">
                <a:sym typeface="Wingdings" panose="05000000000000000000" pitchFamily="2" charset="2"/>
              </a:rPr>
              <a:t>尋求、計劃、起動</a:t>
            </a:r>
            <a:endParaRPr lang="en-HK" altLang="zh-CN" dirty="0">
              <a:sym typeface="Wingdings" panose="05000000000000000000" pitchFamily="2" charset="2"/>
            </a:endParaRPr>
          </a:p>
          <a:p>
            <a:pPr lvl="0">
              <a:buAutoNum type="arabicParenR"/>
            </a:pPr>
            <a:r>
              <a:rPr lang="zh-CN" altLang="en-US" dirty="0">
                <a:sym typeface="Wingdings" panose="05000000000000000000" pitchFamily="2" charset="2"/>
              </a:rPr>
              <a:t>要</a:t>
            </a:r>
            <a:endParaRPr lang="en-HK" altLang="zh-CN" dirty="0"/>
          </a:p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07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87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8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685800"/>
            <a:r>
              <a:rPr lang="en-US" sz="6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685800"/>
            <a:r>
              <a:rPr lang="en-US" sz="6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917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6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685800"/>
            <a:r>
              <a:rPr lang="en-US" sz="6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685800"/>
            <a:r>
              <a:rPr lang="en-US" sz="6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22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26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1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05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254" y="282684"/>
            <a:ext cx="7038206" cy="709218"/>
          </a:xfrm>
        </p:spPr>
        <p:txBody>
          <a:bodyPr>
            <a:normAutofit/>
          </a:bodyPr>
          <a:lstStyle>
            <a:lvl1pPr>
              <a:defRPr sz="36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55" y="1092631"/>
            <a:ext cx="7038205" cy="3646920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68747" y="4739551"/>
            <a:ext cx="859712" cy="277797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90255" y="4743504"/>
            <a:ext cx="6066654" cy="273844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41651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8921" y="469827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9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3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90255" y="468082"/>
            <a:ext cx="7038204" cy="960668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0255" y="1600200"/>
            <a:ext cx="3372270" cy="30099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1126" y="1594666"/>
            <a:ext cx="3437333" cy="3015434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68747" y="4758601"/>
            <a:ext cx="859712" cy="277797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90256" y="4762554"/>
            <a:ext cx="6066653" cy="273844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2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7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1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8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1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24"/>
            <a:ext cx="1767506" cy="5139964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685800"/>
            <a:fld id="{1BA224D6-4715-499C-8BD1-57CC6A98055C}" type="slidenum">
              <a:rPr lang="en-US" smtClean="0"/>
              <a:pPr defTabSz="6858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2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4325" r:id="rId1"/>
    <p:sldLayoutId id="2147494326" r:id="rId2"/>
    <p:sldLayoutId id="2147494327" r:id="rId3"/>
    <p:sldLayoutId id="2147494328" r:id="rId4"/>
    <p:sldLayoutId id="2147494329" r:id="rId5"/>
    <p:sldLayoutId id="2147494330" r:id="rId6"/>
    <p:sldLayoutId id="2147494331" r:id="rId7"/>
    <p:sldLayoutId id="2147494332" r:id="rId8"/>
    <p:sldLayoutId id="2147494333" r:id="rId9"/>
    <p:sldLayoutId id="2147494334" r:id="rId10"/>
    <p:sldLayoutId id="2147494335" r:id="rId11"/>
    <p:sldLayoutId id="2147494336" r:id="rId12"/>
    <p:sldLayoutId id="2147494337" r:id="rId13"/>
    <p:sldLayoutId id="2147494338" r:id="rId14"/>
    <p:sldLayoutId id="2147494339" r:id="rId15"/>
    <p:sldLayoutId id="2147494340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342900" rtl="0" eaLnBrk="1" latinLnBrk="0" hangingPunct="1">
        <a:spcBef>
          <a:spcPct val="0"/>
        </a:spcBef>
        <a:buNone/>
        <a:defRPr sz="27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9143999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342892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9797" y="3095733"/>
            <a:ext cx="6098663" cy="1592422"/>
          </a:xfrm>
        </p:spPr>
        <p:txBody>
          <a:bodyPr>
            <a:noAutofit/>
          </a:bodyPr>
          <a:lstStyle/>
          <a:p>
            <a:r>
              <a:rPr lang="zh-TW" altLang="en-US" sz="2700" dirty="0"/>
              <a:t>徒</a:t>
            </a:r>
            <a:r>
              <a:rPr lang="en-US" altLang="zh-TW" sz="2700" dirty="0"/>
              <a:t>6</a:t>
            </a:r>
            <a:r>
              <a:rPr lang="zh-TW" altLang="en-US" sz="2700" dirty="0"/>
              <a:t>：</a:t>
            </a:r>
            <a:r>
              <a:rPr lang="en-US" altLang="zh-TW" sz="2700" dirty="0"/>
              <a:t>1-7</a:t>
            </a:r>
            <a:r>
              <a:rPr lang="zh-TW" altLang="en-US" sz="2700" dirty="0"/>
              <a:t>，林前</a:t>
            </a:r>
            <a:r>
              <a:rPr lang="en-US" altLang="zh-TW" sz="2700" dirty="0"/>
              <a:t>12</a:t>
            </a:r>
            <a:r>
              <a:rPr lang="zh-TW" altLang="en-US" sz="2700" dirty="0"/>
              <a:t>：</a:t>
            </a:r>
            <a:r>
              <a:rPr lang="en-US" altLang="zh-TW" sz="2700" dirty="0"/>
              <a:t>12-14</a:t>
            </a:r>
            <a:endParaRPr lang="en-US" altLang="zh-CN" sz="27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9797" y="1310162"/>
            <a:ext cx="6098663" cy="1697086"/>
          </a:xfrm>
        </p:spPr>
        <p:txBody>
          <a:bodyPr>
            <a:normAutofit/>
          </a:bodyPr>
          <a:lstStyle/>
          <a:p>
            <a:pPr lvl="0" fontAlgn="ctr"/>
            <a:r>
              <a:rPr lang="zh-CN" altLang="en-US" dirty="0"/>
              <a:t>（我們的）教會觀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138636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342892"/>
            <a:endParaRPr lang="en-US" sz="1400">
              <a:solidFill>
                <a:prstClr val="white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" y="176054"/>
            <a:ext cx="2138642" cy="4978969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20" y="2558589"/>
            <a:ext cx="823646" cy="385550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02574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F72F06-2077-4F46-BBEE-C1412A78D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教會 </a:t>
            </a:r>
            <a:r>
              <a:rPr lang="en-US" altLang="zh-CN" dirty="0"/>
              <a:t>(</a:t>
            </a:r>
            <a:r>
              <a:rPr lang="el-GR" altLang="zh-TW" dirty="0"/>
              <a:t>ἐκκλησίαν</a:t>
            </a:r>
            <a:r>
              <a:rPr lang="en-HK" altLang="zh-TW" dirty="0"/>
              <a:t>, </a:t>
            </a:r>
            <a:r>
              <a:rPr lang="en-HK" altLang="zh-TW" dirty="0" err="1"/>
              <a:t>Ekklēsía</a:t>
            </a:r>
            <a:r>
              <a:rPr lang="en-HK" altLang="zh-TW" dirty="0"/>
              <a:t>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561C25-ED52-40AA-A75F-29FF4A5DC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56" y="991903"/>
            <a:ext cx="7038205" cy="3953077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/>
              <a:t>被</a:t>
            </a:r>
            <a:r>
              <a:rPr lang="en-US" altLang="zh-CN" dirty="0"/>
              <a:t>『</a:t>
            </a:r>
            <a:r>
              <a:rPr lang="zh-CN" altLang="en-US" dirty="0"/>
              <a:t>呼召</a:t>
            </a:r>
            <a:r>
              <a:rPr lang="en-US" altLang="zh-CN" dirty="0"/>
              <a:t>』『</a:t>
            </a:r>
            <a:r>
              <a:rPr lang="zh-CN" altLang="en-US" dirty="0"/>
              <a:t>出來</a:t>
            </a:r>
            <a:r>
              <a:rPr lang="en-US" altLang="zh-CN" dirty="0"/>
              <a:t>』</a:t>
            </a:r>
            <a:r>
              <a:rPr lang="zh-CN" altLang="en-US" dirty="0"/>
              <a:t>（</a:t>
            </a:r>
            <a:r>
              <a:rPr lang="en-HK" altLang="zh-CN" dirty="0"/>
              <a:t>called</a:t>
            </a:r>
            <a:r>
              <a:rPr lang="en-US" altLang="zh-CN" dirty="0"/>
              <a:t>-</a:t>
            </a:r>
            <a:r>
              <a:rPr lang="en-HK" altLang="zh-CN" dirty="0"/>
              <a:t>out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TW" altLang="en-US" dirty="0"/>
              <a:t>我還告訴你，你是彼得，我要把我的</a:t>
            </a:r>
            <a:r>
              <a:rPr lang="zh-TW" altLang="en-US" dirty="0">
                <a:highlight>
                  <a:srgbClr val="FFFF00"/>
                </a:highlight>
              </a:rPr>
              <a:t>教會</a:t>
            </a:r>
            <a:r>
              <a:rPr lang="zh-TW" altLang="en-US" dirty="0"/>
              <a:t>建造在這磐石上</a:t>
            </a:r>
            <a:r>
              <a:rPr lang="zh-CN" altLang="en-US" dirty="0"/>
              <a:t>。（太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上）</a:t>
            </a:r>
            <a:endParaRPr lang="en-US" altLang="zh-TW" dirty="0"/>
          </a:p>
          <a:p>
            <a:r>
              <a:rPr lang="zh-TW" altLang="en-US" dirty="0"/>
              <a:t>若是不聽他們，就告訴</a:t>
            </a:r>
            <a:r>
              <a:rPr lang="zh-TW" altLang="en-US" dirty="0">
                <a:highlight>
                  <a:srgbClr val="FFFF00"/>
                </a:highlight>
              </a:rPr>
              <a:t>教會</a:t>
            </a:r>
            <a:r>
              <a:rPr lang="zh-TW" altLang="en-US" dirty="0"/>
              <a:t>；若是不聽</a:t>
            </a:r>
            <a:r>
              <a:rPr lang="zh-TW" altLang="en-US" dirty="0">
                <a:highlight>
                  <a:srgbClr val="FFFF00"/>
                </a:highlight>
              </a:rPr>
              <a:t>教會</a:t>
            </a:r>
            <a:r>
              <a:rPr lang="zh-TW" altLang="en-US" dirty="0"/>
              <a:t>，就看他像外邦人和稅吏一樣。（太</a:t>
            </a:r>
            <a:r>
              <a:rPr lang="en-US" altLang="zh-TW" dirty="0"/>
              <a:t>18</a:t>
            </a:r>
            <a:r>
              <a:rPr lang="zh-TW" altLang="en-US" dirty="0"/>
              <a:t>：</a:t>
            </a:r>
            <a:r>
              <a:rPr lang="en-US" altLang="zh-TW" dirty="0"/>
              <a:t>17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TW" altLang="en-US" dirty="0"/>
              <a:t>全</a:t>
            </a:r>
            <a:r>
              <a:rPr lang="zh-TW" altLang="en-US" dirty="0">
                <a:highlight>
                  <a:srgbClr val="FFFF00"/>
                </a:highlight>
              </a:rPr>
              <a:t>教會</a:t>
            </a:r>
            <a:r>
              <a:rPr lang="zh-TW" altLang="en-US" dirty="0"/>
              <a:t>和聽見這事的人都甚懼怕。（徒</a:t>
            </a:r>
            <a:r>
              <a:rPr lang="en-US" altLang="zh-TW" dirty="0"/>
              <a:t>5</a:t>
            </a:r>
            <a:r>
              <a:rPr lang="zh-TW" altLang="en-US" dirty="0"/>
              <a:t>：</a:t>
            </a:r>
            <a:r>
              <a:rPr lang="en-US" altLang="zh-TW" dirty="0"/>
              <a:t>11</a:t>
            </a:r>
            <a:r>
              <a:rPr lang="zh-TW" altLang="en-US" dirty="0"/>
              <a:t>）</a:t>
            </a:r>
            <a:endParaRPr lang="en-US" altLang="zh-TW" dirty="0"/>
          </a:p>
          <a:p>
            <a:r>
              <a:rPr lang="zh-TW" altLang="en-US" dirty="0"/>
              <a:t>聚集的人</a:t>
            </a:r>
            <a:r>
              <a:rPr lang="zh-CN" altLang="en-US" dirty="0"/>
              <a:t>（徒</a:t>
            </a:r>
            <a:r>
              <a:rPr lang="en-US" altLang="zh-CN" dirty="0"/>
              <a:t>19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， </a:t>
            </a:r>
            <a:r>
              <a:rPr lang="en-US" altLang="zh-CN" dirty="0"/>
              <a:t>39</a:t>
            </a:r>
            <a:r>
              <a:rPr lang="zh-CN" altLang="en-US" dirty="0"/>
              <a:t>）</a:t>
            </a:r>
            <a:endParaRPr lang="zh-TW" altLang="en-US" dirty="0"/>
          </a:p>
          <a:p>
            <a:r>
              <a:rPr lang="zh-CN" altLang="en-US" dirty="0"/>
              <a:t>基督的身體（林前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27</a:t>
            </a:r>
            <a:r>
              <a:rPr lang="zh-CN" altLang="en-US" dirty="0"/>
              <a:t>，弗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15-23</a:t>
            </a:r>
            <a:r>
              <a:rPr lang="zh-CN" altLang="en-US" dirty="0"/>
              <a:t>。。。）</a:t>
            </a:r>
            <a:endParaRPr lang="en-HK" altLang="zh-CN" dirty="0"/>
          </a:p>
          <a:p>
            <a:r>
              <a:rPr lang="zh-CN" altLang="en-US" dirty="0"/>
              <a:t>不是建築物。。。</a:t>
            </a:r>
            <a:endParaRPr lang="en-HK" altLang="zh-CN" dirty="0"/>
          </a:p>
        </p:txBody>
      </p:sp>
    </p:spTree>
    <p:extLst>
      <p:ext uri="{BB962C8B-B14F-4D97-AF65-F5344CB8AC3E}">
        <p14:creationId xmlns:p14="http://schemas.microsoft.com/office/powerpoint/2010/main" val="116554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CDF03D-0DB2-45C5-B919-47AFBF56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使徒行傳</a:t>
            </a:r>
            <a:r>
              <a:rPr lang="en-HK" altLang="zh-CN" dirty="0"/>
              <a:t> 6:1-7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9222CF-B87B-4F21-B91D-5B5292C74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/>
              <a:t>那時，門徒增多，有說希臘話的猶太人向希伯來人發怨言，因為在天天的供給上忽略了他們的寡婦。</a:t>
            </a:r>
            <a:r>
              <a:rPr lang="en-US" altLang="zh-TW" dirty="0"/>
              <a:t>2 </a:t>
            </a:r>
            <a:r>
              <a:rPr lang="zh-TW" altLang="en-US" dirty="0"/>
              <a:t>十二使徒叫眾門徒來，對他們說：「我們撇下上帝的道去管理飯食，原是不合宜的。</a:t>
            </a:r>
            <a:r>
              <a:rPr lang="en-US" altLang="zh-TW" dirty="0"/>
              <a:t>3 </a:t>
            </a:r>
            <a:r>
              <a:rPr lang="zh-TW" altLang="en-US" dirty="0"/>
              <a:t>所以弟兄們，當從你們中間選出七個有好名聲、被聖靈充滿、智慧充足的人，我們就派他們管理這事。</a:t>
            </a:r>
            <a:r>
              <a:rPr lang="en-US" altLang="zh-TW" dirty="0"/>
              <a:t>4 </a:t>
            </a:r>
            <a:r>
              <a:rPr lang="zh-TW" altLang="en-US" dirty="0"/>
              <a:t>但我們要專心以祈禱、傳道為事。」</a:t>
            </a:r>
            <a:r>
              <a:rPr lang="en-US" altLang="zh-TW" dirty="0"/>
              <a:t>5 </a:t>
            </a:r>
            <a:r>
              <a:rPr lang="zh-TW" altLang="en-US" dirty="0"/>
              <a:t>大眾都喜悅這話，就揀選了司提反，乃是大有信心、聖靈充滿的人，又揀選腓利、伯羅哥羅、尼迦挪、提門、巴米拿，並進猶太教的安提阿人尼哥拉，</a:t>
            </a:r>
            <a:r>
              <a:rPr lang="en-US" altLang="zh-TW" dirty="0"/>
              <a:t>6 </a:t>
            </a:r>
            <a:r>
              <a:rPr lang="zh-TW" altLang="en-US" dirty="0"/>
              <a:t>叫他們站在使徒面前。使徒禱告了，就按手在他們頭上。</a:t>
            </a:r>
            <a:r>
              <a:rPr lang="en-US" altLang="zh-TW" dirty="0"/>
              <a:t>7 </a:t>
            </a:r>
            <a:r>
              <a:rPr lang="zh-TW" altLang="en-US" dirty="0"/>
              <a:t>上帝的道興旺起來；在耶路撒冷門徒數目加增的甚多，也有許多祭司信從了這道。</a:t>
            </a:r>
          </a:p>
        </p:txBody>
      </p:sp>
    </p:spTree>
    <p:extLst>
      <p:ext uri="{BB962C8B-B14F-4D97-AF65-F5344CB8AC3E}">
        <p14:creationId xmlns:p14="http://schemas.microsoft.com/office/powerpoint/2010/main" val="39578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CDF03D-0DB2-45C5-B919-47AFBF56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使徒行傳</a:t>
            </a:r>
            <a:r>
              <a:rPr lang="en-HK" altLang="zh-CN" dirty="0"/>
              <a:t> 6:1-7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9222CF-B87B-4F21-B91D-5B5292C74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/>
              <a:t>那時，</a:t>
            </a:r>
            <a:r>
              <a:rPr lang="zh-TW" altLang="en-US" dirty="0">
                <a:highlight>
                  <a:srgbClr val="C0C0C0"/>
                </a:highlight>
              </a:rPr>
              <a:t>門徒</a:t>
            </a:r>
            <a:r>
              <a:rPr lang="zh-TW" altLang="en-US" dirty="0"/>
              <a:t>增多，有說希臘話的猶太人向希伯來人發怨言，因為在天天的供給上忽略了他們的寡婦。</a:t>
            </a:r>
            <a:r>
              <a:rPr lang="en-US" altLang="zh-TW" dirty="0"/>
              <a:t>2 </a:t>
            </a:r>
            <a:r>
              <a:rPr lang="zh-TW" altLang="en-US" dirty="0"/>
              <a:t>十二使徒叫眾門徒來，對他們說：「我們撇下上帝的道去管理飯食，原是不合宜的。</a:t>
            </a:r>
            <a:r>
              <a:rPr lang="en-US" altLang="zh-TW" dirty="0"/>
              <a:t>3 </a:t>
            </a:r>
            <a:r>
              <a:rPr lang="zh-TW" altLang="en-US" dirty="0"/>
              <a:t>所以弟兄們，當從你們中間選出七個有</a:t>
            </a:r>
            <a:r>
              <a:rPr lang="zh-TW" altLang="en-US" dirty="0">
                <a:highlight>
                  <a:srgbClr val="C0C0C0"/>
                </a:highlight>
              </a:rPr>
              <a:t>好名聲、被聖靈充滿、智慧充足的人，我們就派他們管理這事</a:t>
            </a:r>
            <a:r>
              <a:rPr lang="zh-TW" altLang="en-US" dirty="0"/>
              <a:t>。</a:t>
            </a:r>
            <a:r>
              <a:rPr lang="en-US" altLang="zh-TW" dirty="0"/>
              <a:t>4 </a:t>
            </a:r>
            <a:r>
              <a:rPr lang="zh-TW" altLang="en-US" dirty="0"/>
              <a:t>但我們要</a:t>
            </a:r>
            <a:r>
              <a:rPr lang="zh-TW" altLang="en-US" dirty="0">
                <a:highlight>
                  <a:srgbClr val="C0C0C0"/>
                </a:highlight>
              </a:rPr>
              <a:t>專心以祈禱、傳道為事。</a:t>
            </a:r>
            <a:r>
              <a:rPr lang="zh-TW" altLang="en-US" dirty="0"/>
              <a:t>」</a:t>
            </a:r>
            <a:r>
              <a:rPr lang="en-US" altLang="zh-TW" dirty="0"/>
              <a:t>5 </a:t>
            </a:r>
            <a:r>
              <a:rPr lang="zh-TW" altLang="en-US" dirty="0"/>
              <a:t>大眾都喜悅這話，就揀選了司提反，乃是大有信心、聖靈充滿的人，又揀選腓利、伯羅哥羅、尼迦挪、提門、巴米拿，並進猶太教的安提阿人尼哥拉，</a:t>
            </a:r>
            <a:r>
              <a:rPr lang="en-US" altLang="zh-TW" dirty="0"/>
              <a:t>6 </a:t>
            </a:r>
            <a:r>
              <a:rPr lang="zh-TW" altLang="en-US" dirty="0"/>
              <a:t>叫他們站在使徒面前。使徒禱告了，就按手在他們頭上。</a:t>
            </a:r>
            <a:r>
              <a:rPr lang="en-US" altLang="zh-TW" dirty="0"/>
              <a:t>7 </a:t>
            </a:r>
            <a:r>
              <a:rPr lang="zh-TW" altLang="en-US" dirty="0"/>
              <a:t>上帝的道興旺起來；在耶路撒冷門徒數目加增的甚多，也有許多祭司信從了這道。</a:t>
            </a:r>
          </a:p>
        </p:txBody>
      </p:sp>
    </p:spTree>
    <p:extLst>
      <p:ext uri="{BB962C8B-B14F-4D97-AF65-F5344CB8AC3E}">
        <p14:creationId xmlns:p14="http://schemas.microsoft.com/office/powerpoint/2010/main" val="35058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CDF03D-0DB2-45C5-B919-47AFBF56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使徒行傳</a:t>
            </a:r>
            <a:r>
              <a:rPr lang="en-HK" altLang="zh-CN" dirty="0"/>
              <a:t> 6:1-7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9222CF-B87B-4F21-B91D-5B5292C74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/>
              <a:t>那時，</a:t>
            </a:r>
            <a:r>
              <a:rPr lang="zh-TW" altLang="en-US" dirty="0">
                <a:highlight>
                  <a:srgbClr val="C0C0C0"/>
                </a:highlight>
              </a:rPr>
              <a:t>門徒</a:t>
            </a:r>
            <a:r>
              <a:rPr lang="zh-TW" altLang="en-US" dirty="0"/>
              <a:t>增多，有</a:t>
            </a:r>
            <a:r>
              <a:rPr lang="zh-TW" altLang="en-US" dirty="0">
                <a:highlight>
                  <a:srgbClr val="FFFF00"/>
                </a:highlight>
              </a:rPr>
              <a:t>說希臘話的猶太人</a:t>
            </a:r>
            <a:r>
              <a:rPr lang="zh-TW" altLang="en-US" dirty="0"/>
              <a:t>向希伯來人發怨言，因為在天天的供給上忽略了他們的寡婦。</a:t>
            </a:r>
            <a:r>
              <a:rPr lang="en-US" altLang="zh-TW" dirty="0"/>
              <a:t>2 </a:t>
            </a:r>
            <a:r>
              <a:rPr lang="zh-TW" altLang="en-US" dirty="0"/>
              <a:t>十二使徒叫眾門徒來，對他們說：「我們撇下上帝的道去管理飯食，原是不合宜的。</a:t>
            </a:r>
            <a:r>
              <a:rPr lang="en-US" altLang="zh-TW" dirty="0"/>
              <a:t>3 </a:t>
            </a:r>
            <a:r>
              <a:rPr lang="zh-TW" altLang="en-US" dirty="0"/>
              <a:t>所以弟兄們，當從你們中間選出七個有</a:t>
            </a:r>
            <a:r>
              <a:rPr lang="zh-TW" altLang="en-US" dirty="0">
                <a:highlight>
                  <a:srgbClr val="C0C0C0"/>
                </a:highlight>
              </a:rPr>
              <a:t>好名聲、被聖靈充滿、智慧充足的人，我們就派他們管理這事</a:t>
            </a:r>
            <a:r>
              <a:rPr lang="zh-TW" altLang="en-US" dirty="0"/>
              <a:t>。</a:t>
            </a:r>
            <a:r>
              <a:rPr lang="en-US" altLang="zh-TW" dirty="0"/>
              <a:t>4 </a:t>
            </a:r>
            <a:r>
              <a:rPr lang="zh-TW" altLang="en-US" dirty="0"/>
              <a:t>但我們要</a:t>
            </a:r>
            <a:r>
              <a:rPr lang="zh-TW" altLang="en-US" dirty="0">
                <a:highlight>
                  <a:srgbClr val="C0C0C0"/>
                </a:highlight>
              </a:rPr>
              <a:t>專心以祈禱、傳道為事。</a:t>
            </a:r>
            <a:r>
              <a:rPr lang="zh-TW" altLang="en-US" dirty="0"/>
              <a:t>」</a:t>
            </a:r>
            <a:r>
              <a:rPr lang="en-US" altLang="zh-TW" dirty="0"/>
              <a:t>5 </a:t>
            </a:r>
            <a:r>
              <a:rPr lang="zh-TW" altLang="en-US" dirty="0"/>
              <a:t>大眾都喜悅這話，就揀選了司提反，乃是大有信心、聖靈充滿的人，又揀選腓利、伯羅哥羅、尼迦挪、提門、巴米拿，並進猶太教的安提阿人尼哥拉，</a:t>
            </a:r>
            <a:r>
              <a:rPr lang="en-US" altLang="zh-TW" dirty="0"/>
              <a:t>6 </a:t>
            </a:r>
            <a:r>
              <a:rPr lang="zh-TW" altLang="en-US" dirty="0"/>
              <a:t>叫他們站在使徒面前。使徒禱告了，就按手在他們頭上。</a:t>
            </a:r>
            <a:r>
              <a:rPr lang="en-US" altLang="zh-TW" dirty="0"/>
              <a:t>7 </a:t>
            </a:r>
            <a:r>
              <a:rPr lang="zh-TW" altLang="en-US" dirty="0">
                <a:highlight>
                  <a:srgbClr val="FFFF00"/>
                </a:highlight>
              </a:rPr>
              <a:t>上帝的道興旺起來；在耶路撒冷門徒數目加增的甚多，也有許多祭司信從了這道。</a:t>
            </a:r>
          </a:p>
        </p:txBody>
      </p:sp>
    </p:spTree>
    <p:extLst>
      <p:ext uri="{BB962C8B-B14F-4D97-AF65-F5344CB8AC3E}">
        <p14:creationId xmlns:p14="http://schemas.microsoft.com/office/powerpoint/2010/main" val="40802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A9CC7B-8671-4F7E-B538-8FFF6B69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初期教會（</a:t>
            </a:r>
            <a:r>
              <a:rPr lang="zh-TW" altLang="en-US" dirty="0"/>
              <a:t>上帝的道興旺起來</a:t>
            </a:r>
            <a:r>
              <a:rPr lang="zh-CN" altLang="en-US" dirty="0"/>
              <a:t>。。。）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6A79BD-9C5C-478D-8077-DCF7E42C1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群體：不同語言、文化、意見</a:t>
            </a:r>
            <a:endParaRPr lang="en-HK" altLang="zh-CN" dirty="0"/>
          </a:p>
          <a:p>
            <a:r>
              <a:rPr lang="zh-CN" altLang="en-US" dirty="0"/>
              <a:t>聖徒相通</a:t>
            </a:r>
            <a:endParaRPr lang="en-US" altLang="zh-CN" dirty="0"/>
          </a:p>
          <a:p>
            <a:pPr lvl="1"/>
            <a:r>
              <a:rPr lang="en-US" altLang="zh-CN" dirty="0"/>
              <a:t>『</a:t>
            </a:r>
            <a:r>
              <a:rPr lang="zh-TW" altLang="en-US" dirty="0"/>
              <a:t>說希臘話的猶太人</a:t>
            </a:r>
            <a:r>
              <a:rPr lang="en-US" altLang="zh-CN" dirty="0"/>
              <a:t>』</a:t>
            </a:r>
            <a:r>
              <a:rPr lang="zh-CN" altLang="en-US" dirty="0"/>
              <a:t>（</a:t>
            </a:r>
            <a:r>
              <a:rPr lang="en-US" altLang="zh-CN" dirty="0"/>
              <a:t>Hellenists</a:t>
            </a:r>
            <a:r>
              <a:rPr lang="zh-CN" altLang="en-US" dirty="0"/>
              <a:t>）同樣成就傳道的工作</a:t>
            </a:r>
            <a:endParaRPr lang="en-HK" altLang="zh-CN" dirty="0"/>
          </a:p>
          <a:p>
            <a:r>
              <a:rPr lang="zh-CN" altLang="en-US" dirty="0"/>
              <a:t>聖而公教會（</a:t>
            </a:r>
            <a:r>
              <a:rPr lang="en-HK" altLang="zh-CN" dirty="0"/>
              <a:t>holy c</a:t>
            </a:r>
            <a:r>
              <a:rPr lang="en-US" altLang="zh-CN" dirty="0" err="1"/>
              <a:t>atholic</a:t>
            </a:r>
            <a:r>
              <a:rPr lang="en-US" altLang="zh-CN" dirty="0"/>
              <a:t> Church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zh-TW" altLang="en-US" dirty="0"/>
              <a:t>那時，猶太、加利利、撒馬利亞各處的教會都得平安，被建立；凡事敬畏主，蒙聖靈的安慰，人數就增多了。</a:t>
            </a:r>
            <a:r>
              <a:rPr lang="en-US" altLang="zh-TW" dirty="0"/>
              <a:t>(</a:t>
            </a:r>
            <a:r>
              <a:rPr lang="zh-TW" altLang="en-US" dirty="0"/>
              <a:t>徒</a:t>
            </a:r>
            <a:r>
              <a:rPr lang="en-US" altLang="zh-TW" dirty="0"/>
              <a:t>9</a:t>
            </a:r>
            <a:r>
              <a:rPr lang="zh-TW" altLang="en-US" dirty="0"/>
              <a:t>：</a:t>
            </a:r>
            <a:r>
              <a:rPr lang="en-US" altLang="zh-TW" dirty="0"/>
              <a:t>31</a:t>
            </a:r>
            <a:r>
              <a:rPr lang="zh-TW" altLang="en-US" dirty="0"/>
              <a:t>）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32749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71FF81-4EC6-4F37-9EB2-0E51CB70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林前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12-14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8967C3-F944-4780-BC04-4DCEADCCF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12 </a:t>
            </a:r>
            <a:r>
              <a:rPr lang="zh-TW" altLang="en-US" dirty="0"/>
              <a:t>就如身子是一個，卻有許多肢體；而且肢體雖多，仍是一個身子；基督也是這樣。</a:t>
            </a:r>
            <a:r>
              <a:rPr lang="en-US" altLang="zh-TW" dirty="0"/>
              <a:t>13 </a:t>
            </a:r>
            <a:r>
              <a:rPr lang="zh-TW" altLang="en-US" dirty="0"/>
              <a:t>我們不拘是猶太人，是希臘人，是為奴的，是自主的，都從一位聖靈受洗，成了一個身體，飲於一位聖靈。</a:t>
            </a:r>
            <a:r>
              <a:rPr lang="en-US" altLang="zh-TW" dirty="0"/>
              <a:t>14 </a:t>
            </a:r>
            <a:r>
              <a:rPr lang="zh-TW" altLang="en-US" dirty="0"/>
              <a:t>身子原不是一個肢體，乃是許多肢體。</a:t>
            </a:r>
          </a:p>
        </p:txBody>
      </p:sp>
    </p:spTree>
    <p:extLst>
      <p:ext uri="{BB962C8B-B14F-4D97-AF65-F5344CB8AC3E}">
        <p14:creationId xmlns:p14="http://schemas.microsoft.com/office/powerpoint/2010/main" val="7348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A882F1-409F-432E-84D5-B47AD25DC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教會觀 </a:t>
            </a:r>
            <a:r>
              <a:rPr lang="en-HK" altLang="zh-CN" dirty="0">
                <a:sym typeface="Wingdings" panose="05000000000000000000" pitchFamily="2" charset="2"/>
              </a:rPr>
              <a:t> </a:t>
            </a:r>
            <a:r>
              <a:rPr lang="zh-CN" altLang="en-US" dirty="0">
                <a:sym typeface="Wingdings" panose="05000000000000000000" pitchFamily="2" charset="2"/>
              </a:rPr>
              <a:t>我們是怎樣的教會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EC77FD-9388-459D-9210-2E3E861B2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56" y="1092631"/>
            <a:ext cx="7038205" cy="3852348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b="1" dirty="0">
                <a:solidFill>
                  <a:srgbClr val="800000"/>
                </a:solidFill>
              </a:rPr>
              <a:t>執行</a:t>
            </a:r>
            <a:r>
              <a:rPr lang="en-US" altLang="zh-CN" b="1" dirty="0">
                <a:solidFill>
                  <a:srgbClr val="800000"/>
                </a:solidFill>
              </a:rPr>
              <a:t>『</a:t>
            </a:r>
            <a:r>
              <a:rPr lang="zh-CN" altLang="en-US" b="1" dirty="0">
                <a:solidFill>
                  <a:srgbClr val="800000"/>
                </a:solidFill>
              </a:rPr>
              <a:t>大使命</a:t>
            </a:r>
            <a:r>
              <a:rPr lang="en-US" altLang="zh-CN" b="1" dirty="0">
                <a:solidFill>
                  <a:srgbClr val="800000"/>
                </a:solidFill>
              </a:rPr>
              <a:t>』</a:t>
            </a:r>
            <a:r>
              <a:rPr lang="zh-CN" altLang="en-US" b="1" dirty="0">
                <a:solidFill>
                  <a:srgbClr val="800000"/>
                </a:solidFill>
              </a:rPr>
              <a:t>的教會</a:t>
            </a:r>
            <a:endParaRPr lang="en-HK" altLang="zh-CN" b="1" dirty="0">
              <a:solidFill>
                <a:srgbClr val="800000"/>
              </a:solidFill>
            </a:endParaRPr>
          </a:p>
          <a:p>
            <a:r>
              <a:rPr lang="zh-CN" altLang="en-US" b="1" dirty="0">
                <a:solidFill>
                  <a:srgbClr val="800000"/>
                </a:solidFill>
              </a:rPr>
              <a:t>聖徒相通</a:t>
            </a:r>
            <a:endParaRPr lang="en-HK" altLang="zh-CN" b="1" dirty="0">
              <a:solidFill>
                <a:srgbClr val="800000"/>
              </a:solidFill>
            </a:endParaRPr>
          </a:p>
          <a:p>
            <a:pPr lvl="1"/>
            <a:r>
              <a:rPr lang="zh-CN" altLang="en-US" dirty="0"/>
              <a:t>善用知識型社會</a:t>
            </a:r>
            <a:endParaRPr lang="en-HK" altLang="zh-CN" dirty="0"/>
          </a:p>
          <a:p>
            <a:r>
              <a:rPr lang="zh-CN" altLang="en-US" b="1" dirty="0">
                <a:solidFill>
                  <a:srgbClr val="800000"/>
                </a:solidFill>
              </a:rPr>
              <a:t>互為肢體</a:t>
            </a:r>
            <a:endParaRPr lang="en-HK" altLang="zh-CN" b="1" dirty="0">
              <a:solidFill>
                <a:srgbClr val="800000"/>
              </a:solidFill>
            </a:endParaRPr>
          </a:p>
          <a:p>
            <a:pPr lvl="1"/>
            <a:r>
              <a:rPr lang="zh-CN" altLang="en-US" dirty="0"/>
              <a:t>關顧（先組長、後會眾。。。）</a:t>
            </a:r>
            <a:endParaRPr lang="en-HK" altLang="zh-CN" dirty="0"/>
          </a:p>
          <a:p>
            <a:pPr lvl="1"/>
            <a:r>
              <a:rPr lang="zh-CN" altLang="en-US" dirty="0"/>
              <a:t>接受差異</a:t>
            </a:r>
            <a:endParaRPr lang="en-HK" altLang="zh-CN" dirty="0"/>
          </a:p>
          <a:p>
            <a:r>
              <a:rPr lang="zh-CN" altLang="en-US" b="1" dirty="0">
                <a:solidFill>
                  <a:srgbClr val="800000"/>
                </a:solidFill>
              </a:rPr>
              <a:t>同尋異象</a:t>
            </a:r>
            <a:endParaRPr lang="en-HK" altLang="zh-CN" b="1" dirty="0">
              <a:solidFill>
                <a:srgbClr val="800000"/>
              </a:solidFill>
            </a:endParaRPr>
          </a:p>
          <a:p>
            <a:pPr lvl="1"/>
            <a:r>
              <a:rPr lang="zh-CN" altLang="en-US" dirty="0"/>
              <a:t>心到、腳到、手到。。。</a:t>
            </a:r>
            <a:endParaRPr lang="en-HK" altLang="zh-CN" dirty="0"/>
          </a:p>
          <a:p>
            <a:pPr lvl="1"/>
            <a:r>
              <a:rPr lang="zh-CN" altLang="en-US" dirty="0"/>
              <a:t>加油站 </a:t>
            </a: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zh-CN" altLang="en-US" dirty="0">
                <a:sym typeface="Wingdings" panose="05000000000000000000" pitchFamily="2" charset="2"/>
              </a:rPr>
              <a:t>尋求、計劃、起動（</a:t>
            </a:r>
            <a:r>
              <a:rPr lang="en-US" altLang="zh-CN" dirty="0">
                <a:sym typeface="Wingdings" panose="05000000000000000000" pitchFamily="2" charset="2"/>
              </a:rPr>
              <a:t>6</a:t>
            </a:r>
            <a:r>
              <a:rPr lang="zh-CN" altLang="en-US" dirty="0">
                <a:sym typeface="Wingdings" panose="05000000000000000000" pitchFamily="2" charset="2"/>
              </a:rPr>
              <a:t>月</a:t>
            </a:r>
            <a:r>
              <a:rPr lang="en-US" altLang="zh-CN" dirty="0">
                <a:sym typeface="Wingdings" panose="05000000000000000000" pitchFamily="2" charset="2"/>
              </a:rPr>
              <a:t>27</a:t>
            </a:r>
            <a:r>
              <a:rPr lang="zh-CN" altLang="en-US" dirty="0">
                <a:sym typeface="Wingdings" panose="05000000000000000000" pitchFamily="2" charset="2"/>
              </a:rPr>
              <a:t>日）</a:t>
            </a:r>
            <a:endParaRPr lang="en-HK" altLang="zh-CN" dirty="0"/>
          </a:p>
          <a:p>
            <a:endParaRPr lang="en-HK" altLang="zh-CN" dirty="0"/>
          </a:p>
          <a:p>
            <a:pPr lvl="0"/>
            <a:endParaRPr lang="en-HK" altLang="zh-CN" dirty="0"/>
          </a:p>
          <a:p>
            <a:endParaRPr lang="en-HK" altLang="zh-CN" dirty="0"/>
          </a:p>
          <a:p>
            <a:endParaRPr lang="en-HK" altLang="zh-CN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20755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570F2BE6-1E50-4960-9B73-04FFF637FAF0}" vid="{9679692C-F427-4821-96AC-04D0A3D54F6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21191</TotalTime>
  <Words>2091</Words>
  <Application>Microsoft Office PowerPoint</Application>
  <PresentationFormat>如螢幕大小 (16:9)</PresentationFormat>
  <Paragraphs>128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1_Wisp</vt:lpstr>
      <vt:lpstr>（我們的）教會觀</vt:lpstr>
      <vt:lpstr>教會 (ἐκκλησίαν, Ekklēsía)</vt:lpstr>
      <vt:lpstr>使徒行傳 6:1-7</vt:lpstr>
      <vt:lpstr>使徒行傳 6:1-7</vt:lpstr>
      <vt:lpstr>使徒行傳 6:1-7</vt:lpstr>
      <vt:lpstr>初期教會（上帝的道興旺起來。。。）</vt:lpstr>
      <vt:lpstr>林前12：12-14</vt:lpstr>
      <vt:lpstr>教會觀  我們是怎樣的教會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Andrew</dc:creator>
  <cp:lastModifiedBy>Andrew</cp:lastModifiedBy>
  <cp:revision>1195</cp:revision>
  <dcterms:created xsi:type="dcterms:W3CDTF">2018-06-29T08:19:19Z</dcterms:created>
  <dcterms:modified xsi:type="dcterms:W3CDTF">2021-02-20T07:41:28Z</dcterms:modified>
</cp:coreProperties>
</file>