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5"/>
  </p:notesMasterIdLst>
  <p:sldIdLst>
    <p:sldId id="268" r:id="rId2"/>
    <p:sldId id="260" r:id="rId3"/>
    <p:sldId id="261" r:id="rId4"/>
    <p:sldId id="262" r:id="rId5"/>
    <p:sldId id="263" r:id="rId6"/>
    <p:sldId id="264" r:id="rId7"/>
    <p:sldId id="257" r:id="rId8"/>
    <p:sldId id="256" r:id="rId9"/>
    <p:sldId id="265" r:id="rId10"/>
    <p:sldId id="266" r:id="rId11"/>
    <p:sldId id="26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3"/>
    <p:restoredTop sz="93675"/>
  </p:normalViewPr>
  <p:slideViewPr>
    <p:cSldViewPr snapToGrid="0" snapToObjects="1">
      <p:cViewPr>
        <p:scale>
          <a:sx n="90" d="100"/>
          <a:sy n="90" d="100"/>
        </p:scale>
        <p:origin x="-10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60404-4FB6-4546-92BB-06540D0C8BE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1EF4-421B-6142-B04D-1BFCBDED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A1EF4-421B-6142-B04D-1BFCBDED4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85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7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1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0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E6AB2B-93F0-C44D-8D8F-18124CDF23B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EE71E4-3EAF-B34A-8FF3-409B25C6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5556B-1D1E-2D43-90DF-62355D9C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44" y="178062"/>
            <a:ext cx="11301495" cy="1996426"/>
          </a:xfrm>
        </p:spPr>
        <p:txBody>
          <a:bodyPr>
            <a:normAutofit/>
          </a:bodyPr>
          <a:lstStyle/>
          <a:p>
            <a:r>
              <a:rPr lang="en-HK" altLang="zh-TW" sz="6000" dirty="0"/>
              <a:t/>
            </a:r>
            <a:br>
              <a:rPr lang="en-HK" altLang="zh-TW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9A101-4B57-9F43-9895-3AB85AD9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5" y="2174488"/>
            <a:ext cx="10913597" cy="373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spc="100" dirty="0"/>
              <a:t>認識神</a:t>
            </a:r>
            <a:endParaRPr lang="en-HK" altLang="zh-TW" sz="6000" b="1" spc="100" dirty="0"/>
          </a:p>
        </p:txBody>
      </p:sp>
    </p:spTree>
    <p:extLst>
      <p:ext uri="{BB962C8B-B14F-4D97-AF65-F5344CB8AC3E}">
        <p14:creationId xmlns:p14="http://schemas.microsoft.com/office/powerpoint/2010/main" val="37745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81D86-D01A-204A-A70C-B4F69AF7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63781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不可溝通</a:t>
            </a:r>
            <a:r>
              <a:rPr lang="en-US" altLang="zh-TW" sz="4400" b="1" dirty="0"/>
              <a:t> (</a:t>
            </a:r>
            <a:r>
              <a:rPr lang="zh-TW" altLang="en-US" sz="4400" b="1" dirty="0"/>
              <a:t>知</a:t>
            </a:r>
            <a:r>
              <a:rPr lang="en-US" altLang="zh-TW" sz="4400" b="1" dirty="0"/>
              <a:t>) </a:t>
            </a:r>
            <a:r>
              <a:rPr lang="zh-TW" altLang="en-US" sz="4400" b="1" dirty="0"/>
              <a:t>的屬性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ADC72-F2E4-7A4E-B284-673FB37C0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963" y="969819"/>
            <a:ext cx="11776363" cy="5763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/>
              <a:t>包括</a:t>
            </a:r>
            <a:endParaRPr lang="en-HK" altLang="zh-TW" sz="4000" dirty="0"/>
          </a:p>
          <a:p>
            <a:pPr marL="0" indent="0">
              <a:buNone/>
            </a:pPr>
            <a:r>
              <a:rPr lang="zh-TW" altLang="en-US" sz="4000" dirty="0"/>
              <a:t>神的永恆性 </a:t>
            </a:r>
            <a:r>
              <a:rPr lang="en-US" sz="4000" dirty="0"/>
              <a:t>(</a:t>
            </a:r>
            <a:r>
              <a:rPr lang="zh-TW" altLang="en-US" sz="4000" dirty="0"/>
              <a:t>神在整個永恆裏都存在，但我們卻不是</a:t>
            </a:r>
            <a:r>
              <a:rPr lang="en-US" sz="4000" dirty="0"/>
              <a:t>)</a:t>
            </a:r>
            <a:endParaRPr lang="en-HK" altLang="zh-TW" sz="4000" dirty="0"/>
          </a:p>
          <a:p>
            <a:pPr marL="0" indent="0">
              <a:buNone/>
            </a:pPr>
            <a:r>
              <a:rPr lang="zh-TW" altLang="en-US" sz="4000" dirty="0"/>
              <a:t>不改變性</a:t>
            </a:r>
            <a:r>
              <a:rPr lang="en-HK" altLang="zh-TW" sz="4000" dirty="0"/>
              <a:t>	</a:t>
            </a:r>
            <a:r>
              <a:rPr lang="en-US" sz="4000" dirty="0"/>
              <a:t>(</a:t>
            </a:r>
            <a:r>
              <a:rPr lang="zh-TW" altLang="en-US" sz="4000" dirty="0"/>
              <a:t>神不改變，但我們卻會改變</a:t>
            </a:r>
            <a:r>
              <a:rPr lang="en-US" sz="4000" dirty="0"/>
              <a:t>)</a:t>
            </a:r>
            <a:endParaRPr lang="en-HK" altLang="zh-TW" sz="4000" dirty="0"/>
          </a:p>
          <a:p>
            <a:pPr marL="0" indent="0">
              <a:buNone/>
            </a:pPr>
            <a:r>
              <a:rPr lang="zh-TW" altLang="en-US" sz="4000" dirty="0"/>
              <a:t>無所不在</a:t>
            </a:r>
            <a:r>
              <a:rPr lang="en-HK" altLang="zh-TW" sz="4000" dirty="0"/>
              <a:t>	</a:t>
            </a:r>
            <a:r>
              <a:rPr lang="en-US" sz="4000" dirty="0"/>
              <a:t>(</a:t>
            </a:r>
            <a:r>
              <a:rPr lang="zh-TW" altLang="en-US" sz="4000" dirty="0"/>
              <a:t>神存在于每一處，但我們在某一個時間</a:t>
            </a:r>
            <a:r>
              <a:rPr lang="en-HK" altLang="zh-TW" sz="4000" dirty="0"/>
              <a:t>			</a:t>
            </a:r>
            <a:r>
              <a:rPr lang="zh-TW" altLang="en-US" sz="4000" dirty="0"/>
              <a:t>就只能存在于某一處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r>
              <a:rPr lang="en-US" altLang="zh-TW" sz="4000" dirty="0"/>
              <a:t>							…</a:t>
            </a:r>
            <a:r>
              <a:rPr lang="zh-TW" altLang="en-US" sz="4000" dirty="0"/>
              <a:t>等等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482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E6A38-831A-C844-BA4E-8A340BCD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690254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可溝通的屬性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2E0F2-5ECF-8142-96A3-5AF168FC4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8764" y="1468582"/>
            <a:ext cx="11471563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包括愛</a:t>
            </a:r>
            <a:r>
              <a:rPr lang="en-US" altLang="zh-TW" sz="4000" dirty="0">
                <a:latin typeface="+mj-ea"/>
                <a:ea typeface="+mj-ea"/>
              </a:rPr>
              <a:t>	</a:t>
            </a:r>
            <a:r>
              <a:rPr lang="en-US" sz="4000" dirty="0">
                <a:latin typeface="+mj-ea"/>
                <a:ea typeface="+mj-ea"/>
              </a:rPr>
              <a:t>(</a:t>
            </a:r>
            <a:r>
              <a:rPr lang="zh-TW" altLang="en-US" sz="4000" dirty="0">
                <a:latin typeface="+mj-ea"/>
                <a:ea typeface="+mj-ea"/>
              </a:rPr>
              <a:t>神就是愛，而且我們也能愛</a:t>
            </a:r>
            <a:r>
              <a:rPr lang="en-US" sz="4000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知識</a:t>
            </a:r>
            <a:r>
              <a:rPr lang="en-US" altLang="zh-TW" sz="4000" dirty="0">
                <a:latin typeface="+mj-ea"/>
                <a:ea typeface="+mj-ea"/>
              </a:rPr>
              <a:t>	</a:t>
            </a:r>
            <a:r>
              <a:rPr lang="en-US" sz="4000" dirty="0">
                <a:latin typeface="+mj-ea"/>
                <a:ea typeface="+mj-ea"/>
              </a:rPr>
              <a:t>(</a:t>
            </a:r>
            <a:r>
              <a:rPr lang="zh-TW" altLang="en-US" sz="4000" dirty="0">
                <a:latin typeface="+mj-ea"/>
                <a:ea typeface="+mj-ea"/>
              </a:rPr>
              <a:t>神有知識，而且我們也能有知識</a:t>
            </a:r>
            <a:r>
              <a:rPr lang="en-US" sz="4000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憐憫</a:t>
            </a:r>
            <a:r>
              <a:rPr lang="en-US" altLang="zh-TW" sz="4000" dirty="0">
                <a:latin typeface="+mj-ea"/>
                <a:ea typeface="+mj-ea"/>
              </a:rPr>
              <a:t>	</a:t>
            </a:r>
            <a:r>
              <a:rPr lang="en-US" sz="4000" dirty="0">
                <a:latin typeface="+mj-ea"/>
                <a:ea typeface="+mj-ea"/>
              </a:rPr>
              <a:t>(</a:t>
            </a:r>
            <a:r>
              <a:rPr lang="zh-TW" altLang="en-US" sz="4000" dirty="0">
                <a:latin typeface="+mj-ea"/>
                <a:ea typeface="+mj-ea"/>
              </a:rPr>
              <a:t>神是憐憫的，而且我們也能有憐憫的心</a:t>
            </a:r>
            <a:r>
              <a:rPr lang="en-US" sz="4000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聖潔</a:t>
            </a:r>
            <a:r>
              <a:rPr lang="en-US" altLang="zh-TW" sz="4000" dirty="0">
                <a:latin typeface="+mj-ea"/>
                <a:ea typeface="+mj-ea"/>
              </a:rPr>
              <a:t>	(</a:t>
            </a:r>
            <a:r>
              <a:rPr lang="zh-TW" altLang="en-US" sz="4000" dirty="0">
                <a:latin typeface="+mj-ea"/>
                <a:ea typeface="+mj-ea"/>
              </a:rPr>
              <a:t>神是絕對的聖潔，而且我們也可效法聖潔</a:t>
            </a:r>
            <a:r>
              <a:rPr lang="en-US" altLang="zh-TW" sz="4000" dirty="0">
                <a:latin typeface="+mj-ea"/>
                <a:ea typeface="+mj-ea"/>
              </a:rPr>
              <a:t>)</a:t>
            </a:r>
            <a:endParaRPr lang="en-US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公正</a:t>
            </a:r>
            <a:r>
              <a:rPr lang="en-US" altLang="zh-TW" sz="4000" dirty="0">
                <a:latin typeface="+mj-ea"/>
                <a:ea typeface="+mj-ea"/>
              </a:rPr>
              <a:t>	</a:t>
            </a:r>
            <a:r>
              <a:rPr lang="en-US" sz="4000" dirty="0">
                <a:latin typeface="+mj-ea"/>
                <a:ea typeface="+mj-ea"/>
              </a:rPr>
              <a:t>(</a:t>
            </a:r>
            <a:r>
              <a:rPr lang="zh-TW" altLang="en-US" sz="4000" dirty="0">
                <a:latin typeface="+mj-ea"/>
                <a:ea typeface="+mj-ea"/>
              </a:rPr>
              <a:t>神是公正的，而且我們也能是公正的</a:t>
            </a:r>
            <a:r>
              <a:rPr lang="en-US" sz="4000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en-US" altLang="zh-TW" sz="4000" dirty="0">
                <a:latin typeface="+mj-ea"/>
                <a:ea typeface="+mj-ea"/>
              </a:rPr>
              <a:t>						…</a:t>
            </a:r>
            <a:r>
              <a:rPr lang="zh-TW" altLang="en-US" sz="4000" dirty="0">
                <a:latin typeface="+mj-ea"/>
                <a:ea typeface="+mj-ea"/>
              </a:rPr>
              <a:t>等等。</a:t>
            </a:r>
            <a:endParaRPr 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840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19DC9-0F88-3A4B-85E7-42650C2E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1177636"/>
            <a:ext cx="11340789" cy="4999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spc="100" dirty="0">
                <a:latin typeface="+mj-ea"/>
                <a:ea typeface="+mj-ea"/>
              </a:rPr>
              <a:t>研究神的屬性，重要的是不要將一種屬性高過另外一種，因為這樣會尋致錯誤地描繪神的形象。</a:t>
            </a:r>
            <a:endParaRPr lang="en-HK" altLang="zh-TW" sz="4400" spc="1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HK" altLang="zh-TW" sz="4400" spc="1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400" spc="100" dirty="0">
                <a:latin typeface="+mj-ea"/>
                <a:ea typeface="+mj-ea"/>
              </a:rPr>
              <a:t>將所有屬性放在一起，才能襯托出神真正的本性</a:t>
            </a:r>
            <a:r>
              <a:rPr lang="en-HK" sz="4400" spc="100" dirty="0">
                <a:latin typeface="+mj-ea"/>
                <a:ea typeface="+mj-ea"/>
              </a:rPr>
              <a:t> </a:t>
            </a:r>
            <a:endParaRPr lang="en-US" sz="4400" spc="1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sz="4400" spc="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6100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8505B-E343-F34F-992C-EA7B6B3A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1" y="624110"/>
            <a:ext cx="10579061" cy="128089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神的永能和神性都是顯明的</a:t>
            </a:r>
            <a:r>
              <a:rPr lang="en-HK" sz="4400" dirty="0"/>
              <a:t>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3BC30-B9C9-3B42-B1CA-7E1D0699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2033239"/>
            <a:ext cx="10579061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400" b="1" u="sng" dirty="0"/>
          </a:p>
          <a:p>
            <a:pPr marL="0" indent="0" algn="ctr">
              <a:buNone/>
            </a:pPr>
            <a:r>
              <a:rPr lang="zh-TW" altLang="en-US" sz="4400" b="1" u="sng" dirty="0"/>
              <a:t>問題是人是否願意接受</a:t>
            </a:r>
            <a:r>
              <a:rPr lang="en-HK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30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8EC74-3D9E-E84A-8BA0-DF144766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822A1F-BBFD-D147-8416-013EEDD5D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318" y="0"/>
            <a:ext cx="8915400" cy="34701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A14AE5-441C-1E45-A5E7-C4AE5DAA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07" y="3368158"/>
            <a:ext cx="5138057" cy="4251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C8CD2C-E562-BA4E-AECF-22824E86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8" y="3165042"/>
            <a:ext cx="6146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84C774-F50A-A640-A8AF-8F83AAAB5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6" y="0"/>
            <a:ext cx="4343400" cy="441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63E10-5B8C-0C41-8B24-6260AAFC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19600"/>
            <a:ext cx="12192000" cy="243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b="1" dirty="0"/>
              <a:t>章力生博士</a:t>
            </a:r>
            <a:r>
              <a:rPr lang="en-US" altLang="zh-TW" sz="4000" dirty="0"/>
              <a:t>(1904-1996)</a:t>
            </a:r>
            <a:endParaRPr lang="en-HK" altLang="zh-TW" sz="4000" dirty="0"/>
          </a:p>
          <a:p>
            <a:pPr marL="0" indent="0" algn="ctr">
              <a:buNone/>
            </a:pPr>
            <a:r>
              <a:rPr lang="zh-TW" altLang="en-US" sz="4000" b="1" dirty="0"/>
              <a:t>全中國最年輕的教授，全中國最年輕的大學校長</a:t>
            </a:r>
            <a:endParaRPr lang="en-HK" altLang="zh-TW" sz="4000" b="1" dirty="0"/>
          </a:p>
          <a:p>
            <a:pPr marL="0" indent="0" algn="ctr">
              <a:buNone/>
            </a:pPr>
            <a:r>
              <a:rPr lang="zh-TW" altLang="en-US" sz="4000" b="1" dirty="0"/>
              <a:t>亦是年紀最老的神學生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789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772A8-66FA-CE43-B9B2-D46747FA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" y="2133600"/>
            <a:ext cx="11400109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/>
              <a:t>認識神</a:t>
            </a:r>
            <a:endParaRPr lang="en-HK" altLang="zh-TW" sz="5400" dirty="0"/>
          </a:p>
          <a:p>
            <a:pPr marL="0" indent="0" algn="ctr">
              <a:buNone/>
            </a:pPr>
            <a:endParaRPr lang="en-HK" altLang="zh-TW" sz="5400" dirty="0"/>
          </a:p>
          <a:p>
            <a:pPr marL="0" indent="0" algn="ctr">
              <a:buNone/>
            </a:pPr>
            <a:r>
              <a:rPr lang="zh-TW" altLang="en-US" sz="4000" dirty="0"/>
              <a:t>    誰最認識神？</a:t>
            </a:r>
            <a:endParaRPr lang="en-US" altLang="zh-TW" sz="4000" dirty="0"/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4752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8351-8FC4-984A-AA79-1911217F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624110"/>
            <a:ext cx="10799218" cy="1280890"/>
          </a:xfrm>
        </p:spPr>
        <p:txBody>
          <a:bodyPr/>
          <a:lstStyle/>
          <a:p>
            <a:r>
              <a:rPr lang="zh-TW" altLang="en-US" b="1" dirty="0"/>
              <a:t>以賽亞書</a:t>
            </a:r>
            <a:r>
              <a:rPr lang="en-US" dirty="0"/>
              <a:t>55:</a:t>
            </a:r>
            <a:r>
              <a:rPr lang="en-US" altLang="zh-TW" dirty="0"/>
              <a:t>8-9</a:t>
            </a:r>
            <a:r>
              <a:rPr lang="en-HK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271725-92C6-754D-B028-9A00AE83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" y="2277291"/>
            <a:ext cx="10998925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1" dirty="0"/>
              <a:t>耶和華說、我的意念、非同你們的意念、我的道路、非同你們的道路。</a:t>
            </a:r>
            <a:endParaRPr lang="en-HK" sz="4800" dirty="0"/>
          </a:p>
          <a:p>
            <a:pPr marL="0" indent="0">
              <a:buNone/>
            </a:pPr>
            <a:r>
              <a:rPr lang="zh-TW" altLang="en-US" sz="4800" b="1" dirty="0"/>
              <a:t>天怎樣高過地、照樣我的道路、高過你們的道路、我的意念、高過你們的意念。</a:t>
            </a:r>
            <a:r>
              <a:rPr lang="en-HK" sz="4800" b="1" dirty="0"/>
              <a:t/>
            </a:r>
            <a:br>
              <a:rPr lang="en-HK" sz="4800" b="1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052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B7BFCC-8669-4645-86D7-435ECEF8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03712"/>
            <a:ext cx="11540836" cy="6754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600" dirty="0"/>
              <a:t>羅馬書</a:t>
            </a:r>
            <a:r>
              <a:rPr lang="en-HK" sz="3600" dirty="0"/>
              <a:t> 1:18-20 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4800" dirty="0"/>
              <a:t>原來上帝的忿怒從天上顯明在一切不虔不義的人身上</a:t>
            </a:r>
            <a:r>
              <a:rPr lang="en-US" altLang="zh-TW" sz="4800" dirty="0"/>
              <a:t>﹐</a:t>
            </a:r>
            <a:r>
              <a:rPr lang="zh-TW" altLang="en-US" sz="4800" dirty="0"/>
              <a:t>就是那些行不義阻擋真理的人。上帝的事情</a:t>
            </a:r>
            <a:r>
              <a:rPr lang="en-US" altLang="zh-TW" sz="4800" dirty="0"/>
              <a:t>﹐</a:t>
            </a:r>
            <a:r>
              <a:rPr lang="zh-TW" altLang="en-US" sz="4800" dirty="0"/>
              <a:t>人所能知道的原顯明在人心裡</a:t>
            </a:r>
            <a:r>
              <a:rPr lang="en-US" altLang="zh-TW" sz="4800" dirty="0"/>
              <a:t>﹐</a:t>
            </a:r>
            <a:r>
              <a:rPr lang="zh-TW" altLang="en-US" sz="4800" dirty="0"/>
              <a:t>因為上帝已經給他們顯明。</a:t>
            </a:r>
            <a:r>
              <a:rPr lang="zh-TW" altLang="en-US" sz="4800" b="1" u="sng" dirty="0"/>
              <a:t>自從造天地以來</a:t>
            </a:r>
            <a:r>
              <a:rPr lang="en-US" altLang="zh-TW" sz="4800" b="1" u="sng" dirty="0"/>
              <a:t>﹐</a:t>
            </a:r>
            <a:r>
              <a:rPr lang="zh-TW" altLang="en-US" sz="4800" b="1" u="sng" dirty="0"/>
              <a:t>上帝的永能和神性是明明可知的</a:t>
            </a:r>
            <a:r>
              <a:rPr lang="en-US" altLang="zh-TW" sz="4800" b="1" u="sng" dirty="0"/>
              <a:t>﹐</a:t>
            </a:r>
            <a:r>
              <a:rPr lang="zh-TW" altLang="en-US" sz="4800" b="1" u="sng" dirty="0"/>
              <a:t>雖是眼不能見</a:t>
            </a:r>
            <a:r>
              <a:rPr lang="en-US" altLang="zh-TW" sz="4800" b="1" u="sng" dirty="0"/>
              <a:t>﹐</a:t>
            </a:r>
            <a:r>
              <a:rPr lang="zh-TW" altLang="en-US" sz="4800" b="1" u="sng" dirty="0"/>
              <a:t>但藉著所造之物就可以曉得</a:t>
            </a:r>
            <a:r>
              <a:rPr lang="en-US" altLang="zh-TW" sz="4800" b="1" u="sng" dirty="0"/>
              <a:t>﹐</a:t>
            </a:r>
            <a:r>
              <a:rPr lang="zh-TW" altLang="en-US" sz="4800" b="1" u="sng" dirty="0"/>
              <a:t>叫人無可推諉。</a:t>
            </a:r>
            <a:r>
              <a:rPr lang="en-HK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196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1B126-B95A-1444-A1DA-D17A4BB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6272"/>
          </a:xfrm>
        </p:spPr>
        <p:txBody>
          <a:bodyPr/>
          <a:lstStyle/>
          <a:p>
            <a:r>
              <a:rPr lang="zh-TW" altLang="en-US" dirty="0"/>
              <a:t>魯益士：神是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206AF3-5A7D-5142-9347-CA0C6354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959006"/>
            <a:ext cx="11463453" cy="58989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200" dirty="0"/>
              <a:t>一位眼不能見、有位格的及活的靈：</a:t>
            </a:r>
            <a:endParaRPr lang="en-HK" altLang="zh-TW" sz="3200" dirty="0"/>
          </a:p>
          <a:p>
            <a:pPr marL="0" indent="0">
              <a:buNone/>
            </a:pPr>
            <a:r>
              <a:rPr lang="zh-TW" altLang="en-US" sz="3200" b="1" dirty="0"/>
              <a:t>從形而上學說</a:t>
            </a:r>
            <a:r>
              <a:rPr lang="en-HK" altLang="zh-TW" sz="3200" b="1" dirty="0"/>
              <a:t>	</a:t>
            </a:r>
            <a:r>
              <a:rPr lang="zh-TW" altLang="en-US" sz="3200" dirty="0"/>
              <a:t>神是自存</a:t>
            </a:r>
            <a:r>
              <a:rPr lang="en-HK" sz="3200" dirty="0"/>
              <a:t>(self-existent)</a:t>
            </a:r>
            <a:r>
              <a:rPr lang="zh-TW" altLang="en-US" sz="3200" dirty="0"/>
              <a:t>、永恆和不變的</a:t>
            </a:r>
            <a:r>
              <a:rPr lang="en-US" altLang="zh-TW" sz="3200" dirty="0"/>
              <a:t>﹔</a:t>
            </a:r>
          </a:p>
          <a:p>
            <a:pPr marL="0" indent="0">
              <a:buNone/>
            </a:pPr>
            <a:r>
              <a:rPr lang="zh-TW" altLang="en-US" sz="3200" b="1" dirty="0"/>
              <a:t>從智慧上說</a:t>
            </a:r>
            <a:r>
              <a:rPr lang="zh-TW" altLang="en-US" sz="3200" dirty="0"/>
              <a:t>，</a:t>
            </a:r>
            <a:r>
              <a:rPr lang="en-HK" altLang="zh-TW" sz="3200" dirty="0"/>
              <a:t>	</a:t>
            </a:r>
            <a:r>
              <a:rPr lang="zh-TW" altLang="en-US" sz="3200" dirty="0"/>
              <a:t>神是全知、信實及智慧的</a:t>
            </a:r>
            <a:r>
              <a:rPr lang="en-US" altLang="zh-TW" sz="3200" dirty="0"/>
              <a:t>﹔</a:t>
            </a:r>
          </a:p>
          <a:p>
            <a:pPr marL="0" indent="0">
              <a:buNone/>
            </a:pPr>
            <a:r>
              <a:rPr lang="zh-TW" altLang="en-US" sz="3200" b="1" dirty="0"/>
              <a:t>從道德上說</a:t>
            </a:r>
            <a:r>
              <a:rPr lang="zh-TW" altLang="en-US" sz="3200" dirty="0"/>
              <a:t>，</a:t>
            </a:r>
            <a:r>
              <a:rPr lang="en-HK" altLang="zh-TW" sz="3200" dirty="0"/>
              <a:t>	</a:t>
            </a:r>
            <a:r>
              <a:rPr lang="zh-TW" altLang="en-US" sz="3200" dirty="0"/>
              <a:t>神是聖潔的、公平的、有憐憫的有恩賜的</a:t>
            </a:r>
            <a:r>
              <a:rPr lang="en-US" altLang="zh-TW" sz="3200" dirty="0"/>
              <a:t>﹔</a:t>
            </a:r>
          </a:p>
          <a:p>
            <a:pPr marL="0" indent="0">
              <a:buNone/>
            </a:pPr>
            <a:r>
              <a:rPr lang="zh-TW" altLang="en-US" sz="3200" b="1" dirty="0"/>
              <a:t>從感情上說</a:t>
            </a:r>
            <a:r>
              <a:rPr lang="zh-TW" altLang="en-US" sz="3200" dirty="0"/>
              <a:t>，</a:t>
            </a:r>
            <a:r>
              <a:rPr lang="en-HK" altLang="zh-TW" sz="3200" dirty="0"/>
              <a:t>	</a:t>
            </a:r>
            <a:r>
              <a:rPr lang="zh-TW" altLang="en-US" sz="3200" dirty="0"/>
              <a:t>神是愛，恨惡罪惡，容忍痛苦及富有憐憫</a:t>
            </a:r>
            <a:r>
              <a:rPr lang="en-US" altLang="zh-TW" sz="3200" dirty="0"/>
              <a:t>﹔</a:t>
            </a:r>
          </a:p>
          <a:p>
            <a:pPr marL="0" indent="0">
              <a:buNone/>
            </a:pPr>
            <a:r>
              <a:rPr lang="zh-TW" altLang="en-US" sz="3200" b="1" dirty="0"/>
              <a:t>從存在上說</a:t>
            </a:r>
            <a:r>
              <a:rPr lang="zh-TW" altLang="en-US" sz="3200" dirty="0"/>
              <a:t>，</a:t>
            </a:r>
            <a:r>
              <a:rPr lang="en-HK" altLang="zh-TW" sz="3200" dirty="0"/>
              <a:t>	</a:t>
            </a:r>
            <a:r>
              <a:rPr lang="zh-TW" altLang="en-US" sz="3200" dirty="0"/>
              <a:t>神是自由的、可靠的和全能的</a:t>
            </a:r>
            <a:r>
              <a:rPr lang="en-US" altLang="zh-TW" sz="3200" dirty="0"/>
              <a:t>﹔</a:t>
            </a:r>
          </a:p>
          <a:p>
            <a:pPr marL="0" indent="0">
              <a:buNone/>
            </a:pPr>
            <a:r>
              <a:rPr lang="zh-TW" altLang="en-US" sz="3200" b="1" dirty="0"/>
              <a:t>從關系上說</a:t>
            </a:r>
            <a:r>
              <a:rPr lang="zh-TW" altLang="en-US" sz="3200" dirty="0"/>
              <a:t>，</a:t>
            </a:r>
            <a:r>
              <a:rPr lang="en-HK" altLang="zh-TW" sz="3200" dirty="0"/>
              <a:t>	</a:t>
            </a:r>
            <a:r>
              <a:rPr lang="zh-TW" altLang="en-US" sz="3200" dirty="0"/>
              <a:t>神的存在是超越的</a:t>
            </a:r>
            <a:r>
              <a:rPr lang="en-HK" sz="3200" dirty="0"/>
              <a:t>(transcendent)</a:t>
            </a:r>
            <a:r>
              <a:rPr lang="zh-TW" altLang="en-US" sz="3200" dirty="0"/>
              <a:t>，神對宇宙 性的照顧工作是內蘊的</a:t>
            </a:r>
            <a:r>
              <a:rPr lang="en-HK" sz="3200" dirty="0"/>
              <a:t>(immanent)</a:t>
            </a:r>
            <a:r>
              <a:rPr lang="zh-TW" altLang="en-US" sz="3200" dirty="0"/>
              <a:t>，并且神對他子民的救贖工作也是內蘊的。</a:t>
            </a:r>
            <a:r>
              <a:rPr lang="en-HK" sz="3200" dirty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388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3ACE7-EA66-AA4C-B764-795A3D0A6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933"/>
            <a:ext cx="9144000" cy="1092818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神的屬性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4013CE-6CB9-414B-A90A-022964844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595" y="1773044"/>
            <a:ext cx="11485756" cy="44270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絕對的</a:t>
            </a:r>
            <a:r>
              <a:rPr lang="en-HK" sz="2000" dirty="0">
                <a:solidFill>
                  <a:schemeClr val="tx1"/>
                </a:solidFill>
              </a:rPr>
              <a:t>(absolute)</a:t>
            </a:r>
            <a:r>
              <a:rPr lang="en-HK" sz="3600" dirty="0">
                <a:solidFill>
                  <a:schemeClr val="tx1"/>
                </a:solidFill>
              </a:rPr>
              <a:t>					</a:t>
            </a:r>
            <a:r>
              <a:rPr lang="zh-TW" altLang="en-US" sz="3600" dirty="0">
                <a:solidFill>
                  <a:schemeClr val="tx1"/>
                </a:solidFill>
              </a:rPr>
              <a:t>相對的</a:t>
            </a:r>
            <a:r>
              <a:rPr lang="en-HK" sz="2000" dirty="0">
                <a:solidFill>
                  <a:schemeClr val="tx1"/>
                </a:solidFill>
              </a:rPr>
              <a:t>(relative)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不可傳達的</a:t>
            </a:r>
            <a:r>
              <a:rPr lang="en-HK" sz="2000" dirty="0">
                <a:solidFill>
                  <a:schemeClr val="tx1"/>
                </a:solidFill>
              </a:rPr>
              <a:t>(incommunicable)</a:t>
            </a:r>
            <a:r>
              <a:rPr lang="en-HK" sz="3600" dirty="0">
                <a:solidFill>
                  <a:schemeClr val="tx1"/>
                </a:solidFill>
              </a:rPr>
              <a:t>			</a:t>
            </a:r>
            <a:r>
              <a:rPr lang="zh-TW" altLang="en-US" sz="3600" dirty="0">
                <a:solidFill>
                  <a:schemeClr val="tx1"/>
                </a:solidFill>
              </a:rPr>
              <a:t>可傳達的</a:t>
            </a:r>
            <a:r>
              <a:rPr lang="en-HK" sz="2000" dirty="0">
                <a:solidFill>
                  <a:schemeClr val="tx1"/>
                </a:solidFill>
              </a:rPr>
              <a:t>(communicable)</a:t>
            </a:r>
          </a:p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不及物的</a:t>
            </a:r>
            <a:r>
              <a:rPr lang="en-HK" sz="2000" dirty="0">
                <a:solidFill>
                  <a:schemeClr val="tx1"/>
                </a:solidFill>
              </a:rPr>
              <a:t>(intransitive)</a:t>
            </a:r>
            <a:r>
              <a:rPr lang="en-HK" sz="3600" dirty="0">
                <a:solidFill>
                  <a:schemeClr val="tx1"/>
                </a:solidFill>
              </a:rPr>
              <a:t>				</a:t>
            </a:r>
            <a:r>
              <a:rPr lang="zh-TW" altLang="en-US" sz="3600" dirty="0">
                <a:solidFill>
                  <a:schemeClr val="tx1"/>
                </a:solidFill>
              </a:rPr>
              <a:t>及物的</a:t>
            </a:r>
            <a:r>
              <a:rPr lang="en-HK" sz="2000" dirty="0">
                <a:solidFill>
                  <a:schemeClr val="tx1"/>
                </a:solidFill>
              </a:rPr>
              <a:t>(transitive)</a:t>
            </a:r>
          </a:p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道德的</a:t>
            </a:r>
            <a:r>
              <a:rPr lang="en-HK" sz="2000" dirty="0">
                <a:solidFill>
                  <a:schemeClr val="tx1"/>
                </a:solidFill>
              </a:rPr>
              <a:t>(moral)	</a:t>
            </a:r>
            <a:r>
              <a:rPr lang="en-HK" sz="3600" dirty="0">
                <a:solidFill>
                  <a:schemeClr val="tx1"/>
                </a:solidFill>
              </a:rPr>
              <a:t>				</a:t>
            </a:r>
            <a:r>
              <a:rPr lang="zh-TW" altLang="en-US" sz="3600" dirty="0">
                <a:solidFill>
                  <a:schemeClr val="tx1"/>
                </a:solidFill>
              </a:rPr>
              <a:t>非道德的</a:t>
            </a:r>
            <a:r>
              <a:rPr lang="en-HK" sz="2000" dirty="0">
                <a:solidFill>
                  <a:schemeClr val="tx1"/>
                </a:solidFill>
              </a:rPr>
              <a:t>(immoral)</a:t>
            </a:r>
            <a:r>
              <a:rPr lang="en-HK" sz="2000" dirty="0">
                <a:solidFill>
                  <a:schemeClr val="tx1"/>
                </a:solidFill>
                <a:effectLst/>
              </a:rPr>
              <a:t> </a:t>
            </a:r>
          </a:p>
          <a:p>
            <a:pPr algn="l"/>
            <a:endParaRPr lang="en-HK" altLang="zh-TW" sz="4000" b="1" dirty="0">
              <a:solidFill>
                <a:schemeClr val="tx1"/>
              </a:solidFill>
            </a:endParaRPr>
          </a:p>
          <a:p>
            <a:pPr algn="l"/>
            <a:r>
              <a:rPr lang="zh-TW" altLang="en-US" sz="4000" b="1" dirty="0">
                <a:solidFill>
                  <a:schemeClr val="tx1"/>
                </a:solidFill>
              </a:rPr>
              <a:t>將所有屬性放在一起，才能襯托出神真正的本性</a:t>
            </a:r>
            <a:r>
              <a:rPr lang="en-HK" sz="4000" b="1" dirty="0">
                <a:solidFill>
                  <a:schemeClr val="tx1"/>
                </a:solidFill>
                <a:effectLst/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4AF21-227E-834B-9F41-1BF68743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206229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總括而言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0F08E1-272F-B24F-AD56-36AD8DE84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473" y="1745673"/>
            <a:ext cx="11305309" cy="4946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/>
              <a:t>神的屬性分為神的不可溝通</a:t>
            </a:r>
            <a:r>
              <a:rPr lang="en-US" altLang="zh-TW" sz="4000" dirty="0"/>
              <a:t> (</a:t>
            </a:r>
            <a:r>
              <a:rPr lang="zh-TW" altLang="en-US" sz="4000" dirty="0"/>
              <a:t>知</a:t>
            </a:r>
            <a:r>
              <a:rPr lang="en-US" altLang="zh-TW" sz="4000" dirty="0"/>
              <a:t>) </a:t>
            </a:r>
            <a:r>
              <a:rPr lang="zh-TW" altLang="en-US" sz="4000" dirty="0"/>
              <a:t>的屬性</a:t>
            </a:r>
            <a:r>
              <a:rPr lang="en-US" altLang="zh-TW" sz="2800" dirty="0"/>
              <a:t>(</a:t>
            </a:r>
            <a:r>
              <a:rPr lang="en-US" sz="2800" dirty="0"/>
              <a:t>the incommunicable attributes of God)</a:t>
            </a:r>
            <a:endParaRPr lang="en-US" sz="4000" dirty="0"/>
          </a:p>
          <a:p>
            <a:pPr marL="0" indent="0">
              <a:buNone/>
            </a:pPr>
            <a:endParaRPr lang="en-HK" altLang="zh-TW" sz="4000" dirty="0"/>
          </a:p>
          <a:p>
            <a:pPr marL="0" indent="0">
              <a:buNone/>
            </a:pPr>
            <a:r>
              <a:rPr lang="zh-TW" altLang="en-US" sz="4000" dirty="0"/>
              <a:t>及神的可溝通</a:t>
            </a:r>
            <a:r>
              <a:rPr lang="en-US" altLang="zh-TW" sz="4000" dirty="0"/>
              <a:t>(</a:t>
            </a:r>
            <a:r>
              <a:rPr lang="zh-TW" altLang="en-US" sz="4000" dirty="0"/>
              <a:t>知</a:t>
            </a:r>
            <a:r>
              <a:rPr lang="en-US" altLang="zh-TW" sz="4000" dirty="0"/>
              <a:t>)</a:t>
            </a:r>
            <a:r>
              <a:rPr lang="zh-TW" altLang="en-US" sz="4000" dirty="0"/>
              <a:t>的屬性</a:t>
            </a:r>
            <a:r>
              <a:rPr lang="en-US" sz="2800" dirty="0"/>
              <a:t>(the communicable attributes of God)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60041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{924348E4-E573-9B4A-BC7A-0E4076AF8645}tf10001073</Template>
  <TotalTime>467</TotalTime>
  <Words>256</Words>
  <Application>Microsoft Office PowerPoint</Application>
  <PresentationFormat>自訂</PresentationFormat>
  <Paragraphs>52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Droplet</vt:lpstr>
      <vt:lpstr> </vt:lpstr>
      <vt:lpstr>PowerPoint 簡報</vt:lpstr>
      <vt:lpstr>PowerPoint 簡報</vt:lpstr>
      <vt:lpstr>PowerPoint 簡報</vt:lpstr>
      <vt:lpstr>以賽亞書55:8-9 </vt:lpstr>
      <vt:lpstr>PowerPoint 簡報</vt:lpstr>
      <vt:lpstr>魯益士：神是</vt:lpstr>
      <vt:lpstr>神的屬性</vt:lpstr>
      <vt:lpstr>總括而言</vt:lpstr>
      <vt:lpstr>不可溝通 (知) 的屬性</vt:lpstr>
      <vt:lpstr>可溝通的屬性</vt:lpstr>
      <vt:lpstr>PowerPoint 簡報</vt:lpstr>
      <vt:lpstr>神的永能和神性都是顯明的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神的屬性</dc:title>
  <dc:creator>93847407</dc:creator>
  <cp:lastModifiedBy>admin</cp:lastModifiedBy>
  <cp:revision>19</cp:revision>
  <dcterms:created xsi:type="dcterms:W3CDTF">2021-01-25T06:20:42Z</dcterms:created>
  <dcterms:modified xsi:type="dcterms:W3CDTF">2021-01-31T00:44:50Z</dcterms:modified>
</cp:coreProperties>
</file>