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88" r:id="rId5"/>
    <p:sldId id="259" r:id="rId6"/>
    <p:sldId id="281" r:id="rId7"/>
    <p:sldId id="260" r:id="rId8"/>
    <p:sldId id="266" r:id="rId9"/>
    <p:sldId id="265" r:id="rId10"/>
    <p:sldId id="261" r:id="rId11"/>
    <p:sldId id="262" r:id="rId12"/>
    <p:sldId id="267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74" r:id="rId22"/>
    <p:sldId id="278" r:id="rId23"/>
    <p:sldId id="289" r:id="rId24"/>
    <p:sldId id="263" r:id="rId25"/>
    <p:sldId id="277" r:id="rId26"/>
    <p:sldId id="264" r:id="rId27"/>
    <p:sldId id="285" r:id="rId28"/>
    <p:sldId id="286" r:id="rId29"/>
    <p:sldId id="276" r:id="rId30"/>
    <p:sldId id="280" r:id="rId31"/>
    <p:sldId id="27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59076" autoAdjust="0"/>
  </p:normalViewPr>
  <p:slideViewPr>
    <p:cSldViewPr snapToGrid="0">
      <p:cViewPr>
        <p:scale>
          <a:sx n="76" d="100"/>
          <a:sy n="76" d="100"/>
        </p:scale>
        <p:origin x="-210" y="-7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C89E8-3276-4C41-9355-CD37A9FA3BC2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7D5D2-4702-4A3E-8290-72A4825766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154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7D5D2-4702-4A3E-8290-72A48257668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2223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xmlns="" id="{16860313-658B-4B82-832E-321D50E77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1620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xmlns="" id="{16860313-658B-4B82-832E-321D50E77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1064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xmlns="" id="{16860313-658B-4B82-832E-321D50E77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5009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xmlns="" id="{16860313-658B-4B82-832E-321D50E77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9463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xmlns="" id="{16860313-658B-4B82-832E-321D50E77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2757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xmlns="" id="{16860313-658B-4B82-832E-321D50E77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2788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xmlns="" id="{16860313-658B-4B82-832E-321D50E77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18283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xmlns="" id="{16860313-658B-4B82-832E-321D50E77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5858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xmlns="" id="{16860313-658B-4B82-832E-321D50E77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9573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xmlns="" id="{16860313-658B-4B82-832E-321D50E77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9560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7D5D2-4702-4A3E-8290-72A48257668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26204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xmlns="" id="{16860313-658B-4B82-832E-321D50E77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38980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xmlns="" id="{16860313-658B-4B82-832E-321D50E77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38088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xmlns="" id="{16860313-658B-4B82-832E-321D50E77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39951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xmlns="" id="{16860313-658B-4B82-832E-321D50E77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56122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xmlns="" id="{16860313-658B-4B82-832E-321D50E77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25310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xmlns="" id="{16860313-658B-4B82-832E-321D50E77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40289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xmlns="" id="{16860313-658B-4B82-832E-321D50E77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16320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xmlns="" id="{16860313-658B-4B82-832E-321D50E77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6827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xmlns="" id="{16860313-658B-4B82-832E-321D50E77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83485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xmlns="" id="{16860313-658B-4B82-832E-321D50E77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6739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17D5D2-4702-4A3E-8290-72A48257668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9461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xmlns="" id="{E7ED06F0-6966-470A-8AEB-6D44653F72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亞比米勒</a:t>
            </a:r>
            <a:r>
              <a:rPr lang="en-US" altLang="zh-TW" dirty="0"/>
              <a:t>(</a:t>
            </a:r>
            <a:r>
              <a:rPr lang="zh-TW" altLang="en-US" dirty="0"/>
              <a:t>八</a:t>
            </a:r>
            <a:r>
              <a:rPr lang="en-US" altLang="zh-TW" dirty="0"/>
              <a:t>33-</a:t>
            </a:r>
            <a:r>
              <a:rPr lang="zh-TW" altLang="en-US" dirty="0"/>
              <a:t>九</a:t>
            </a:r>
            <a:r>
              <a:rPr lang="en-US" altLang="zh-TW" dirty="0"/>
              <a:t>57;)</a:t>
            </a:r>
            <a:r>
              <a:rPr lang="zh-TW" altLang="en-US" dirty="0"/>
              <a:t> 士師基甸的兒子亞比米勒曾經作王（</a:t>
            </a:r>
            <a:r>
              <a:rPr lang="en-US" altLang="zh-TW" dirty="0"/>
              <a:t>9:6</a:t>
            </a:r>
            <a:r>
              <a:rPr lang="zh-TW" altLang="en-US" dirty="0"/>
              <a:t>）。這句話其實是指以色列人沒有以神為王</a:t>
            </a:r>
            <a:endParaRPr lang="en-US" altLang="zh-TW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xmlns="" id="{E7ED06F0-6966-470A-8AEB-6D44653F72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6142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xmlns="" id="{04E448A3-20AC-4B8D-8B61-5C204D42B2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xmlns="" id="{04E448A3-20AC-4B8D-8B61-5C204D42B2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424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6723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xmlns="" id="{16860313-658B-4B82-832E-321D50E77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0430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3E6419-4285-4810-BD64-D25E4CD16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D6D9A0A-84BD-4FF7-9BA7-4EC76C1C2A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213811-3343-40E8-96FE-FC3909F27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91DB-9684-4D15-B3D5-CD4943830D9C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BD95BC-C7C5-4185-A32D-AB81E8C13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D933B6-D134-4D5A-9482-3B2FA00F8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F486A-0403-46FB-8E2B-2806F80B7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103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04B367-84B2-42D8-8AEE-41F243193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3DCC19A-6F3A-422A-94E3-0FD078E66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A5BEF3-BA4F-472B-BBED-029054ADD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91DB-9684-4D15-B3D5-CD4943830D9C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1B514D-5E92-47AB-B6B2-4E54866C0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B3BD8E-8ECD-436C-A7FE-61ADDD7FD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F486A-0403-46FB-8E2B-2806F80B7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6361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8919890-437D-4C4F-9C74-C984A4383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4D0ED73-F9B7-4764-8D38-38145F11A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05E551-21A9-40A1-95C1-7CA0AF6A2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91DB-9684-4D15-B3D5-CD4943830D9C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F8CD90-D6E7-4692-BEC4-01CAFC12E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B98EB4-580C-4D80-942B-15153935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F486A-0403-46FB-8E2B-2806F80B7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01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A0FF02-2A96-4B7B-80E3-169EF6E18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BCB070-A1F3-45BB-A178-57DA9F032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99CD63-C465-4D8C-9E45-E7DB8E564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91DB-9684-4D15-B3D5-CD4943830D9C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31C50E-6F86-4BAA-A706-A3FD8E7DC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EF3089-5650-4528-80C6-6C2D84351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F486A-0403-46FB-8E2B-2806F80B7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708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D1F1B-FE92-4627-8A2B-9FECD714C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25B431C-0E14-4D6B-9F48-3109F5392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636FAB-355B-444C-AEA6-597B6054E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91DB-9684-4D15-B3D5-CD4943830D9C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E25966-E16E-400D-BDBB-1C423BBBE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A16C1A-9E38-4CA5-9474-BA90866A0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F486A-0403-46FB-8E2B-2806F80B7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0290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A88301-63B5-4AAC-9F1E-9789AAF13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46FC10-AEC2-4913-9B78-4E3586DA4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861E9A-891C-45CB-A644-842562F4D7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44D0D10-BEA8-4CF7-BD68-D6CE049C4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91DB-9684-4D15-B3D5-CD4943830D9C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EE2AD75-56E1-4D55-BEE6-0F09437B0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F8472AD-E3A4-4101-ACD5-B36496DA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F486A-0403-46FB-8E2B-2806F80B7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7946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2B9A81-4F10-4935-98D2-BBBE94CD4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9D08DB-51DA-4587-A557-CFC10D366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29869E1-023F-4B61-AB1F-0308092C4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C64A660-4362-44EE-8DF4-E48CBCBCF0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BDDBC0F-55DE-4686-B626-11438A7DDB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F773C05-E639-49D7-85F0-8B2BB0E95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91DB-9684-4D15-B3D5-CD4943830D9C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9430803-E96F-458E-918A-FAD5AAD8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79BB576-9A77-477C-BB3C-4C27B05E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F486A-0403-46FB-8E2B-2806F80B7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0521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F6E9A3-7A0E-48DF-AFC7-3E98A046C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C104BD0-D3FA-4D70-8250-462E9AC0D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91DB-9684-4D15-B3D5-CD4943830D9C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DC8AA58-17E7-44DA-86B5-18785C876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EDC6EF2-16F5-41E3-A203-CDBA8C354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F486A-0403-46FB-8E2B-2806F80B7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688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C508C5B-24C1-46BD-AFE8-926DD12A7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91DB-9684-4D15-B3D5-CD4943830D9C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1D7442C-061E-44E6-82BD-818C363FC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F787EFF-4D44-44B7-B398-443C6076F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F486A-0403-46FB-8E2B-2806F80B7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979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D001DB-9C2F-4B5D-BC91-DDE996E2E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83F183-D071-45ED-9670-1D503C210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5E82A6-78C2-45AB-84E9-E3B354BF3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871275-EEF9-4B3E-8D48-858A9C74D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91DB-9684-4D15-B3D5-CD4943830D9C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D099B4-5CDE-48E3-8034-E2B4DA769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5472D4-5F23-40E9-AD22-AD009E2D2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F486A-0403-46FB-8E2B-2806F80B7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0095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F323D1-DC0D-4A10-968C-0BBC6B154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6A71CA2-118D-4DEC-AA89-13C4740C33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6F37D7A-28BB-4766-BEB0-091674CB5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66164B2-0DF8-45AB-B8AF-06720873B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91DB-9684-4D15-B3D5-CD4943830D9C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C80BA7-5940-45C9-AD97-B0659A443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72B2E2B-2FA8-46E4-8E1E-D75FAF353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F486A-0403-46FB-8E2B-2806F80B7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192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DECDFF2-8A42-47F7-B0A0-0BD11BD3C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0EBBF7-DE1F-466E-B18D-F928CEE36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9BB375-A126-44CE-8B39-38EC649A1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791DB-9684-4D15-B3D5-CD4943830D9C}" type="datetimeFigureOut">
              <a:rPr lang="en-US" smtClean="0"/>
              <a:pPr/>
              <a:t>11/5/2020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2346DB-9117-4EBF-A349-936CB5866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EF44F5-6F91-4BD4-B573-4F9B65D25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F486A-0403-46FB-8E2B-2806F80B7D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933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981406-8784-4D66-B180-3B2B5F9261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5320146"/>
          </a:xfrm>
        </p:spPr>
        <p:txBody>
          <a:bodyPr>
            <a:normAutofit/>
          </a:bodyPr>
          <a:lstStyle/>
          <a:p>
            <a:r>
              <a:rPr lang="zh-TW" altLang="en-US" sz="7200" dirty="0">
                <a:latin typeface="DFKai-SB" panose="03000509000000000000" pitchFamily="65" charset="-120"/>
                <a:ea typeface="DFKai-SB" panose="03000509000000000000" pitchFamily="65" charset="-120"/>
              </a:rPr>
              <a:t>中國基督教播道會康泉堂</a:t>
            </a:r>
            <a: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7200" dirty="0">
                <a:latin typeface="DFKai-SB" panose="03000509000000000000" pitchFamily="65" charset="-120"/>
                <a:ea typeface="DFKai-SB" panose="03000509000000000000" pitchFamily="65" charset="-120"/>
              </a:rPr>
              <a:t>屬靈領導的追隨</a:t>
            </a:r>
            <a: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sz="7200" dirty="0">
                <a:latin typeface="DFKai-SB" panose="03000509000000000000" pitchFamily="65" charset="-120"/>
                <a:ea typeface="DFKai-SB" panose="03000509000000000000" pitchFamily="65" charset="-120"/>
              </a:rPr>
              <a:t>士師記六</a:t>
            </a:r>
            <a:r>
              <a:rPr lang="en-US" altLang="zh-TW" sz="7200" dirty="0">
                <a:latin typeface="DFKai-SB" panose="03000509000000000000" pitchFamily="65" charset="-120"/>
                <a:ea typeface="DFKai-SB" panose="03000509000000000000" pitchFamily="65" charset="-120"/>
              </a:rPr>
              <a:t>33-40</a:t>
            </a:r>
            <a:endParaRPr lang="en-US" sz="72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EBC4B96-FEDA-4E20-B796-E9E835940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436524"/>
            <a:ext cx="12192000" cy="1421476"/>
          </a:xfrm>
        </p:spPr>
        <p:txBody>
          <a:bodyPr>
            <a:normAutofit lnSpcReduction="10000"/>
          </a:bodyPr>
          <a:lstStyle/>
          <a:p>
            <a:endParaRPr lang="en-US" altLang="zh-TW" dirty="0"/>
          </a:p>
          <a:p>
            <a:r>
              <a:rPr lang="zh-TW" altLang="en-US" sz="6600" dirty="0">
                <a:latin typeface="DFKai-SB" panose="03000509000000000000" pitchFamily="65" charset="-120"/>
                <a:ea typeface="DFKai-SB" panose="03000509000000000000" pitchFamily="65" charset="-120"/>
              </a:rPr>
              <a:t>二零二零年十一月七日</a:t>
            </a:r>
            <a:endParaRPr lang="en-US" sz="6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1871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154C3-5E97-47D5-ABF6-84FEDDF2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7300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>
                <a:latin typeface="DFKai-SB" panose="03000509000000000000" pitchFamily="65" charset="-120"/>
                <a:ea typeface="DFKai-SB" panose="03000509000000000000" pitchFamily="65" charset="-120"/>
              </a:rPr>
              <a:t>基甸的追隨</a:t>
            </a:r>
            <a:endParaRPr lang="en-US" sz="72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2B2568-1B5E-4948-BD23-2CCC89F00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72661"/>
            <a:ext cx="12192000" cy="6031523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5800" dirty="0">
                <a:latin typeface="DFKai-SB" panose="03000509000000000000" pitchFamily="65" charset="-120"/>
                <a:ea typeface="DFKai-SB" panose="03000509000000000000" pitchFamily="65" charset="-120"/>
              </a:rPr>
              <a:t>追隨自我</a:t>
            </a:r>
            <a:r>
              <a:rPr lang="en-US" altLang="zh-TW" sz="5800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5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缺乏信心</a:t>
            </a:r>
            <a:r>
              <a:rPr lang="en-US" altLang="zh-TW" sz="5800" dirty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37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六</a:t>
            </a:r>
            <a:r>
              <a:rPr lang="en-US" altLang="zh-TW" sz="37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11 </a:t>
            </a:r>
            <a:r>
              <a:rPr lang="zh-TW" altLang="en-US" sz="37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耶和華的使者到了俄弗拉，坐在亞比以謝族人約阿施的橡樹下。約阿施的兒子基甸正在</a:t>
            </a:r>
            <a:r>
              <a:rPr lang="zh-TW" altLang="en-US" sz="37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酒醡那裡打麥子</a:t>
            </a:r>
            <a:r>
              <a:rPr lang="zh-TW" altLang="en-US" sz="37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，為要防備米甸人。</a:t>
            </a:r>
            <a:r>
              <a:rPr lang="en-US" altLang="zh-TW" sz="37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12 </a:t>
            </a:r>
            <a:r>
              <a:rPr lang="zh-TW" altLang="en-US" sz="37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耶和華的使者向基甸顯現，對他說：「</a:t>
            </a:r>
            <a:r>
              <a:rPr lang="zh-TW" altLang="en-US" sz="3700" dirty="0">
                <a:solidFill>
                  <a:srgbClr val="00B05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大能的勇士阿，耶和華與你同在</a:t>
            </a:r>
            <a:r>
              <a:rPr lang="zh-TW" altLang="en-US" sz="37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。」</a:t>
            </a:r>
            <a:r>
              <a:rPr lang="en-US" altLang="zh-TW" sz="37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13 </a:t>
            </a:r>
            <a:r>
              <a:rPr lang="zh-TW" altLang="en-US" sz="37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基甸說：「主阿，耶和華若與我們同在，我們何至遭遇這一切事呢</a:t>
            </a:r>
            <a:r>
              <a:rPr lang="en-US" altLang="zh-TW" sz="37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  <a:r>
              <a:rPr lang="zh-TW" altLang="en-US" sz="37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我們的列祖不是向我們說：</a:t>
            </a:r>
            <a:r>
              <a:rPr lang="en-US" altLang="zh-TW" sz="37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『</a:t>
            </a:r>
            <a:r>
              <a:rPr lang="zh-TW" altLang="en-US" sz="3700" dirty="0">
                <a:solidFill>
                  <a:srgbClr val="FFC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耶和華領我們從埃及上來麼</a:t>
            </a:r>
            <a:r>
              <a:rPr lang="en-US" altLang="zh-TW" sz="37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?』</a:t>
            </a:r>
            <a:r>
              <a:rPr lang="zh-TW" altLang="en-US" sz="37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他那樣奇妙的作為在哪裡呢</a:t>
            </a:r>
            <a:r>
              <a:rPr lang="en-US" altLang="zh-TW" sz="37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  <a:r>
              <a:rPr lang="zh-TW" altLang="en-US" sz="37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現在他卻丟棄我們，將我們交在米甸人手裡。」</a:t>
            </a:r>
            <a:r>
              <a:rPr lang="en-US" altLang="zh-TW" sz="37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14 </a:t>
            </a:r>
            <a:r>
              <a:rPr lang="zh-TW" altLang="en-US" sz="37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耶和華觀看基甸，說：「</a:t>
            </a:r>
            <a:r>
              <a:rPr lang="zh-TW" altLang="en-US" sz="37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你靠著你這能力去從米甸人手裡拯救以色列人。不是我差遣你去的麼</a:t>
            </a:r>
            <a:r>
              <a:rPr lang="en-US" altLang="zh-TW" sz="37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  <a:r>
              <a:rPr lang="zh-TW" altLang="en-US" sz="37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」</a:t>
            </a:r>
            <a:r>
              <a:rPr lang="en-US" altLang="zh-TW" sz="37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15 </a:t>
            </a:r>
            <a:r>
              <a:rPr lang="zh-TW" altLang="en-US" sz="37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基甸說</a:t>
            </a:r>
            <a:r>
              <a:rPr lang="en-US" altLang="zh-TW" sz="37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37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「主阿，我有何能拯救以色列人呢</a:t>
            </a:r>
            <a:r>
              <a:rPr lang="en-US" altLang="zh-TW" sz="37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  <a:r>
              <a:rPr lang="zh-TW" altLang="en-US" sz="37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我家在瑪拿西支派中，是</a:t>
            </a:r>
            <a:r>
              <a:rPr lang="zh-TW" altLang="en-US" sz="37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至貧窮的。</a:t>
            </a:r>
            <a:r>
              <a:rPr lang="zh-TW" altLang="en-US" sz="37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我在我父家是</a:t>
            </a:r>
            <a:r>
              <a:rPr lang="zh-TW" altLang="en-US" sz="37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至微小的</a:t>
            </a:r>
            <a:r>
              <a:rPr lang="zh-TW" altLang="en-US" sz="37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。」</a:t>
            </a:r>
            <a:r>
              <a:rPr lang="en-US" altLang="zh-TW" sz="37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16 </a:t>
            </a:r>
            <a:r>
              <a:rPr lang="zh-TW" altLang="en-US" sz="37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耶和華對他說：「我與你同在，你就必擊打米甸人，如擊打一人一樣。」</a:t>
            </a: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en-US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706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154C3-5E97-47D5-ABF6-84FEDDF2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95753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>
                <a:latin typeface="DFKai-SB" panose="03000509000000000000" pitchFamily="65" charset="-120"/>
                <a:ea typeface="DFKai-SB" panose="03000509000000000000" pitchFamily="65" charset="-120"/>
              </a:rPr>
              <a:t>基甸的追隨</a:t>
            </a:r>
            <a:endParaRPr lang="en-US" sz="72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2B2568-1B5E-4948-BD23-2CCC89F00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5754"/>
            <a:ext cx="12192000" cy="5662245"/>
          </a:xfrm>
        </p:spPr>
        <p:txBody>
          <a:bodyPr>
            <a:normAutofit lnSpcReduction="10000"/>
          </a:bodyPr>
          <a:lstStyle/>
          <a:p>
            <a:r>
              <a:rPr lang="zh-TW" altLang="en-US" sz="5400" dirty="0">
                <a:latin typeface="DFKai-SB" panose="03000509000000000000" pitchFamily="65" charset="-120"/>
                <a:ea typeface="DFKai-SB" panose="03000509000000000000" pitchFamily="65" charset="-120"/>
              </a:rPr>
              <a:t>追隨上主的旨意</a:t>
            </a:r>
            <a:r>
              <a:rPr lang="en-US" altLang="zh-TW" sz="5400" dirty="0">
                <a:latin typeface="DFKai-SB" panose="03000509000000000000" pitchFamily="65" charset="-120"/>
                <a:ea typeface="DFKai-SB" panose="03000509000000000000" pitchFamily="65" charset="-120"/>
              </a:rPr>
              <a:t>—</a:t>
            </a:r>
            <a:r>
              <a:rPr lang="zh-TW" altLang="en-US" sz="5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拆毀家中的偶像、 重建聖壇、獻祭</a:t>
            </a:r>
            <a:endParaRPr lang="en-US" altLang="zh-TW" sz="5400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en-US" sz="4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六</a:t>
            </a:r>
            <a:r>
              <a:rPr lang="en-US" altLang="zh-TW" sz="4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25 </a:t>
            </a:r>
            <a:r>
              <a:rPr lang="zh-TW" altLang="en-US" sz="4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當那夜</a:t>
            </a:r>
            <a:r>
              <a:rPr lang="zh-TW" altLang="en-US" sz="40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耶和華吩咐基甸</a:t>
            </a:r>
            <a:r>
              <a:rPr lang="zh-TW" altLang="en-US" sz="4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說：「你取你父親的牛來， 就是</a:t>
            </a:r>
            <a:r>
              <a:rPr lang="en-US" altLang="zh-TW" sz="4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〔</a:t>
            </a:r>
            <a:r>
              <a:rPr lang="zh-TW" altLang="en-US" sz="4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或作和</a:t>
            </a:r>
            <a:r>
              <a:rPr lang="en-US" altLang="zh-TW" sz="4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〕</a:t>
            </a:r>
            <a:r>
              <a:rPr lang="zh-TW" altLang="en-US" sz="4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那七歲的第二隻牛，並</a:t>
            </a:r>
            <a:r>
              <a:rPr lang="zh-TW" altLang="en-US" sz="40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拆毀</a:t>
            </a:r>
            <a:r>
              <a:rPr lang="zh-TW" altLang="en-US" sz="4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你父親為巴力所築的壇，砍下壇旁的木偶。</a:t>
            </a:r>
            <a:r>
              <a:rPr lang="en-US" altLang="zh-TW" sz="4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26 </a:t>
            </a:r>
            <a:r>
              <a:rPr lang="zh-TW" altLang="en-US" sz="4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在這磐石</a:t>
            </a:r>
            <a:r>
              <a:rPr lang="en-US" altLang="zh-TW" sz="4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〔</a:t>
            </a:r>
            <a:r>
              <a:rPr lang="zh-TW" altLang="en-US" sz="4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原文作保障</a:t>
            </a:r>
            <a:r>
              <a:rPr lang="en-US" altLang="zh-TW" sz="4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〕</a:t>
            </a:r>
            <a:r>
              <a:rPr lang="zh-TW" altLang="en-US" sz="4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上，整整齊齊地為耶和華你的　神</a:t>
            </a:r>
            <a:r>
              <a:rPr lang="zh-TW" altLang="en-US" sz="40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築</a:t>
            </a:r>
            <a:r>
              <a:rPr lang="zh-TW" altLang="en-US" sz="4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一座壇。將第二隻牛</a:t>
            </a:r>
            <a:r>
              <a:rPr lang="zh-TW" altLang="en-US" sz="40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獻為燔祭</a:t>
            </a:r>
            <a:r>
              <a:rPr lang="zh-TW" altLang="en-US" sz="4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，用你所砍下的木偶作柴。」</a:t>
            </a:r>
            <a:r>
              <a:rPr lang="en-US" altLang="zh-TW" sz="4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27 </a:t>
            </a:r>
            <a:r>
              <a:rPr lang="zh-TW" altLang="en-US" sz="40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基甸就從他僕人中挑了十個人，照著耶和華吩咐他的行了。</a:t>
            </a:r>
            <a:r>
              <a:rPr lang="zh-TW" altLang="en-US" sz="4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他因怕父家和本城的人，不敢在白晝行這事，就在夜間行了。 </a:t>
            </a:r>
            <a:endParaRPr lang="en-US" altLang="zh-TW" sz="4000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985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154C3-5E97-47D5-ABF6-84FEDDF2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33145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>
                <a:latin typeface="DFKai-SB" panose="03000509000000000000" pitchFamily="65" charset="-120"/>
                <a:ea typeface="DFKai-SB" panose="03000509000000000000" pitchFamily="65" charset="-120"/>
              </a:rPr>
              <a:t>基甸的追隨</a:t>
            </a:r>
            <a:endParaRPr lang="en-US" sz="72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2B2568-1B5E-4948-BD23-2CCC89F00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4886"/>
            <a:ext cx="12192000" cy="5583114"/>
          </a:xfrm>
        </p:spPr>
        <p:txBody>
          <a:bodyPr>
            <a:normAutofit/>
          </a:bodyPr>
          <a:lstStyle/>
          <a:p>
            <a:pPr lvl="0"/>
            <a:r>
              <a:rPr lang="zh-TW" altLang="en-US" sz="6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追尋上主印證的原因</a:t>
            </a:r>
            <a:r>
              <a:rPr lang="en-US" altLang="zh-TW" sz="60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—</a:t>
            </a:r>
            <a:r>
              <a:rPr lang="zh-TW" altLang="en-US" sz="60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疑惑，小信</a:t>
            </a:r>
            <a:endParaRPr lang="en-US" altLang="zh-TW" sz="6000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en-US" sz="44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六</a:t>
            </a:r>
            <a:r>
              <a:rPr lang="en-US" altLang="zh-TW" sz="44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17 </a:t>
            </a:r>
            <a:r>
              <a:rPr lang="zh-TW" altLang="en-US" sz="44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基甸說：「我</a:t>
            </a:r>
            <a:r>
              <a:rPr lang="zh-TW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若</a:t>
            </a:r>
            <a:r>
              <a:rPr lang="zh-TW" altLang="en-US" sz="44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在你眼前蒙恩，</a:t>
            </a:r>
            <a:r>
              <a:rPr lang="zh-TW" altLang="en-US" sz="4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求你給我一個證據、使我知道與我說話</a:t>
            </a:r>
            <a:r>
              <a:rPr lang="zh-TW" altLang="en-US" sz="4400" dirty="0">
                <a:solidFill>
                  <a:srgbClr val="0070C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的就是主</a:t>
            </a:r>
            <a:r>
              <a:rPr lang="zh-TW" altLang="en-US" sz="44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en-US" altLang="zh-TW" sz="44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18 </a:t>
            </a:r>
            <a:r>
              <a:rPr lang="zh-TW" altLang="en-US" sz="44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求你不要離開這裡，等我歸回，將禮物帶來供在你面前。」主說：「我必等你回來。」</a:t>
            </a:r>
            <a:r>
              <a:rPr lang="en-US" altLang="zh-TW" sz="44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</a:p>
          <a:p>
            <a:pPr marL="0" lvl="0" indent="0">
              <a:buNone/>
            </a:pPr>
            <a:r>
              <a:rPr lang="zh-TW" altLang="en-US" sz="44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六</a:t>
            </a:r>
            <a:r>
              <a:rPr lang="en-US" altLang="zh-TW" sz="44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36 </a:t>
            </a:r>
            <a:r>
              <a:rPr lang="zh-TW" altLang="en-US" sz="44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基甸對　神說：「</a:t>
            </a:r>
            <a:r>
              <a:rPr lang="zh-TW" altLang="en-US" sz="4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</a:t>
            </a:r>
            <a:r>
              <a:rPr lang="zh-TW" alt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若果</a:t>
            </a:r>
            <a:r>
              <a:rPr lang="zh-TW" altLang="en-US" sz="4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照著所說的話，藉我手拯救以色列人</a:t>
            </a:r>
            <a:r>
              <a:rPr lang="zh-TW" altLang="en-US" sz="44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。」</a:t>
            </a:r>
            <a:endParaRPr lang="en-US" sz="4400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154C3-5E97-47D5-ABF6-84FEDDF2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36430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>
                <a:latin typeface="DFKai-SB" panose="03000509000000000000" pitchFamily="65" charset="-120"/>
                <a:ea typeface="DFKai-SB" panose="03000509000000000000" pitchFamily="65" charset="-120"/>
              </a:rPr>
              <a:t>基甸尋求上主的印證</a:t>
            </a:r>
            <a:endParaRPr lang="en-US" sz="72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2B2568-1B5E-4948-BD23-2CCC89F00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22131"/>
            <a:ext cx="12058650" cy="5635869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基甸第二次的尋求</a:t>
            </a:r>
            <a:r>
              <a:rPr lang="en-US" altLang="zh-TW" sz="5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—</a:t>
            </a:r>
            <a:r>
              <a:rPr lang="zh-TW" alt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雙重</a:t>
            </a:r>
            <a:r>
              <a:rPr lang="zh-TW" altLang="en-US" sz="5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的印證</a:t>
            </a:r>
            <a:endParaRPr lang="en-US" altLang="zh-TW" sz="5400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六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37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「我就把一團羊毛放在禾場上，若單是羊毛上有露水，別的地方都是乾的，我就知道你必照著所說的話，藉我手拯救以色列人。」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38 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次日早晨基甸起來，見果然是這樣。將羊毛擠一擠，從羊毛中擰出滿盆的露水來。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39 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基甸又對　神說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「求你不要向我發怒，我再說這一次。讓我將羊毛再試一次。但願羊毛是乾的，別的地方都有露水。」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40 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這夜　神也如此行。獨羊毛上是乾的，別的地方都有露水。</a:t>
            </a:r>
          </a:p>
        </p:txBody>
      </p:sp>
    </p:spTree>
    <p:extLst>
      <p:ext uri="{BB962C8B-B14F-4D97-AF65-F5344CB8AC3E}">
        <p14:creationId xmlns:p14="http://schemas.microsoft.com/office/powerpoint/2010/main" xmlns="" val="362201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154C3-5E97-47D5-ABF6-84FEDDF2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8758"/>
            <a:ext cx="12192000" cy="1374850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>
                <a:latin typeface="DFKai-SB" panose="03000509000000000000" pitchFamily="65" charset="-120"/>
                <a:ea typeface="DFKai-SB" panose="03000509000000000000" pitchFamily="65" charset="-120"/>
              </a:rPr>
              <a:t>基甸尋求上主的</a:t>
            </a:r>
            <a:r>
              <a:rPr lang="zh-TW" altLang="en-US" sz="72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印證</a:t>
            </a:r>
            <a:endParaRPr lang="en-US" sz="7200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B1150F4-918E-4CBC-8517-A48E62D0B0B5}"/>
              </a:ext>
            </a:extLst>
          </p:cNvPr>
          <p:cNvSpPr txBox="1">
            <a:spLocks noChangeArrowheads="1"/>
          </p:cNvSpPr>
          <p:nvPr/>
        </p:nvSpPr>
        <p:spPr>
          <a:xfrm>
            <a:off x="556090" y="1537432"/>
            <a:ext cx="5440264" cy="4141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7200" dirty="0" err="1">
                <a:latin typeface="DFKai-SB" panose="03000509000000000000" pitchFamily="65" charset="-120"/>
                <a:ea typeface="DFKai-SB" panose="03000509000000000000" pitchFamily="65" charset="-120"/>
              </a:rPr>
              <a:t>用</a:t>
            </a:r>
            <a:r>
              <a:rPr lang="en-US" altLang="en-US" sz="7200" dirty="0" err="1">
                <a:solidFill>
                  <a:srgbClr val="FFC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羊毛</a:t>
            </a:r>
            <a:r>
              <a:rPr lang="en-US" altLang="en-US" sz="7200" dirty="0">
                <a:latin typeface="DFKai-SB" panose="03000509000000000000" pitchFamily="65" charset="-120"/>
                <a:ea typeface="DFKai-SB" panose="03000509000000000000" pitchFamily="65" charset="-120"/>
              </a:rPr>
              <a:t>﹕</a:t>
            </a:r>
          </a:p>
          <a:p>
            <a:r>
              <a:rPr lang="en-US" altLang="en-US" sz="6600" dirty="0" err="1">
                <a:latin typeface="DFKai-SB" panose="03000509000000000000" pitchFamily="65" charset="-120"/>
                <a:ea typeface="DFKai-SB" panose="03000509000000000000" pitchFamily="65" charset="-120"/>
              </a:rPr>
              <a:t>羊毛是</a:t>
            </a:r>
            <a:r>
              <a:rPr lang="en-US" altLang="en-US" sz="8000" dirty="0" err="1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濕</a:t>
            </a:r>
            <a:r>
              <a:rPr lang="en-US" altLang="en-US" sz="6600" dirty="0" err="1">
                <a:latin typeface="DFKai-SB" panose="03000509000000000000" pitchFamily="65" charset="-120"/>
                <a:ea typeface="DFKai-SB" panose="03000509000000000000" pitchFamily="65" charset="-120"/>
              </a:rPr>
              <a:t>，地是</a:t>
            </a:r>
            <a:r>
              <a:rPr lang="en-US" altLang="en-US" sz="8000" dirty="0" err="1">
                <a:solidFill>
                  <a:srgbClr val="00B0F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乾</a:t>
            </a:r>
            <a:r>
              <a:rPr lang="en-US" altLang="en-US" sz="60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64FEC06-EC0A-469C-9EC9-D3CB782CBD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9538" y="1389452"/>
            <a:ext cx="4743134" cy="407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9975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154C3-5E97-47D5-ABF6-84FEDDF2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8758"/>
            <a:ext cx="12192000" cy="1690688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>
                <a:latin typeface="DFKai-SB" panose="03000509000000000000" pitchFamily="65" charset="-120"/>
                <a:ea typeface="DFKai-SB" panose="03000509000000000000" pitchFamily="65" charset="-120"/>
              </a:rPr>
              <a:t>基甸尋求上主旨意的</a:t>
            </a:r>
            <a:r>
              <a:rPr lang="zh-TW" altLang="en-US" sz="72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印證</a:t>
            </a:r>
            <a:endParaRPr lang="en-US" sz="7200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B1150F4-918E-4CBC-8517-A48E62D0B0B5}"/>
              </a:ext>
            </a:extLst>
          </p:cNvPr>
          <p:cNvSpPr txBox="1">
            <a:spLocks noChangeArrowheads="1"/>
          </p:cNvSpPr>
          <p:nvPr/>
        </p:nvSpPr>
        <p:spPr>
          <a:xfrm>
            <a:off x="670388" y="1581930"/>
            <a:ext cx="5800749" cy="4836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en-US" sz="6600" dirty="0" err="1">
                <a:latin typeface="DFKai-SB" panose="03000509000000000000" pitchFamily="65" charset="-120"/>
                <a:ea typeface="DFKai-SB" panose="03000509000000000000" pitchFamily="65" charset="-120"/>
              </a:rPr>
              <a:t>他是否只用</a:t>
            </a:r>
            <a:r>
              <a:rPr lang="en-US" altLang="en-US" sz="6600" dirty="0" err="1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一個記號</a:t>
            </a:r>
            <a:r>
              <a:rPr lang="en-US" altLang="en-US" sz="6600" dirty="0" err="1">
                <a:latin typeface="DFKai-SB" panose="03000509000000000000" pitchFamily="65" charset="-120"/>
                <a:ea typeface="DFKai-SB" panose="03000509000000000000" pitchFamily="65" charset="-120"/>
              </a:rPr>
              <a:t>來確定上帝的心意</a:t>
            </a:r>
            <a:r>
              <a:rPr lang="en-US" altLang="en-US" sz="66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？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zh-TW" altLang="en-US" sz="66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不是</a:t>
            </a:r>
            <a:r>
              <a:rPr lang="zh-TW" altLang="en-US" sz="66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en-US" sz="6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03395B5-3FBB-45CB-AF1E-04E2D3F46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6492" y="1473933"/>
            <a:ext cx="43561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794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154C3-5E97-47D5-ABF6-84FEDDF2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8758"/>
            <a:ext cx="12192000" cy="1690688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>
                <a:latin typeface="DFKai-SB" panose="03000509000000000000" pitchFamily="65" charset="-120"/>
                <a:ea typeface="DFKai-SB" panose="03000509000000000000" pitchFamily="65" charset="-120"/>
              </a:rPr>
              <a:t>基甸</a:t>
            </a:r>
            <a:r>
              <a:rPr lang="zh-TW" altLang="en-US" sz="72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再</a:t>
            </a:r>
            <a:r>
              <a:rPr lang="zh-TW" altLang="en-US" sz="7200" dirty="0">
                <a:latin typeface="DFKai-SB" panose="03000509000000000000" pitchFamily="65" charset="-120"/>
                <a:ea typeface="DFKai-SB" panose="03000509000000000000" pitchFamily="65" charset="-120"/>
              </a:rPr>
              <a:t>尋求上主的</a:t>
            </a:r>
            <a:r>
              <a:rPr lang="zh-TW" altLang="en-US" sz="72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印證</a:t>
            </a:r>
            <a:endParaRPr lang="en-US" sz="7200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E197F1FF-509D-4D83-9297-1755DA55C6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6477" y="1767254"/>
            <a:ext cx="5269523" cy="4409709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7200" dirty="0" err="1">
                <a:latin typeface="DFKai-SB" panose="03000509000000000000" pitchFamily="65" charset="-120"/>
                <a:ea typeface="DFKai-SB" panose="03000509000000000000" pitchFamily="65" charset="-120"/>
              </a:rPr>
              <a:t>用</a:t>
            </a:r>
            <a:r>
              <a:rPr lang="en-US" altLang="en-US" sz="7200" dirty="0" err="1">
                <a:solidFill>
                  <a:srgbClr val="FFC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羊毛</a:t>
            </a:r>
            <a:r>
              <a:rPr lang="en-US" altLang="en-US" sz="7200" dirty="0">
                <a:latin typeface="DFKai-SB" panose="03000509000000000000" pitchFamily="65" charset="-120"/>
                <a:ea typeface="DFKai-SB" panose="03000509000000000000" pitchFamily="65" charset="-120"/>
              </a:rPr>
              <a:t>﹕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7200" dirty="0" err="1">
                <a:latin typeface="DFKai-SB" panose="03000509000000000000" pitchFamily="65" charset="-120"/>
                <a:ea typeface="DFKai-SB" panose="03000509000000000000" pitchFamily="65" charset="-120"/>
              </a:rPr>
              <a:t>羊毛是</a:t>
            </a:r>
            <a:r>
              <a:rPr lang="en-US" altLang="en-US" sz="7200" dirty="0" err="1">
                <a:solidFill>
                  <a:srgbClr val="00B05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乾</a:t>
            </a:r>
            <a:r>
              <a:rPr lang="en-US" altLang="en-US" sz="7200" dirty="0" err="1">
                <a:latin typeface="DFKai-SB" panose="03000509000000000000" pitchFamily="65" charset="-120"/>
                <a:ea typeface="DFKai-SB" panose="03000509000000000000" pitchFamily="65" charset="-120"/>
              </a:rPr>
              <a:t>，地是</a:t>
            </a:r>
            <a:r>
              <a:rPr lang="en-US" altLang="en-US" sz="7200" dirty="0" err="1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濕</a:t>
            </a:r>
            <a:r>
              <a:rPr lang="en-US" altLang="en-US" sz="72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xmlns="" id="{A4F1CD1F-E448-48FD-B01C-C517FE37F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4030" y="1581930"/>
            <a:ext cx="4743134" cy="407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28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154C3-5E97-47D5-ABF6-84FEDDF2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pPr algn="ctr"/>
            <a:r>
              <a:rPr lang="zh-TW" altLang="en-US" sz="66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可否</a:t>
            </a:r>
            <a:r>
              <a:rPr lang="zh-TW" altLang="en-US" sz="6600" dirty="0">
                <a:latin typeface="DFKai-SB" panose="03000509000000000000" pitchFamily="65" charset="-120"/>
                <a:ea typeface="DFKai-SB" panose="03000509000000000000" pitchFamily="65" charset="-120"/>
              </a:rPr>
              <a:t>用印證來肯定上主的召命？</a:t>
            </a:r>
            <a:endParaRPr lang="en-US" sz="6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2B2568-1B5E-4948-BD23-2CCC89F00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447800"/>
            <a:ext cx="12001500" cy="5410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6000" dirty="0">
                <a:latin typeface="DFKai-SB" panose="03000509000000000000" pitchFamily="65" charset="-120"/>
                <a:ea typeface="DFKai-SB" panose="03000509000000000000" pitchFamily="65" charset="-120"/>
              </a:rPr>
              <a:t>可以。但要確定是</a:t>
            </a:r>
            <a:r>
              <a:rPr lang="en-US" altLang="zh-TW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﹕</a:t>
            </a:r>
          </a:p>
          <a:p>
            <a:pPr marL="0" indent="0">
              <a:buNone/>
            </a:pPr>
            <a:r>
              <a:rPr lang="en-US" altLang="zh-TW" sz="5400" dirty="0">
                <a:latin typeface="DFKai-SB" panose="03000509000000000000" pitchFamily="65" charset="-120"/>
                <a:ea typeface="DFKai-SB" panose="03000509000000000000" pitchFamily="65" charset="-120"/>
              </a:rPr>
              <a:t>a) </a:t>
            </a:r>
            <a:r>
              <a:rPr lang="zh-TW" altLang="en-US" sz="5400" dirty="0">
                <a:latin typeface="DFKai-SB" panose="03000509000000000000" pitchFamily="65" charset="-120"/>
                <a:ea typeface="DFKai-SB" panose="03000509000000000000" pitchFamily="65" charset="-120"/>
              </a:rPr>
              <a:t>上帝的召命先於我們的心意。</a:t>
            </a:r>
          </a:p>
          <a:p>
            <a:pPr marL="0" indent="0">
              <a:buNone/>
            </a:pPr>
            <a:r>
              <a:rPr lang="en-US" altLang="zh-TW" sz="5400" dirty="0">
                <a:latin typeface="DFKai-SB" panose="03000509000000000000" pitchFamily="65" charset="-120"/>
                <a:ea typeface="DFKai-SB" panose="03000509000000000000" pitchFamily="65" charset="-120"/>
              </a:rPr>
              <a:t>b) </a:t>
            </a:r>
            <a:r>
              <a:rPr lang="zh-TW" altLang="en-US" sz="5400" dirty="0">
                <a:latin typeface="DFKai-SB" panose="03000509000000000000" pitchFamily="65" charset="-120"/>
                <a:ea typeface="DFKai-SB" panose="03000509000000000000" pitchFamily="65" charset="-120"/>
              </a:rPr>
              <a:t>所用的方法是合聖經、合法、合道德。</a:t>
            </a:r>
          </a:p>
          <a:p>
            <a:pPr marL="0" indent="0">
              <a:buNone/>
            </a:pPr>
            <a:r>
              <a:rPr lang="en-US" altLang="zh-TW" sz="5400" dirty="0">
                <a:latin typeface="DFKai-SB" panose="03000509000000000000" pitchFamily="65" charset="-120"/>
                <a:ea typeface="DFKai-SB" panose="03000509000000000000" pitchFamily="65" charset="-120"/>
              </a:rPr>
              <a:t>c) </a:t>
            </a:r>
            <a:r>
              <a:rPr lang="zh-TW" altLang="en-US" sz="5400" dirty="0">
                <a:latin typeface="DFKai-SB" panose="03000509000000000000" pitchFamily="65" charset="-120"/>
                <a:ea typeface="DFKai-SB" panose="03000509000000000000" pitchFamily="65" charset="-120"/>
              </a:rPr>
              <a:t>只用於特殊和明確的召命。</a:t>
            </a:r>
            <a:endParaRPr lang="en-US" altLang="zh-TW" sz="5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5400" dirty="0">
                <a:latin typeface="DFKai-SB" panose="03000509000000000000" pitchFamily="65" charset="-120"/>
                <a:ea typeface="DFKai-SB" panose="03000509000000000000" pitchFamily="65" charset="-120"/>
              </a:rPr>
              <a:t>d) </a:t>
            </a:r>
            <a:r>
              <a:rPr lang="zh-TW" altLang="en-US" sz="5400" dirty="0">
                <a:latin typeface="DFKai-SB" panose="03000509000000000000" pitchFamily="65" charset="-120"/>
                <a:ea typeface="DFKai-SB" panose="03000509000000000000" pitchFamily="65" charset="-120"/>
              </a:rPr>
              <a:t>具願意遵行的心志和行動。</a:t>
            </a:r>
            <a:endParaRPr lang="en-US" altLang="zh-TW" sz="5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5400" dirty="0">
                <a:latin typeface="DFKai-SB" panose="03000509000000000000" pitchFamily="65" charset="-120"/>
                <a:ea typeface="DFKai-SB" panose="03000509000000000000" pitchFamily="65" charset="-120"/>
              </a:rPr>
              <a:t>e) </a:t>
            </a:r>
            <a:r>
              <a:rPr lang="zh-TW" altLang="en-US" sz="5400">
                <a:latin typeface="DFKai-SB" panose="03000509000000000000" pitchFamily="65" charset="-120"/>
                <a:ea typeface="DFKai-SB" panose="03000509000000000000" pitchFamily="65" charset="-120"/>
              </a:rPr>
              <a:t>要徹實遵行神普遍的召命。</a:t>
            </a:r>
            <a:endParaRPr lang="zh-TW" altLang="en-US" sz="5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174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154C3-5E97-47D5-ABF6-84FEDDF2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7300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>
                <a:latin typeface="DFKai-SB" panose="03000509000000000000" pitchFamily="65" charset="-120"/>
                <a:ea typeface="DFKai-SB" panose="03000509000000000000" pitchFamily="65" charset="-120"/>
              </a:rPr>
              <a:t>基甸</a:t>
            </a:r>
            <a:r>
              <a:rPr lang="zh-TW" altLang="en-US" sz="72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遵行</a:t>
            </a:r>
            <a:r>
              <a:rPr lang="zh-TW" altLang="en-US" sz="7200" dirty="0">
                <a:latin typeface="DFKai-SB" panose="03000509000000000000" pitchFamily="65" charset="-120"/>
                <a:ea typeface="DFKai-SB" panose="03000509000000000000" pitchFamily="65" charset="-120"/>
              </a:rPr>
              <a:t>上主的召命</a:t>
            </a:r>
            <a:endParaRPr lang="en-US" sz="72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2B2568-1B5E-4948-BD23-2CCC89F00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12192000" cy="5791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100" dirty="0">
                <a:latin typeface="DFKai-SB" panose="03000509000000000000" pitchFamily="65" charset="-120"/>
                <a:ea typeface="DFKai-SB" panose="03000509000000000000" pitchFamily="65" charset="-120"/>
              </a:rPr>
              <a:t>七</a:t>
            </a:r>
            <a:r>
              <a:rPr lang="en-US" altLang="zh-TW" sz="3100" dirty="0">
                <a:latin typeface="DFKai-SB" panose="03000509000000000000" pitchFamily="65" charset="-120"/>
                <a:ea typeface="DFKai-SB" panose="03000509000000000000" pitchFamily="65" charset="-120"/>
              </a:rPr>
              <a:t>2 </a:t>
            </a:r>
            <a:r>
              <a:rPr lang="zh-TW" altLang="en-US" sz="31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耶和華對基甸說：「跟隨你的人過多，</a:t>
            </a:r>
            <a:r>
              <a:rPr lang="zh-TW" altLang="en-US" sz="3100" dirty="0">
                <a:latin typeface="DFKai-SB" panose="03000509000000000000" pitchFamily="65" charset="-120"/>
                <a:ea typeface="DFKai-SB" panose="03000509000000000000" pitchFamily="65" charset="-120"/>
              </a:rPr>
              <a:t>我不能將米甸人交在他們手中，免得以色列人向我誇大，說：</a:t>
            </a:r>
            <a:r>
              <a:rPr lang="en-US" altLang="zh-TW" sz="3100" dirty="0">
                <a:latin typeface="DFKai-SB" panose="03000509000000000000" pitchFamily="65" charset="-120"/>
                <a:ea typeface="DFKai-SB" panose="03000509000000000000" pitchFamily="65" charset="-120"/>
              </a:rPr>
              <a:t>『</a:t>
            </a:r>
            <a:r>
              <a:rPr lang="zh-TW" altLang="en-US" sz="3100" dirty="0">
                <a:latin typeface="DFKai-SB" panose="03000509000000000000" pitchFamily="65" charset="-120"/>
                <a:ea typeface="DFKai-SB" panose="03000509000000000000" pitchFamily="65" charset="-120"/>
              </a:rPr>
              <a:t>是我們自己的手救了我們。</a:t>
            </a:r>
            <a:r>
              <a:rPr lang="en-US" altLang="zh-TW" sz="3100" dirty="0">
                <a:latin typeface="DFKai-SB" panose="03000509000000000000" pitchFamily="65" charset="-120"/>
                <a:ea typeface="DFKai-SB" panose="03000509000000000000" pitchFamily="65" charset="-120"/>
              </a:rPr>
              <a:t>』3 </a:t>
            </a:r>
            <a:r>
              <a:rPr lang="zh-TW" altLang="en-US" sz="3100" dirty="0">
                <a:latin typeface="DFKai-SB" panose="03000509000000000000" pitchFamily="65" charset="-120"/>
                <a:ea typeface="DFKai-SB" panose="03000509000000000000" pitchFamily="65" charset="-120"/>
              </a:rPr>
              <a:t>現在你要向這些人宣告說：</a:t>
            </a:r>
            <a:r>
              <a:rPr lang="en-US" altLang="zh-TW" sz="3100" dirty="0">
                <a:latin typeface="DFKai-SB" panose="03000509000000000000" pitchFamily="65" charset="-120"/>
                <a:ea typeface="DFKai-SB" panose="03000509000000000000" pitchFamily="65" charset="-120"/>
              </a:rPr>
              <a:t>『</a:t>
            </a:r>
            <a:r>
              <a:rPr lang="zh-TW" altLang="en-US" sz="3100" dirty="0">
                <a:latin typeface="DFKai-SB" panose="03000509000000000000" pitchFamily="65" charset="-120"/>
                <a:ea typeface="DFKai-SB" panose="03000509000000000000" pitchFamily="65" charset="-120"/>
              </a:rPr>
              <a:t>凡懼怕膽怯的，可以離開基列山回去。</a:t>
            </a:r>
            <a:r>
              <a:rPr lang="en-US" altLang="zh-TW" sz="3100" dirty="0">
                <a:latin typeface="DFKai-SB" panose="03000509000000000000" pitchFamily="65" charset="-120"/>
                <a:ea typeface="DFKai-SB" panose="03000509000000000000" pitchFamily="65" charset="-120"/>
              </a:rPr>
              <a:t>』</a:t>
            </a:r>
            <a:r>
              <a:rPr lang="zh-TW" altLang="en-US" sz="3100" dirty="0">
                <a:latin typeface="DFKai-SB" panose="03000509000000000000" pitchFamily="65" charset="-120"/>
                <a:ea typeface="DFKai-SB" panose="03000509000000000000" pitchFamily="65" charset="-120"/>
              </a:rPr>
              <a:t>」</a:t>
            </a:r>
            <a:r>
              <a:rPr lang="zh-TW" altLang="en-US" sz="31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於是有二萬二千人回去，只剩下一萬</a:t>
            </a:r>
            <a:r>
              <a:rPr lang="zh-TW" altLang="en-US" sz="31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en-US" altLang="zh-TW" sz="3100" dirty="0">
                <a:latin typeface="DFKai-SB" panose="03000509000000000000" pitchFamily="65" charset="-120"/>
                <a:ea typeface="DFKai-SB" panose="03000509000000000000" pitchFamily="65" charset="-120"/>
              </a:rPr>
              <a:t>4 </a:t>
            </a:r>
            <a:r>
              <a:rPr lang="zh-TW" altLang="en-US" sz="3100" dirty="0">
                <a:latin typeface="DFKai-SB" panose="03000509000000000000" pitchFamily="65" charset="-120"/>
                <a:ea typeface="DFKai-SB" panose="03000509000000000000" pitchFamily="65" charset="-120"/>
              </a:rPr>
              <a:t>耶和華對基甸說：「人還是過多。你要帶他們下到水旁，我好在那裡為你試試他們。我指點誰說：</a:t>
            </a:r>
            <a:r>
              <a:rPr lang="en-US" altLang="zh-TW" sz="3100" dirty="0">
                <a:latin typeface="DFKai-SB" panose="03000509000000000000" pitchFamily="65" charset="-120"/>
                <a:ea typeface="DFKai-SB" panose="03000509000000000000" pitchFamily="65" charset="-120"/>
              </a:rPr>
              <a:t>『</a:t>
            </a:r>
            <a:r>
              <a:rPr lang="zh-TW" altLang="en-US" sz="3100" dirty="0">
                <a:latin typeface="DFKai-SB" panose="03000509000000000000" pitchFamily="65" charset="-120"/>
                <a:ea typeface="DFKai-SB" panose="03000509000000000000" pitchFamily="65" charset="-120"/>
              </a:rPr>
              <a:t>這人可以同你去。</a:t>
            </a:r>
            <a:r>
              <a:rPr lang="en-US" altLang="zh-TW" sz="3100" dirty="0">
                <a:latin typeface="DFKai-SB" panose="03000509000000000000" pitchFamily="65" charset="-120"/>
                <a:ea typeface="DFKai-SB" panose="03000509000000000000" pitchFamily="65" charset="-120"/>
              </a:rPr>
              <a:t>』</a:t>
            </a:r>
            <a:r>
              <a:rPr lang="zh-TW" altLang="en-US" sz="3100" dirty="0">
                <a:latin typeface="DFKai-SB" panose="03000509000000000000" pitchFamily="65" charset="-120"/>
                <a:ea typeface="DFKai-SB" panose="03000509000000000000" pitchFamily="65" charset="-120"/>
              </a:rPr>
              <a:t>他就可以同你去。我指點誰說：</a:t>
            </a:r>
            <a:r>
              <a:rPr lang="en-US" altLang="zh-TW" sz="3100" dirty="0">
                <a:latin typeface="DFKai-SB" panose="03000509000000000000" pitchFamily="65" charset="-120"/>
                <a:ea typeface="DFKai-SB" panose="03000509000000000000" pitchFamily="65" charset="-120"/>
              </a:rPr>
              <a:t>『</a:t>
            </a:r>
            <a:r>
              <a:rPr lang="zh-TW" altLang="en-US" sz="3100" dirty="0">
                <a:latin typeface="DFKai-SB" panose="03000509000000000000" pitchFamily="65" charset="-120"/>
                <a:ea typeface="DFKai-SB" panose="03000509000000000000" pitchFamily="65" charset="-120"/>
              </a:rPr>
              <a:t>這人不可同你去</a:t>
            </a:r>
            <a:r>
              <a:rPr lang="en-US" altLang="zh-TW" sz="3100" dirty="0">
                <a:latin typeface="DFKai-SB" panose="03000509000000000000" pitchFamily="65" charset="-120"/>
                <a:ea typeface="DFKai-SB" panose="03000509000000000000" pitchFamily="65" charset="-120"/>
              </a:rPr>
              <a:t>』</a:t>
            </a:r>
            <a:r>
              <a:rPr lang="zh-TW" altLang="en-US" sz="3100" dirty="0">
                <a:latin typeface="DFKai-SB" panose="03000509000000000000" pitchFamily="65" charset="-120"/>
                <a:ea typeface="DFKai-SB" panose="03000509000000000000" pitchFamily="65" charset="-120"/>
              </a:rPr>
              <a:t>他就不可同你去。」</a:t>
            </a:r>
            <a:r>
              <a:rPr lang="en-US" altLang="zh-TW" sz="3100" dirty="0">
                <a:latin typeface="DFKai-SB" panose="03000509000000000000" pitchFamily="65" charset="-120"/>
                <a:ea typeface="DFKai-SB" panose="03000509000000000000" pitchFamily="65" charset="-120"/>
              </a:rPr>
              <a:t>5 </a:t>
            </a:r>
            <a:r>
              <a:rPr lang="zh-TW" altLang="en-US" sz="3100" dirty="0">
                <a:latin typeface="DFKai-SB" panose="03000509000000000000" pitchFamily="65" charset="-120"/>
                <a:ea typeface="DFKai-SB" panose="03000509000000000000" pitchFamily="65" charset="-120"/>
              </a:rPr>
              <a:t>基甸就帶他們下到水旁。耶和華對基甸說：「凡用舌頭餂水，像狗餂的，要使他單站在一處。凡跪下喝水的，也要使他單站在一處。」</a:t>
            </a:r>
            <a:r>
              <a:rPr lang="en-US" altLang="zh-TW" sz="3100" dirty="0">
                <a:latin typeface="DFKai-SB" panose="03000509000000000000" pitchFamily="65" charset="-120"/>
                <a:ea typeface="DFKai-SB" panose="03000509000000000000" pitchFamily="65" charset="-120"/>
              </a:rPr>
              <a:t>6 </a:t>
            </a:r>
            <a:r>
              <a:rPr lang="zh-TW" altLang="en-US" sz="3100" dirty="0">
                <a:latin typeface="DFKai-SB" panose="03000509000000000000" pitchFamily="65" charset="-120"/>
                <a:ea typeface="DFKai-SB" panose="03000509000000000000" pitchFamily="65" charset="-120"/>
              </a:rPr>
              <a:t>於是用手捧著餂水的有三百人。其餘的都跪下喝水。</a:t>
            </a:r>
            <a:r>
              <a:rPr lang="en-US" altLang="zh-TW" sz="3100" dirty="0">
                <a:latin typeface="DFKai-SB" panose="03000509000000000000" pitchFamily="65" charset="-120"/>
                <a:ea typeface="DFKai-SB" panose="03000509000000000000" pitchFamily="65" charset="-120"/>
              </a:rPr>
              <a:t>7 </a:t>
            </a:r>
            <a:r>
              <a:rPr lang="zh-TW" altLang="en-US" sz="31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耶和華對基甸說</a:t>
            </a:r>
            <a:r>
              <a:rPr lang="zh-TW" altLang="en-US" sz="31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：「</a:t>
            </a:r>
            <a:r>
              <a:rPr lang="zh-TW" altLang="en-US" sz="31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我要用這餂水的三百人拯救你們</a:t>
            </a:r>
            <a:r>
              <a:rPr lang="zh-TW" altLang="en-US" sz="3100" dirty="0">
                <a:latin typeface="DFKai-SB" panose="03000509000000000000" pitchFamily="65" charset="-120"/>
                <a:ea typeface="DFKai-SB" panose="03000509000000000000" pitchFamily="65" charset="-120"/>
              </a:rPr>
              <a:t>，將米甸人交在你手中。其餘的人，都可以各歸各處去。」</a:t>
            </a:r>
            <a:r>
              <a:rPr lang="en-US" altLang="zh-TW" sz="3100" dirty="0">
                <a:latin typeface="DFKai-SB" panose="03000509000000000000" pitchFamily="65" charset="-120"/>
                <a:ea typeface="DFKai-SB" panose="03000509000000000000" pitchFamily="65" charset="-120"/>
              </a:rPr>
              <a:t>8 </a:t>
            </a:r>
            <a:r>
              <a:rPr lang="zh-TW" altLang="en-US" sz="3100" dirty="0">
                <a:latin typeface="DFKai-SB" panose="03000509000000000000" pitchFamily="65" charset="-120"/>
                <a:ea typeface="DFKai-SB" panose="03000509000000000000" pitchFamily="65" charset="-120"/>
              </a:rPr>
              <a:t>這三百人就帶著食物和角。其餘的以色列人，</a:t>
            </a:r>
            <a:r>
              <a:rPr lang="zh-TW" altLang="en-US" sz="31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基甸都打發他們各歸各的帳棚，只留下這三百人</a:t>
            </a:r>
            <a:r>
              <a:rPr lang="zh-TW" altLang="en-US" sz="3100" dirty="0">
                <a:latin typeface="DFKai-SB" panose="03000509000000000000" pitchFamily="65" charset="-120"/>
                <a:ea typeface="DFKai-SB" panose="03000509000000000000" pitchFamily="65" charset="-120"/>
              </a:rPr>
              <a:t>。米甸營在他下邊的平原裡。</a:t>
            </a:r>
          </a:p>
        </p:txBody>
      </p:sp>
    </p:spTree>
    <p:extLst>
      <p:ext uri="{BB962C8B-B14F-4D97-AF65-F5344CB8AC3E}">
        <p14:creationId xmlns:p14="http://schemas.microsoft.com/office/powerpoint/2010/main" xmlns="" val="298799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154C3-5E97-47D5-ABF6-84FEDDF2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95654"/>
            <a:ext cx="12192000" cy="2086343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>
                <a:latin typeface="DFKai-SB" panose="03000509000000000000" pitchFamily="65" charset="-120"/>
                <a:ea typeface="DFKai-SB" panose="03000509000000000000" pitchFamily="65" charset="-120"/>
              </a:rPr>
              <a:t>上主</a:t>
            </a:r>
            <a:r>
              <a:rPr lang="zh-TW" altLang="en-US" sz="72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顯明</a:t>
            </a:r>
            <a:r>
              <a:rPr lang="zh-TW" altLang="en-US" sz="7200" dirty="0">
                <a:latin typeface="DFKai-SB" panose="03000509000000000000" pitchFamily="65" charset="-120"/>
                <a:ea typeface="DFKai-SB" panose="03000509000000000000" pitchFamily="65" charset="-120"/>
              </a:rPr>
              <a:t>祂的旨意</a:t>
            </a:r>
            <a:endParaRPr lang="en-US" sz="72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2B2568-1B5E-4948-BD23-2CCC89F00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3531"/>
            <a:ext cx="12192000" cy="5864469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給予信心完成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en-US" altLang="zh-TW" sz="4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七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9 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當那夜耶和華吩咐基甸說：「起來。下到米甸營裡去。因我已將他們交在你手中。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10 </a:t>
            </a:r>
            <a:r>
              <a:rPr lang="zh-TW" altLang="en-US" sz="40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倘若你怕下去、就帶你的僕人普拉下到那營裡去。</a:t>
            </a:r>
            <a:r>
              <a:rPr lang="en-US" altLang="zh-TW" sz="40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11 </a:t>
            </a:r>
            <a:r>
              <a:rPr lang="zh-TW" altLang="en-US" sz="40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你必聽見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他們所說的，然後你就有膽量下去攻營。」於是基甸帶著僕人普拉下到營旁。 </a:t>
            </a:r>
            <a:endParaRPr lang="en-US" altLang="zh-TW" sz="4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基甸以羊毛求</a:t>
            </a:r>
            <a:r>
              <a:rPr lang="zh-TW" alt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雙重</a:t>
            </a:r>
            <a:r>
              <a:rPr lang="zh-TW" altLang="en-US" sz="4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印證是在另外兩個神蹟之内，</a:t>
            </a:r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是</a:t>
            </a:r>
            <a:r>
              <a:rPr lang="zh-TW" altLang="en-US" sz="4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三文治結構</a:t>
            </a:r>
            <a:endParaRPr lang="en-US" altLang="zh-TW" sz="4800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98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154C3-5E97-47D5-ABF6-84FEDDF2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>
                <a:latin typeface="DFKai-SB" panose="03000509000000000000" pitchFamily="65" charset="-120"/>
                <a:ea typeface="DFKai-SB" panose="03000509000000000000" pitchFamily="65" charset="-120"/>
              </a:rPr>
              <a:t>屬靈領導的追隨</a:t>
            </a:r>
            <a:endParaRPr lang="en-US" sz="72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2B2568-1B5E-4948-BD23-2CCC89F00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9542"/>
            <a:ext cx="12192000" cy="5328457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latin typeface="DFKai-SB" panose="03000509000000000000" pitchFamily="65" charset="-120"/>
                <a:ea typeface="DFKai-SB" panose="03000509000000000000" pitchFamily="65" charset="-120"/>
              </a:rPr>
              <a:t>題目令你想到甚麼？</a:t>
            </a:r>
          </a:p>
          <a:p>
            <a:r>
              <a:rPr lang="zh-TW" altLang="en-US" sz="5400" dirty="0">
                <a:latin typeface="DFKai-SB" panose="03000509000000000000" pitchFamily="65" charset="-120"/>
                <a:ea typeface="DFKai-SB" panose="03000509000000000000" pitchFamily="65" charset="-120"/>
              </a:rPr>
              <a:t>屬靈？屬靈領導？追隨</a:t>
            </a:r>
            <a:r>
              <a:rPr lang="en-US" altLang="zh-TW" sz="5400" dirty="0"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  <a:endParaRPr lang="zh-TW" altLang="en-US" sz="5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5400" dirty="0">
                <a:latin typeface="DFKai-SB" panose="03000509000000000000" pitchFamily="65" charset="-120"/>
                <a:ea typeface="DFKai-SB" panose="03000509000000000000" pitchFamily="65" charset="-120"/>
              </a:rPr>
              <a:t>「屬靈領導」可以是主詞</a:t>
            </a:r>
            <a:r>
              <a:rPr lang="en-US" altLang="zh-TW" sz="5400" dirty="0"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5400" dirty="0">
                <a:latin typeface="DFKai-SB" panose="03000509000000000000" pitchFamily="65" charset="-120"/>
                <a:ea typeface="DFKai-SB" panose="03000509000000000000" pitchFamily="65" charset="-120"/>
              </a:rPr>
              <a:t>「屬靈領導」追隨甚麼、如何追隨</a:t>
            </a:r>
            <a:r>
              <a:rPr lang="en-US" altLang="zh-TW" sz="5400" dirty="0"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  <a:endParaRPr lang="zh-TW" altLang="en-US" sz="5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5400" dirty="0">
                <a:latin typeface="DFKai-SB" panose="03000509000000000000" pitchFamily="65" charset="-120"/>
                <a:ea typeface="DFKai-SB" panose="03000509000000000000" pitchFamily="65" charset="-120"/>
              </a:rPr>
              <a:t>「屬靈領導」可以是賓語</a:t>
            </a:r>
            <a:r>
              <a:rPr lang="en-US" altLang="zh-TW" sz="5400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5400" dirty="0">
                <a:latin typeface="DFKai-SB" panose="03000509000000000000" pitchFamily="65" charset="-120"/>
                <a:ea typeface="DFKai-SB" panose="03000509000000000000" pitchFamily="65" charset="-120"/>
              </a:rPr>
              <a:t>受詞</a:t>
            </a:r>
            <a:r>
              <a:rPr lang="en-US" altLang="zh-TW" sz="5400" dirty="0">
                <a:latin typeface="DFKai-SB" panose="03000509000000000000" pitchFamily="65" charset="-120"/>
                <a:ea typeface="DFKai-SB" panose="03000509000000000000" pitchFamily="65" charset="-120"/>
              </a:rPr>
              <a:t>):</a:t>
            </a:r>
            <a:r>
              <a:rPr lang="zh-TW" altLang="en-US" sz="5400" dirty="0">
                <a:latin typeface="DFKai-SB" panose="03000509000000000000" pitchFamily="65" charset="-120"/>
                <a:ea typeface="DFKai-SB" panose="03000509000000000000" pitchFamily="65" charset="-120"/>
              </a:rPr>
              <a:t> 跟隨者如何追隨「屬靈領導」</a:t>
            </a:r>
            <a:r>
              <a:rPr lang="en-US" altLang="zh-TW" sz="5400" dirty="0"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  <a:endParaRPr lang="zh-TW" altLang="en-US" sz="5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033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154C3-5E97-47D5-ABF6-84FEDDF2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>
                <a:latin typeface="DFKai-SB" panose="03000509000000000000" pitchFamily="65" charset="-120"/>
                <a:ea typeface="DFKai-SB" panose="03000509000000000000" pitchFamily="65" charset="-120"/>
              </a:rPr>
              <a:t>基甸</a:t>
            </a:r>
            <a:r>
              <a:rPr lang="zh-TW" altLang="en-US" sz="72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以智慧執行</a:t>
            </a:r>
            <a:r>
              <a:rPr lang="zh-TW" altLang="en-US" sz="7200" dirty="0">
                <a:latin typeface="DFKai-SB" panose="03000509000000000000" pitchFamily="65" charset="-120"/>
                <a:ea typeface="DFKai-SB" panose="03000509000000000000" pitchFamily="65" charset="-120"/>
              </a:rPr>
              <a:t>上主的旨意</a:t>
            </a:r>
            <a:endParaRPr lang="en-US" sz="72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2B2568-1B5E-4948-BD23-2CCC89F00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10054"/>
            <a:ext cx="12192000" cy="55479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七</a:t>
            </a:r>
            <a:r>
              <a:rPr lang="en-US" altLang="zh-TW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16 </a:t>
            </a: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於是基甸將</a:t>
            </a:r>
            <a:r>
              <a:rPr lang="zh-TW" altLang="en-US" sz="36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三百人分作三隊，把角和空瓶交在各人手裡，瓶內都藏著火把</a:t>
            </a: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。 </a:t>
            </a:r>
            <a:r>
              <a:rPr lang="en-US" altLang="zh-TW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17 </a:t>
            </a: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吩咐他們說：「你們要看我行事。我到了營的旁邊怎樣行，你們也要怎樣行。</a:t>
            </a:r>
            <a:r>
              <a:rPr lang="en-US" altLang="zh-TW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18 </a:t>
            </a: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我和一切跟隨我的人吹角的時候，你們也要在營的四圍吹角，喊叫說：：</a:t>
            </a:r>
            <a:r>
              <a:rPr lang="en-US" altLang="zh-TW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『</a:t>
            </a: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耶和華和基甸</a:t>
            </a:r>
            <a:r>
              <a:rPr lang="zh-TW" altLang="en-US" sz="3600" dirty="0">
                <a:solidFill>
                  <a:srgbClr val="FFC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的刀</a:t>
            </a: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en-US" altLang="zh-TW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』</a:t>
            </a: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」</a:t>
            </a:r>
            <a:r>
              <a:rPr lang="en-US" altLang="zh-TW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19 </a:t>
            </a: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基甸和跟隨他的一百人，在三更之初，纔換更的時候，來到營旁，就吹角，打破手中的瓶。</a:t>
            </a:r>
            <a:r>
              <a:rPr lang="en-US" altLang="zh-TW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20 </a:t>
            </a: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三隊的人，就都吹角，打破瓶子，左手拿著火把，右手拿著角，喊叫說：「耶和華和基甸</a:t>
            </a:r>
            <a:r>
              <a:rPr lang="zh-TW" altLang="en-US" sz="36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的刀</a:t>
            </a: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。」</a:t>
            </a:r>
            <a:r>
              <a:rPr lang="en-US" altLang="zh-TW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21 </a:t>
            </a: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他們在營的四圍各站各的地方。全營的人都亂竄。三百人吶喊，使他們逃跑。</a:t>
            </a:r>
            <a:r>
              <a:rPr lang="en-US" altLang="zh-TW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22 </a:t>
            </a: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三百人就吹角。</a:t>
            </a:r>
            <a:r>
              <a:rPr lang="zh-TW" altLang="en-US" sz="36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耶和華使全營的人用刀互相擊殺</a:t>
            </a: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，逃到西利拉的伯哈示他，直逃到靠近他巴的亞伯米何拉。</a:t>
            </a:r>
            <a:endParaRPr lang="en-US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72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154C3-5E97-47D5-ABF6-84FEDDF2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92468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>
                <a:latin typeface="DFKai-SB" panose="03000509000000000000" pitchFamily="65" charset="-120"/>
                <a:ea typeface="DFKai-SB" panose="03000509000000000000" pitchFamily="65" charset="-120"/>
              </a:rPr>
              <a:t>基甸的</a:t>
            </a:r>
            <a:r>
              <a:rPr lang="zh-TW" altLang="en-US" sz="72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追隨者</a:t>
            </a:r>
            <a:endParaRPr lang="en-US" sz="7200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2B2568-1B5E-4948-BD23-2CCC89F00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22132"/>
            <a:ext cx="12058650" cy="5635868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52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領袖要有追隨者</a:t>
            </a:r>
            <a:r>
              <a:rPr lang="en-US" altLang="zh-TW" sz="52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(vs</a:t>
            </a:r>
            <a:r>
              <a:rPr lang="zh-TW" altLang="en-US" sz="52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無兵司令</a:t>
            </a:r>
            <a:r>
              <a:rPr lang="en-US" altLang="zh-TW" sz="52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zh-TW" altLang="en-US" sz="52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不畏懼、儆醒</a:t>
            </a:r>
            <a:endParaRPr lang="en-US" altLang="zh-TW" sz="5200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3500" dirty="0">
                <a:latin typeface="DFKai-SB" panose="03000509000000000000" pitchFamily="65" charset="-120"/>
                <a:ea typeface="DFKai-SB" panose="03000509000000000000" pitchFamily="65" charset="-120"/>
              </a:rPr>
              <a:t>七</a:t>
            </a:r>
            <a:r>
              <a:rPr lang="en-US" altLang="zh-TW" sz="3500" dirty="0">
                <a:latin typeface="DFKai-SB" panose="03000509000000000000" pitchFamily="65" charset="-120"/>
                <a:ea typeface="DFKai-SB" panose="03000509000000000000" pitchFamily="65" charset="-120"/>
              </a:rPr>
              <a:t>16 </a:t>
            </a:r>
            <a:r>
              <a:rPr lang="zh-TW" altLang="en-US" sz="3500" dirty="0">
                <a:latin typeface="DFKai-SB" panose="03000509000000000000" pitchFamily="65" charset="-120"/>
                <a:ea typeface="DFKai-SB" panose="03000509000000000000" pitchFamily="65" charset="-120"/>
              </a:rPr>
              <a:t>於是基甸將三百人分作三隊、把角和空瓶交在各人手裡、瓶內都藏著火把．</a:t>
            </a:r>
            <a:r>
              <a:rPr lang="en-US" altLang="zh-TW" sz="3500" dirty="0">
                <a:latin typeface="DFKai-SB" panose="03000509000000000000" pitchFamily="65" charset="-120"/>
                <a:ea typeface="DFKai-SB" panose="03000509000000000000" pitchFamily="65" charset="-120"/>
              </a:rPr>
              <a:t>17 </a:t>
            </a:r>
            <a:r>
              <a:rPr lang="zh-TW" altLang="en-US" sz="3500" dirty="0">
                <a:latin typeface="DFKai-SB" panose="03000509000000000000" pitchFamily="65" charset="-120"/>
                <a:ea typeface="DFKai-SB" panose="03000509000000000000" pitchFamily="65" charset="-120"/>
              </a:rPr>
              <a:t>吩咐他們說、你們要看我行事．我到了營的旁邊怎樣行、你們也要怎樣行。</a:t>
            </a:r>
            <a:r>
              <a:rPr lang="en-US" altLang="zh-TW" sz="3500" dirty="0">
                <a:latin typeface="DFKai-SB" panose="03000509000000000000" pitchFamily="65" charset="-120"/>
                <a:ea typeface="DFKai-SB" panose="03000509000000000000" pitchFamily="65" charset="-120"/>
              </a:rPr>
              <a:t>18 </a:t>
            </a:r>
            <a:r>
              <a:rPr lang="zh-TW" altLang="en-US" sz="3500" dirty="0">
                <a:latin typeface="DFKai-SB" panose="03000509000000000000" pitchFamily="65" charset="-120"/>
                <a:ea typeface="DFKai-SB" panose="03000509000000000000" pitchFamily="65" charset="-120"/>
              </a:rPr>
              <a:t>我和一切跟隨我的人吹角的時候、你們也要在營的四圍吹角、喊叫說、耶和華和基甸的刀。 </a:t>
            </a:r>
            <a:r>
              <a:rPr lang="en-US" altLang="zh-TW" sz="3500" dirty="0">
                <a:latin typeface="DFKai-SB" panose="03000509000000000000" pitchFamily="65" charset="-120"/>
                <a:ea typeface="DFKai-SB" panose="03000509000000000000" pitchFamily="65" charset="-120"/>
              </a:rPr>
              <a:t>19 </a:t>
            </a:r>
            <a:r>
              <a:rPr lang="zh-TW" altLang="en-US" sz="3500" dirty="0">
                <a:latin typeface="DFKai-SB" panose="03000509000000000000" pitchFamily="65" charset="-120"/>
                <a:ea typeface="DFKai-SB" panose="03000509000000000000" pitchFamily="65" charset="-120"/>
              </a:rPr>
              <a:t>基甸和跟隨他的一百人、在三更之初、纔換更的時候、來到營旁、就吹角、打破手中的瓶。</a:t>
            </a:r>
            <a:r>
              <a:rPr lang="en-US" altLang="zh-TW" sz="3500" dirty="0">
                <a:latin typeface="DFKai-SB" panose="03000509000000000000" pitchFamily="65" charset="-120"/>
                <a:ea typeface="DFKai-SB" panose="03000509000000000000" pitchFamily="65" charset="-120"/>
              </a:rPr>
              <a:t>20 </a:t>
            </a:r>
            <a:r>
              <a:rPr lang="zh-TW" altLang="en-US" sz="3500" dirty="0">
                <a:latin typeface="DFKai-SB" panose="03000509000000000000" pitchFamily="65" charset="-120"/>
                <a:ea typeface="DFKai-SB" panose="03000509000000000000" pitchFamily="65" charset="-120"/>
              </a:rPr>
              <a:t>三隊的人、就都吹角、打破瓶子、左手拿著火把、右手拿著角、喊叫說、耶和華和基甸的刀。</a:t>
            </a:r>
            <a:r>
              <a:rPr lang="en-US" altLang="zh-TW" sz="3500" dirty="0">
                <a:latin typeface="DFKai-SB" panose="03000509000000000000" pitchFamily="65" charset="-120"/>
                <a:ea typeface="DFKai-SB" panose="03000509000000000000" pitchFamily="65" charset="-120"/>
              </a:rPr>
              <a:t>21 </a:t>
            </a:r>
            <a:r>
              <a:rPr lang="zh-TW" altLang="en-US" sz="3500" dirty="0">
                <a:latin typeface="DFKai-SB" panose="03000509000000000000" pitchFamily="65" charset="-120"/>
                <a:ea typeface="DFKai-SB" panose="03000509000000000000" pitchFamily="65" charset="-120"/>
              </a:rPr>
              <a:t>他們在營的四圍各站各的地方．全營的人都亂竄．三百人吶喊、使他們逃跑。</a:t>
            </a:r>
            <a:r>
              <a:rPr lang="en-US" altLang="zh-TW" sz="3500" dirty="0">
                <a:latin typeface="DFKai-SB" panose="03000509000000000000" pitchFamily="65" charset="-120"/>
                <a:ea typeface="DFKai-SB" panose="03000509000000000000" pitchFamily="65" charset="-120"/>
              </a:rPr>
              <a:t>22 </a:t>
            </a:r>
            <a:r>
              <a:rPr lang="zh-TW" altLang="en-US" sz="3500" dirty="0">
                <a:latin typeface="DFKai-SB" panose="03000509000000000000" pitchFamily="65" charset="-120"/>
                <a:ea typeface="DFKai-SB" panose="03000509000000000000" pitchFamily="65" charset="-120"/>
              </a:rPr>
              <a:t>三百人就吹角．耶和華使全營的人用刀互相擊殺、逃到西利拉的伯哈示他、直逃到靠近他巴的亞伯米何拉。 </a:t>
            </a:r>
            <a:endParaRPr lang="en-US" altLang="zh-TW" sz="35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5800" dirty="0">
                <a:latin typeface="DFKai-SB" panose="03000509000000000000" pitchFamily="65" charset="-120"/>
                <a:ea typeface="DFKai-SB" panose="03000509000000000000" pitchFamily="65" charset="-120"/>
              </a:rPr>
              <a:t>從</a:t>
            </a:r>
            <a:r>
              <a:rPr lang="zh-TW" altLang="en-US" sz="5800" dirty="0">
                <a:solidFill>
                  <a:srgbClr val="FFC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三萬二千人</a:t>
            </a:r>
            <a:r>
              <a:rPr lang="zh-TW" altLang="en-US" sz="5800" dirty="0">
                <a:latin typeface="DFKai-SB" panose="03000509000000000000" pitchFamily="65" charset="-120"/>
                <a:ea typeface="DFKai-SB" panose="03000509000000000000" pitchFamily="65" charset="-120"/>
              </a:rPr>
              <a:t>挑出</a:t>
            </a:r>
            <a:r>
              <a:rPr lang="zh-TW" altLang="en-US" sz="5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三百人</a:t>
            </a:r>
            <a:r>
              <a:rPr lang="zh-TW" altLang="en-US" sz="5800" dirty="0">
                <a:latin typeface="DFKai-SB" panose="03000509000000000000" pitchFamily="65" charset="-120"/>
                <a:ea typeface="DFKai-SB" panose="03000509000000000000" pitchFamily="65" charset="-120"/>
              </a:rPr>
              <a:t>來</a:t>
            </a:r>
            <a:r>
              <a:rPr lang="en-US" altLang="zh-TW" sz="5800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5800" dirty="0">
                <a:latin typeface="DFKai-SB" panose="03000509000000000000" pitchFamily="65" charset="-120"/>
                <a:ea typeface="DFKai-SB" panose="03000509000000000000" pitchFamily="65" charset="-120"/>
              </a:rPr>
              <a:t>七</a:t>
            </a:r>
            <a:r>
              <a:rPr lang="en-US" altLang="zh-TW" sz="5800" dirty="0">
                <a:latin typeface="DFKai-SB" panose="03000509000000000000" pitchFamily="65" charset="-120"/>
                <a:ea typeface="DFKai-SB" panose="03000509000000000000" pitchFamily="65" charset="-120"/>
              </a:rPr>
              <a:t>2-8)</a:t>
            </a:r>
            <a:endParaRPr lang="en-US" sz="5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036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154C3-5E97-47D5-ABF6-84FEDDF2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6349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>
                <a:latin typeface="DFKai-SB" panose="03000509000000000000" pitchFamily="65" charset="-120"/>
                <a:ea typeface="DFKai-SB" panose="03000509000000000000" pitchFamily="65" charset="-120"/>
              </a:rPr>
              <a:t>基甸的</a:t>
            </a:r>
            <a:r>
              <a:rPr lang="zh-TW" altLang="en-US" sz="72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追隨者</a:t>
            </a:r>
            <a:endParaRPr lang="en-US" sz="7200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2B2568-1B5E-4948-BD23-2CCC89F00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6350"/>
            <a:ext cx="11944350" cy="55816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4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忠心追隨者雖疲仍跟隨、殺敵</a:t>
            </a:r>
          </a:p>
          <a:p>
            <a:pPr marL="0" indent="0">
              <a:buNone/>
            </a:pPr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八</a:t>
            </a:r>
            <a:r>
              <a:rPr lang="en-US" altLang="zh-TW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4 </a:t>
            </a:r>
            <a:r>
              <a:rPr lang="zh-TW" altLang="en-US" sz="4800" dirty="0">
                <a:solidFill>
                  <a:srgbClr val="FFC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基甸和跟隨他的三百人、到約但河過渡、</a:t>
            </a:r>
            <a:r>
              <a:rPr lang="zh-TW" altLang="en-US" sz="4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雖然疲乏、還是追趕</a:t>
            </a:r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4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八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10 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那時西巴和撒慕拿、並跟隨他們的軍隊都在加各、約有</a:t>
            </a:r>
            <a:r>
              <a:rPr lang="zh-TW" altLang="en-US" sz="4000" dirty="0">
                <a:solidFill>
                  <a:srgbClr val="00B05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一萬五千人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、就是東方人全軍所剩下的．已經被殺約有</a:t>
            </a:r>
            <a:r>
              <a:rPr lang="zh-TW" altLang="en-US" sz="4000" dirty="0">
                <a:solidFill>
                  <a:srgbClr val="00B05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十二萬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拿刀的。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11 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基甸就由挪巴和約比哈東邊、從住帳棚人的路上去、殺敗了米甸人的軍兵．因為他們坦然無懼。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12 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西巴和撒慕拿逃跑．基甸追趕他們、捉住米甸的二王西巴和撒慕拿、驚散全軍。</a:t>
            </a:r>
            <a:endParaRPr lang="en-US" sz="4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330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4630040-E7C1-409A-B405-3DEF7AA2D89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9431" y="-1692641"/>
            <a:ext cx="8044960" cy="1139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778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154C3-5E97-47D5-ABF6-84FEDDF2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>
                <a:latin typeface="DFKai-SB" panose="03000509000000000000" pitchFamily="65" charset="-120"/>
                <a:ea typeface="DFKai-SB" panose="03000509000000000000" pitchFamily="65" charset="-120"/>
              </a:rPr>
              <a:t>基甸的</a:t>
            </a:r>
            <a:r>
              <a:rPr lang="zh-TW" altLang="en-US" sz="72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反對</a:t>
            </a:r>
            <a:r>
              <a:rPr lang="en-US" altLang="zh-TW" sz="72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/</a:t>
            </a:r>
            <a:r>
              <a:rPr lang="zh-TW" altLang="en-US" sz="72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不支持者</a:t>
            </a:r>
            <a:endParaRPr lang="en-US" sz="7200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2B2568-1B5E-4948-BD23-2CCC89F00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9542"/>
            <a:ext cx="12192000" cy="5328457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latin typeface="DFKai-SB" panose="03000509000000000000" pitchFamily="65" charset="-120"/>
                <a:ea typeface="DFKai-SB" panose="03000509000000000000" pitchFamily="65" charset="-120"/>
              </a:rPr>
              <a:t>以法蓮人 </a:t>
            </a:r>
            <a:r>
              <a:rPr lang="en-US" altLang="zh-TW" sz="6000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6000" dirty="0">
                <a:latin typeface="DFKai-SB" panose="03000509000000000000" pitchFamily="65" charset="-120"/>
                <a:ea typeface="DFKai-SB" panose="03000509000000000000" pitchFamily="65" charset="-120"/>
              </a:rPr>
              <a:t>八</a:t>
            </a:r>
            <a:r>
              <a:rPr lang="en-US" sz="6000" dirty="0">
                <a:latin typeface="DFKai-SB" panose="03000509000000000000" pitchFamily="65" charset="-120"/>
                <a:ea typeface="DFKai-SB" panose="03000509000000000000" pitchFamily="65" charset="-120"/>
              </a:rPr>
              <a:t>1-3)</a:t>
            </a:r>
          </a:p>
          <a:p>
            <a:r>
              <a:rPr lang="zh-TW" altLang="en-US" sz="6000" dirty="0">
                <a:latin typeface="DFKai-SB" panose="03000509000000000000" pitchFamily="65" charset="-120"/>
                <a:ea typeface="DFKai-SB" panose="03000509000000000000" pitchFamily="65" charset="-120"/>
              </a:rPr>
              <a:t>疏割人 </a:t>
            </a:r>
            <a:r>
              <a:rPr lang="en-US" altLang="zh-TW" sz="6000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6000" dirty="0">
                <a:latin typeface="DFKai-SB" panose="03000509000000000000" pitchFamily="65" charset="-120"/>
                <a:ea typeface="DFKai-SB" panose="03000509000000000000" pitchFamily="65" charset="-120"/>
              </a:rPr>
              <a:t>八</a:t>
            </a:r>
            <a:r>
              <a:rPr lang="en-US" sz="6000" dirty="0">
                <a:latin typeface="DFKai-SB" panose="03000509000000000000" pitchFamily="65" charset="-120"/>
                <a:ea typeface="DFKai-SB" panose="03000509000000000000" pitchFamily="65" charset="-120"/>
              </a:rPr>
              <a:t>5-7;13-16)</a:t>
            </a:r>
          </a:p>
          <a:p>
            <a:r>
              <a:rPr lang="zh-TW" altLang="en-US" sz="6000" dirty="0">
                <a:latin typeface="DFKai-SB" panose="03000509000000000000" pitchFamily="65" charset="-120"/>
                <a:ea typeface="DFKai-SB" panose="03000509000000000000" pitchFamily="65" charset="-120"/>
              </a:rPr>
              <a:t>毗努伊勒人 </a:t>
            </a:r>
            <a:r>
              <a:rPr lang="en-US" altLang="zh-TW" sz="6000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6000" dirty="0">
                <a:latin typeface="DFKai-SB" panose="03000509000000000000" pitchFamily="65" charset="-120"/>
                <a:ea typeface="DFKai-SB" panose="03000509000000000000" pitchFamily="65" charset="-120"/>
              </a:rPr>
              <a:t>八</a:t>
            </a:r>
            <a:r>
              <a:rPr lang="en-US" altLang="zh-TW" sz="6000" dirty="0">
                <a:latin typeface="DFKai-SB" panose="03000509000000000000" pitchFamily="65" charset="-120"/>
                <a:ea typeface="DFKai-SB" panose="03000509000000000000" pitchFamily="65" charset="-120"/>
              </a:rPr>
              <a:t>8-9;17)</a:t>
            </a:r>
            <a:endParaRPr lang="en-US" sz="6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56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154C3-5E97-47D5-ABF6-84FEDDF2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2189" y="1"/>
            <a:ext cx="12264189" cy="1259304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>
                <a:latin typeface="DFKai-SB" panose="03000509000000000000" pitchFamily="65" charset="-120"/>
                <a:ea typeface="DFKai-SB" panose="03000509000000000000" pitchFamily="65" charset="-120"/>
              </a:rPr>
              <a:t>基甸</a:t>
            </a:r>
            <a:r>
              <a:rPr lang="zh-TW" altLang="en-US" sz="72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完成使命</a:t>
            </a:r>
            <a:endParaRPr lang="en-US" sz="7200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2B2568-1B5E-4948-BD23-2CCC89F00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34716"/>
            <a:ext cx="12192000" cy="58232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300" dirty="0">
                <a:latin typeface="DFKai-SB" panose="03000509000000000000" pitchFamily="65" charset="-120"/>
                <a:ea typeface="DFKai-SB" panose="03000509000000000000" pitchFamily="65" charset="-120"/>
              </a:rPr>
              <a:t>八</a:t>
            </a:r>
            <a:r>
              <a:rPr lang="en-US" altLang="zh-TW" sz="4300" dirty="0">
                <a:latin typeface="DFKai-SB" panose="03000509000000000000" pitchFamily="65" charset="-120"/>
                <a:ea typeface="DFKai-SB" panose="03000509000000000000" pitchFamily="65" charset="-120"/>
              </a:rPr>
              <a:t>18 </a:t>
            </a:r>
            <a:r>
              <a:rPr lang="zh-TW" altLang="en-US" sz="4300" dirty="0">
                <a:latin typeface="DFKai-SB" panose="03000509000000000000" pitchFamily="65" charset="-120"/>
                <a:ea typeface="DFKai-SB" panose="03000509000000000000" pitchFamily="65" charset="-120"/>
              </a:rPr>
              <a:t>基甸問</a:t>
            </a:r>
            <a:r>
              <a:rPr lang="zh-TW" altLang="en-US" sz="43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西巴和撒慕拿</a:t>
            </a:r>
            <a:r>
              <a:rPr lang="zh-TW" altLang="en-US" sz="4300" dirty="0">
                <a:latin typeface="DFKai-SB" panose="03000509000000000000" pitchFamily="65" charset="-120"/>
                <a:ea typeface="DFKai-SB" panose="03000509000000000000" pitchFamily="65" charset="-120"/>
              </a:rPr>
              <a:t>說、你們在他泊山所殺的人是甚麼樣式．回答說、他們好像你、各人都有王子的樣式。</a:t>
            </a:r>
            <a:r>
              <a:rPr lang="en-US" altLang="zh-TW" sz="4300" dirty="0">
                <a:latin typeface="DFKai-SB" panose="03000509000000000000" pitchFamily="65" charset="-120"/>
                <a:ea typeface="DFKai-SB" panose="03000509000000000000" pitchFamily="65" charset="-120"/>
              </a:rPr>
              <a:t>19 </a:t>
            </a:r>
            <a:r>
              <a:rPr lang="zh-TW" altLang="en-US" sz="4300" dirty="0">
                <a:latin typeface="DFKai-SB" panose="03000509000000000000" pitchFamily="65" charset="-120"/>
                <a:ea typeface="DFKai-SB" panose="03000509000000000000" pitchFamily="65" charset="-120"/>
              </a:rPr>
              <a:t>基甸說、他們是我同母的弟兄．我指著永生的耶和華起誓、你們從前若存留他們的性命、我如今就不殺你們了。</a:t>
            </a:r>
            <a:r>
              <a:rPr lang="en-US" altLang="zh-TW" sz="4300" dirty="0">
                <a:latin typeface="DFKai-SB" panose="03000509000000000000" pitchFamily="65" charset="-120"/>
                <a:ea typeface="DFKai-SB" panose="03000509000000000000" pitchFamily="65" charset="-120"/>
              </a:rPr>
              <a:t>20 </a:t>
            </a:r>
            <a:r>
              <a:rPr lang="zh-TW" altLang="en-US" sz="4300" dirty="0">
                <a:latin typeface="DFKai-SB" panose="03000509000000000000" pitchFamily="65" charset="-120"/>
                <a:ea typeface="DFKai-SB" panose="03000509000000000000" pitchFamily="65" charset="-120"/>
              </a:rPr>
              <a:t>於是對他的長子益帖說、你起來殺他們。但益帖因為是童子、害怕、不敢拔刀。</a:t>
            </a:r>
            <a:r>
              <a:rPr lang="en-US" altLang="zh-TW" sz="4300" dirty="0">
                <a:latin typeface="DFKai-SB" panose="03000509000000000000" pitchFamily="65" charset="-120"/>
                <a:ea typeface="DFKai-SB" panose="03000509000000000000" pitchFamily="65" charset="-120"/>
              </a:rPr>
              <a:t>21 </a:t>
            </a:r>
            <a:r>
              <a:rPr lang="zh-TW" altLang="en-US" sz="4300" dirty="0">
                <a:latin typeface="DFKai-SB" panose="03000509000000000000" pitchFamily="65" charset="-120"/>
                <a:ea typeface="DFKai-SB" panose="03000509000000000000" pitchFamily="65" charset="-120"/>
              </a:rPr>
              <a:t>西巴和撒慕拿說、你自己起來殺我們罷．因為人如何、力量也是如何。基甸就起來、</a:t>
            </a:r>
            <a:r>
              <a:rPr lang="zh-TW" altLang="en-US" sz="43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殺了西巴和撒慕拿</a:t>
            </a:r>
            <a:r>
              <a:rPr lang="zh-TW" altLang="en-US" sz="4300" dirty="0">
                <a:latin typeface="DFKai-SB" panose="03000509000000000000" pitchFamily="65" charset="-120"/>
                <a:ea typeface="DFKai-SB" panose="03000509000000000000" pitchFamily="65" charset="-120"/>
              </a:rPr>
              <a:t>、奪獲他們駱駝項上戴的月牙圈。</a:t>
            </a:r>
            <a:endParaRPr lang="en-US" sz="43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083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154C3-5E97-47D5-ABF6-84FEDDF2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1146"/>
            <a:ext cx="12192000" cy="1436031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>
                <a:latin typeface="DFKai-SB" panose="03000509000000000000" pitchFamily="65" charset="-120"/>
                <a:ea typeface="DFKai-SB" panose="03000509000000000000" pitchFamily="65" charset="-120"/>
              </a:rPr>
              <a:t>基甸的</a:t>
            </a:r>
            <a:r>
              <a:rPr lang="zh-TW" altLang="en-US" sz="72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追隨</a:t>
            </a:r>
            <a:endParaRPr lang="en-US" sz="7200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2B2568-1B5E-4948-BD23-2CCC89F00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5078"/>
            <a:ext cx="12192000" cy="5802922"/>
          </a:xfrm>
        </p:spPr>
        <p:txBody>
          <a:bodyPr>
            <a:noAutofit/>
          </a:bodyPr>
          <a:lstStyle/>
          <a:p>
            <a:r>
              <a:rPr lang="zh-TW" altLang="en-US" sz="3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追隨偶像</a:t>
            </a:r>
            <a:endParaRPr lang="en-US" altLang="zh-TW" sz="3800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3800" dirty="0">
                <a:latin typeface="DFKai-SB" panose="03000509000000000000" pitchFamily="65" charset="-120"/>
                <a:ea typeface="DFKai-SB" panose="03000509000000000000" pitchFamily="65" charset="-120"/>
              </a:rPr>
              <a:t>八</a:t>
            </a:r>
            <a:r>
              <a:rPr lang="en-US" altLang="zh-TW" sz="3800" dirty="0">
                <a:latin typeface="DFKai-SB" panose="03000509000000000000" pitchFamily="65" charset="-120"/>
                <a:ea typeface="DFKai-SB" panose="03000509000000000000" pitchFamily="65" charset="-120"/>
              </a:rPr>
              <a:t>24 </a:t>
            </a:r>
            <a:r>
              <a:rPr lang="zh-TW" altLang="en-US" sz="3800" dirty="0">
                <a:latin typeface="DFKai-SB" panose="03000509000000000000" pitchFamily="65" charset="-120"/>
                <a:ea typeface="DFKai-SB" panose="03000509000000000000" pitchFamily="65" charset="-120"/>
              </a:rPr>
              <a:t>基甸又對他們說、我有一件事求你們．請你們各人將所奪的耳環給我．原來仇敵是以實瑪利人、都是戴金耳環的。</a:t>
            </a:r>
            <a:r>
              <a:rPr lang="en-US" altLang="zh-TW" sz="3800" dirty="0">
                <a:latin typeface="DFKai-SB" panose="03000509000000000000" pitchFamily="65" charset="-120"/>
                <a:ea typeface="DFKai-SB" panose="03000509000000000000" pitchFamily="65" charset="-120"/>
              </a:rPr>
              <a:t>25 </a:t>
            </a:r>
            <a:r>
              <a:rPr lang="zh-TW" altLang="en-US" sz="3800" dirty="0">
                <a:latin typeface="DFKai-SB" panose="03000509000000000000" pitchFamily="65" charset="-120"/>
                <a:ea typeface="DFKai-SB" panose="03000509000000000000" pitchFamily="65" charset="-120"/>
              </a:rPr>
              <a:t>他們說、我們情願給你．就鋪開一件外衣、各人將所奪的耳環丟在其上。</a:t>
            </a:r>
            <a:r>
              <a:rPr lang="en-US" altLang="zh-TW" sz="3800" dirty="0">
                <a:latin typeface="DFKai-SB" panose="03000509000000000000" pitchFamily="65" charset="-120"/>
                <a:ea typeface="DFKai-SB" panose="03000509000000000000" pitchFamily="65" charset="-120"/>
              </a:rPr>
              <a:t>26 </a:t>
            </a:r>
            <a:r>
              <a:rPr lang="zh-TW" altLang="en-US" sz="3800" dirty="0">
                <a:latin typeface="DFKai-SB" panose="03000509000000000000" pitchFamily="65" charset="-120"/>
                <a:ea typeface="DFKai-SB" panose="03000509000000000000" pitchFamily="65" charset="-120"/>
              </a:rPr>
              <a:t>基甸所要出來的金耳環、重一千七百舍客勒金子．此外還有米甸王所戴的月環、耳墜、和所穿的紫色衣服、並駱駝項上的金鍊子。</a:t>
            </a:r>
            <a:r>
              <a:rPr lang="en-US" altLang="zh-TW" sz="3800" dirty="0">
                <a:latin typeface="DFKai-SB" panose="03000509000000000000" pitchFamily="65" charset="-120"/>
                <a:ea typeface="DFKai-SB" panose="03000509000000000000" pitchFamily="65" charset="-120"/>
              </a:rPr>
              <a:t>27 </a:t>
            </a:r>
            <a:r>
              <a:rPr lang="zh-TW" altLang="en-US" sz="3800" dirty="0">
                <a:latin typeface="DFKai-SB" panose="03000509000000000000" pitchFamily="65" charset="-120"/>
                <a:ea typeface="DFKai-SB" panose="03000509000000000000" pitchFamily="65" charset="-120"/>
              </a:rPr>
              <a:t>基甸以此製造了一個</a:t>
            </a:r>
            <a:r>
              <a:rPr lang="zh-TW" altLang="en-US" sz="3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以弗得、設立在本城俄弗拉．後來以色列人拜那以弗得行了邪淫</a:t>
            </a:r>
            <a:r>
              <a:rPr lang="zh-TW" altLang="en-US" sz="3800" dirty="0">
                <a:latin typeface="DFKai-SB" panose="03000509000000000000" pitchFamily="65" charset="-120"/>
                <a:ea typeface="DFKai-SB" panose="03000509000000000000" pitchFamily="65" charset="-120"/>
              </a:rPr>
              <a:t>．這就</a:t>
            </a:r>
            <a:r>
              <a:rPr lang="zh-TW" altLang="en-US" sz="3800" dirty="0">
                <a:solidFill>
                  <a:srgbClr val="00B05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作了基甸和他全家的</a:t>
            </a:r>
            <a:r>
              <a:rPr lang="zh-TW" altLang="en-US" sz="3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網羅</a:t>
            </a:r>
            <a:r>
              <a:rPr lang="zh-TW" altLang="en-US" sz="3800" dirty="0">
                <a:latin typeface="DFKai-SB" panose="03000509000000000000" pitchFamily="65" charset="-120"/>
                <a:ea typeface="DFKai-SB" panose="03000509000000000000" pitchFamily="65" charset="-120"/>
              </a:rPr>
              <a:t>。 </a:t>
            </a:r>
            <a:endParaRPr lang="en-US" sz="3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708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154C3-5E97-47D5-ABF6-84FEDDF2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83676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>
                <a:latin typeface="DFKai-SB" panose="03000509000000000000" pitchFamily="65" charset="-120"/>
                <a:ea typeface="DFKai-SB" panose="03000509000000000000" pitchFamily="65" charset="-120"/>
              </a:rPr>
              <a:t>基甸的</a:t>
            </a:r>
            <a:r>
              <a:rPr lang="zh-TW" altLang="en-US" sz="72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追隨</a:t>
            </a:r>
            <a:endParaRPr lang="en-US" sz="7200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2B2568-1B5E-4948-BD23-2CCC89F00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90246"/>
            <a:ext cx="12192000" cy="5767753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追隨</a:t>
            </a:r>
            <a:r>
              <a:rPr lang="zh-TW" altLang="en-US" sz="40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權力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、</a:t>
            </a:r>
            <a:r>
              <a:rPr lang="zh-TW" altLang="en-US" sz="40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自立為王</a:t>
            </a:r>
            <a:endParaRPr lang="en-US" altLang="zh-TW" sz="4000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八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22 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以色列人對基甸說、你既救我們脫離米甸人的手、願</a:t>
            </a:r>
            <a:r>
              <a:rPr lang="zh-TW" altLang="en-US" sz="40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你和你的兒孫管理我們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23 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基甸說、我不管理你們、我的兒子也不管理你們．惟有</a:t>
            </a:r>
            <a:r>
              <a:rPr lang="zh-TW" altLang="en-US" sz="40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耶和華管理你們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4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八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24 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基甸又對他們說、我有一件事求你們．</a:t>
            </a:r>
            <a:r>
              <a:rPr lang="zh-TW" altLang="en-US" sz="40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請你們各人將所奪的耳環給我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．原來仇敵是以實瑪利人、都是戴金耳環的。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25 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他們說、我們情願給你．就鋪開一件外衣、各人將所奪的耳環丟在其上。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26 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基甸所要出來的金耳環、重</a:t>
            </a:r>
            <a:r>
              <a:rPr lang="zh-TW" altLang="en-US" sz="40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一千七百舍客勒金子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．此外還有</a:t>
            </a:r>
            <a:r>
              <a:rPr lang="zh-TW" altLang="en-US" sz="40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米甸王所戴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的月環、耳墜、和所穿的紫色衣服、並駱駝項上的金鍊子。</a:t>
            </a:r>
            <a:endParaRPr lang="en-US" altLang="zh-TW" sz="4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八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30 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基甸有</a:t>
            </a:r>
            <a:r>
              <a:rPr lang="zh-TW" altLang="en-US" sz="40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七十個親生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的兒子．因為他有</a:t>
            </a:r>
            <a:r>
              <a:rPr lang="zh-TW" altLang="en-US" sz="40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許多的妻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31 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他的妾住在示劍、也給他生了一個兒子．基甸與他起名叫</a:t>
            </a:r>
            <a:r>
              <a:rPr lang="zh-TW" altLang="en-US" sz="40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亞比米勒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xmlns="" val="110402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154C3-5E97-47D5-ABF6-84FEDDF2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45222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>
                <a:latin typeface="DFKai-SB" panose="03000509000000000000" pitchFamily="65" charset="-120"/>
                <a:ea typeface="DFKai-SB" panose="03000509000000000000" pitchFamily="65" charset="-120"/>
              </a:rPr>
              <a:t>基甸</a:t>
            </a:r>
            <a:r>
              <a:rPr lang="zh-TW" altLang="en-US" sz="72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應作的追隨</a:t>
            </a:r>
            <a:endParaRPr lang="en-US" sz="7200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2B2568-1B5E-4948-BD23-2CCC89F00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7300"/>
            <a:ext cx="12192000" cy="5600699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作王</a:t>
            </a:r>
            <a:r>
              <a:rPr lang="en-US" altLang="zh-TW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最高領袖</a:t>
            </a:r>
            <a:r>
              <a:rPr lang="en-US" altLang="zh-TW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的意義，以色列的王</a:t>
            </a:r>
            <a:r>
              <a:rPr lang="en-US" altLang="zh-TW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</a:p>
          <a:p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申十七</a:t>
            </a:r>
            <a:r>
              <a:rPr lang="en-US" altLang="zh-TW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14-20</a:t>
            </a:r>
          </a:p>
          <a:p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得四</a:t>
            </a:r>
            <a:r>
              <a:rPr lang="en-US" altLang="zh-TW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22(</a:t>
            </a:r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大衛，合神心意</a:t>
            </a:r>
            <a:r>
              <a:rPr lang="en-US" altLang="zh-TW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撒上十三</a:t>
            </a:r>
            <a:r>
              <a:rPr lang="en-US" altLang="zh-TW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14)</a:t>
            </a:r>
          </a:p>
          <a:p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作合神心意的領袖</a:t>
            </a:r>
            <a:endParaRPr lang="en-US" altLang="zh-TW" sz="4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以耶和華為王</a:t>
            </a:r>
            <a:endParaRPr lang="en-US" altLang="zh-TW" sz="4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神在領袖失敗，各人任意而行時仍守約管教、拯救其子民</a:t>
            </a:r>
            <a:endParaRPr lang="en-US" altLang="zh-TW" sz="4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altLang="zh-TW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210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154C3-5E97-47D5-ABF6-84FEDDF2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9714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>
                <a:latin typeface="DFKai-SB" panose="03000509000000000000" pitchFamily="65" charset="-120"/>
                <a:ea typeface="DFKai-SB" panose="03000509000000000000" pitchFamily="65" charset="-120"/>
              </a:rPr>
              <a:t>總結</a:t>
            </a:r>
            <a:endParaRPr lang="en-US" sz="72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2B2568-1B5E-4948-BD23-2CCC89F00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54977" y="1134208"/>
            <a:ext cx="12511454" cy="5723791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「屬靈領導的追隨」</a:t>
            </a:r>
            <a:r>
              <a:rPr lang="en-US" altLang="zh-TW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 從追隨自我到追隨上主，再打回原形</a:t>
            </a:r>
            <a:endParaRPr lang="en-US" altLang="zh-TW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尋求上主旨意和印證</a:t>
            </a:r>
            <a:endParaRPr lang="en-US" altLang="zh-TW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上主顯明祂旨意</a:t>
            </a:r>
          </a:p>
          <a:p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追隨和實行上主旨意</a:t>
            </a:r>
            <a:endParaRPr lang="en-US" altLang="zh-TW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屬世領袖</a:t>
            </a:r>
            <a:r>
              <a:rPr lang="en-US" altLang="zh-TW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領導人跟自己心意走，要追隨者跟他</a:t>
            </a:r>
            <a:r>
              <a:rPr lang="en-US" altLang="zh-TW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/</a:t>
            </a: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她走</a:t>
            </a:r>
            <a:endParaRPr lang="en-US" altLang="zh-TW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屬靈領袖</a:t>
            </a:r>
            <a:r>
              <a:rPr lang="en-US" altLang="zh-TW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領導人追隨和實行上主旨意</a:t>
            </a:r>
          </a:p>
          <a:p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成功的試探和試驗</a:t>
            </a:r>
            <a:endParaRPr lang="en-US" altLang="zh-TW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從除偶像到造偶像</a:t>
            </a:r>
            <a:endParaRPr lang="en-US" altLang="zh-TW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從以耶和華為王至自立為王</a:t>
            </a:r>
            <a:endParaRPr lang="en-US" altLang="zh-TW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95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154C3-5E97-47D5-ABF6-84FEDDF2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>
                <a:latin typeface="DFKai-SB" panose="03000509000000000000" pitchFamily="65" charset="-120"/>
                <a:ea typeface="DFKai-SB" panose="03000509000000000000" pitchFamily="65" charset="-120"/>
              </a:rPr>
              <a:t>士師記的背景</a:t>
            </a:r>
            <a:endParaRPr lang="en-US" sz="72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2B2568-1B5E-4948-BD23-2CCC89F00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7538"/>
            <a:ext cx="12103768" cy="5510462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約書亞記之後，約書亞死後</a:t>
            </a:r>
            <a:endParaRPr lang="en-US" altLang="zh-TW" sz="4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以色列人「得地」和迦南各族爭戰的過程</a:t>
            </a:r>
            <a:endParaRPr lang="en-US" altLang="zh-TW" sz="4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十二支派聯邦</a:t>
            </a:r>
            <a:endParaRPr lang="en-US" altLang="zh-TW" sz="4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「</a:t>
            </a:r>
            <a:r>
              <a:rPr lang="zh-TW" altLang="en-US" sz="4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士師</a:t>
            </a:r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」原本的意思是</a:t>
            </a:r>
            <a:r>
              <a:rPr lang="zh-TW" altLang="en-US" sz="4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審判官</a:t>
            </a:r>
            <a:endParaRPr lang="en-US" altLang="zh-TW" sz="4800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出二</a:t>
            </a:r>
            <a:r>
              <a:rPr lang="en-US" altLang="zh-TW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14 </a:t>
            </a:r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那人說</a:t>
            </a:r>
            <a:r>
              <a:rPr lang="en-US" altLang="zh-TW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「誰立你作我們的首領和</a:t>
            </a:r>
            <a:r>
              <a:rPr lang="zh-TW" altLang="en-US" sz="4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審判官</a:t>
            </a:r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呢</a:t>
            </a:r>
            <a:r>
              <a:rPr lang="en-US" altLang="zh-TW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難道你要殺我，像殺那埃及人麼</a:t>
            </a:r>
            <a:r>
              <a:rPr lang="en-US" altLang="zh-TW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」摩西便懼怕，說</a:t>
            </a:r>
            <a:r>
              <a:rPr lang="en-US" altLang="zh-TW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「這事必是被人知道了。」</a:t>
            </a:r>
            <a:endParaRPr lang="en-US" altLang="zh-TW" sz="4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在士師記中 「士師」是「</a:t>
            </a:r>
            <a:r>
              <a:rPr lang="zh-TW" altLang="en-US" sz="4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拯救者</a:t>
            </a:r>
            <a:r>
              <a:rPr lang="zh-TW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」，地方軍政領袖，</a:t>
            </a:r>
            <a:r>
              <a:rPr lang="zh-CN" altLang="en-US" sz="4800" dirty="0">
                <a:latin typeface="DFKai-SB" panose="03000509000000000000" pitchFamily="65" charset="-120"/>
                <a:ea typeface="DFKai-SB" panose="03000509000000000000" pitchFamily="65" charset="-120"/>
              </a:rPr>
              <a:t>拯救以色列人脱離迦南各族的逼害</a:t>
            </a:r>
            <a:endParaRPr lang="en-US" altLang="zh-TW" sz="48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士師時期沒有一個公認的領袖、王</a:t>
            </a:r>
            <a:endParaRPr lang="en-US" sz="4800" dirty="0">
              <a:solidFill>
                <a:srgbClr val="FF00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907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154C3-5E97-47D5-ABF6-84FEDDF2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66091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>
                <a:latin typeface="DFKai-SB" panose="03000509000000000000" pitchFamily="65" charset="-120"/>
                <a:ea typeface="DFKai-SB" panose="03000509000000000000" pitchFamily="65" charset="-120"/>
              </a:rPr>
              <a:t>應用</a:t>
            </a:r>
            <a:endParaRPr lang="en-US" sz="72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2B2568-1B5E-4948-BD23-2CCC89F00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3870"/>
            <a:ext cx="12192000" cy="579413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屬靈領袖要小心</a:t>
            </a:r>
            <a:r>
              <a:rPr lang="en-US" altLang="zh-TW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5G</a:t>
            </a:r>
          </a:p>
          <a:p>
            <a:r>
              <a:rPr 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Glory, Gold, Guy, Gal, Gain</a:t>
            </a:r>
          </a:p>
          <a:p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屬靈領袖要小心</a:t>
            </a:r>
            <a:r>
              <a:rPr lang="en-US" altLang="zh-TW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切勿追隨己路，依靠自信，製造與拜偶像</a:t>
            </a:r>
            <a:endParaRPr lang="en-US" altLang="zh-TW" sz="4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上主旨意要尋求並實行</a:t>
            </a:r>
            <a:endParaRPr lang="en-US" altLang="zh-TW" sz="4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你如何領導</a:t>
            </a:r>
            <a:r>
              <a:rPr lang="en-US" altLang="zh-TW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</a:p>
          <a:p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如何跟隨</a:t>
            </a:r>
            <a:r>
              <a:rPr lang="en-US" altLang="zh-TW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</a:p>
          <a:p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誰是你的王</a:t>
            </a:r>
            <a:r>
              <a:rPr lang="en-US" altLang="zh-TW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?</a:t>
            </a:r>
          </a:p>
          <a:p>
            <a:endParaRPr lang="en-US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65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154C3-5E97-47D5-ABF6-84FEDDF2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>
                <a:latin typeface="DFKai-SB" panose="03000509000000000000" pitchFamily="65" charset="-120"/>
                <a:ea typeface="DFKai-SB" panose="03000509000000000000" pitchFamily="65" charset="-120"/>
              </a:rPr>
              <a:t>結束禱告</a:t>
            </a:r>
            <a:endParaRPr lang="en-US" sz="72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2B2568-1B5E-4948-BD23-2CCC89F00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62808"/>
            <a:ext cx="12192000" cy="5495191"/>
          </a:xfrm>
        </p:spPr>
        <p:txBody>
          <a:bodyPr>
            <a:normAutofit/>
          </a:bodyPr>
          <a:lstStyle/>
          <a:p>
            <a:r>
              <a:rPr lang="zh-TW" altLang="en-US" sz="5400" dirty="0">
                <a:latin typeface="DFKai-SB" panose="03000509000000000000" pitchFamily="65" charset="-120"/>
                <a:ea typeface="DFKai-SB" panose="03000509000000000000" pitchFamily="65" charset="-120"/>
              </a:rPr>
              <a:t>為自己的領導與跟隨神禱告</a:t>
            </a:r>
            <a:endParaRPr lang="en-US" altLang="zh-TW" sz="5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5400" dirty="0">
                <a:latin typeface="DFKai-SB" panose="03000509000000000000" pitchFamily="65" charset="-120"/>
                <a:ea typeface="DFKai-SB" panose="03000509000000000000" pitchFamily="65" charset="-120"/>
              </a:rPr>
              <a:t>為跟隨者禱告</a:t>
            </a:r>
            <a:endParaRPr lang="en-US" altLang="zh-TW" sz="5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5400" dirty="0">
                <a:latin typeface="DFKai-SB" panose="03000509000000000000" pitchFamily="65" charset="-120"/>
                <a:ea typeface="DFKai-SB" panose="03000509000000000000" pitchFamily="65" charset="-120"/>
              </a:rPr>
              <a:t>為屬靈領袖禱告</a:t>
            </a:r>
            <a:endParaRPr lang="en-US" altLang="zh-TW" sz="5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5400" dirty="0">
                <a:latin typeface="DFKai-SB" panose="03000509000000000000" pitchFamily="65" charset="-120"/>
                <a:ea typeface="DFKai-SB" panose="03000509000000000000" pitchFamily="65" charset="-120"/>
              </a:rPr>
              <a:t>我作結束禱告</a:t>
            </a:r>
            <a:endParaRPr lang="en-US" altLang="zh-TW" sz="5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181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E3C869B-1FAA-4B72-8E75-4A67B5CB36B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4747" y="-824543"/>
            <a:ext cx="6866054" cy="936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0424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154C3-5E97-47D5-ABF6-84FEDDF2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81099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>
                <a:latin typeface="DFKai-SB" panose="03000509000000000000" pitchFamily="65" charset="-120"/>
                <a:ea typeface="DFKai-SB" panose="03000509000000000000" pitchFamily="65" charset="-120"/>
              </a:rPr>
              <a:t>士師的背景</a:t>
            </a:r>
            <a:endParaRPr lang="en-US" sz="72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2B2568-1B5E-4948-BD23-2CCC89F00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8262" y="975946"/>
            <a:ext cx="12350262" cy="5882053"/>
          </a:xfrm>
        </p:spPr>
        <p:txBody>
          <a:bodyPr>
            <a:noAutofit/>
          </a:bodyPr>
          <a:lstStyle/>
          <a:p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士師記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1-2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章承接約書亞記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13-22</a:t>
            </a:r>
          </a:p>
          <a:p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俄陀聶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三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7-11;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猶大支派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vs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米所波大人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</a:p>
          <a:p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以笏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三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12-30;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便雅憫支派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vs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摩押人女子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);</a:t>
            </a:r>
            <a:r>
              <a:rPr lang="zh-TW" altLang="en-US" sz="40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珊迦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4000" dirty="0">
                <a:solidFill>
                  <a:srgbClr val="00B05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三</a:t>
            </a:r>
            <a:r>
              <a:rPr lang="en-US" altLang="zh-TW" sz="4000" dirty="0">
                <a:solidFill>
                  <a:srgbClr val="00B05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31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</a:p>
          <a:p>
            <a:r>
              <a:rPr lang="zh-CN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底波拉</a:t>
            </a:r>
            <a:r>
              <a:rPr lang="en-US" altLang="zh-CN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四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1-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五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31;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以法蓮支派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vs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北部迦南人</a:t>
            </a:r>
            <a:r>
              <a:rPr lang="en-US" altLang="zh-CN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endParaRPr lang="en-US" altLang="zh-TW" sz="4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基甸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六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1-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九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57;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 瑪拿西支派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vs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米甸人和亞瑪力人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);</a:t>
            </a:r>
            <a:r>
              <a:rPr lang="zh-TW" altLang="en-US" sz="40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陀拉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十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1-2;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以薩迦支派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);</a:t>
            </a:r>
            <a:r>
              <a:rPr lang="zh-TW" altLang="en-US" sz="40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睚珥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十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3-5;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瑪拿西東部支派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</a:p>
          <a:p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耶弗他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十一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1-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十二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7;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瑪拿西東部支派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vs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亞捫人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);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以比贊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十二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8-10)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、以倫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十二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11-12)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和押頓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十二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13-15)</a:t>
            </a:r>
          </a:p>
          <a:p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參孫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4000" dirty="0">
                <a:solidFill>
                  <a:srgbClr val="00B0F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十三</a:t>
            </a:r>
            <a:r>
              <a:rPr lang="en-US" altLang="zh-TW" sz="4000" dirty="0">
                <a:solidFill>
                  <a:srgbClr val="00B0F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1-</a:t>
            </a:r>
            <a:r>
              <a:rPr lang="zh-TW" altLang="en-US" sz="4000" dirty="0">
                <a:solidFill>
                  <a:srgbClr val="00B0F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十六</a:t>
            </a:r>
            <a:r>
              <a:rPr lang="en-US" altLang="zh-TW" sz="4000" dirty="0">
                <a:solidFill>
                  <a:srgbClr val="00B0F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31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;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但支派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vs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非利士人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26994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154C3-5E97-47D5-ABF6-84FEDDF2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107830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>
                <a:latin typeface="DFKai-SB" panose="03000509000000000000" pitchFamily="65" charset="-120"/>
                <a:ea typeface="DFKai-SB" panose="03000509000000000000" pitchFamily="65" charset="-120"/>
              </a:rPr>
              <a:t>士師的背景</a:t>
            </a:r>
            <a:endParaRPr lang="en-US" sz="72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2B2568-1B5E-4948-BD23-2CCC89F00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8362"/>
            <a:ext cx="12192000" cy="5899638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不少是出身寒微，甚至不堪、不屬靈的領袖</a:t>
            </a:r>
            <a:endParaRPr lang="en-US" altLang="zh-TW" sz="4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有殘障、膽怯的領袖</a:t>
            </a:r>
          </a:p>
          <a:p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有女的領袖</a:t>
            </a:r>
            <a:endParaRPr lang="en-US" altLang="zh-TW" sz="4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更有不羈、不虔敬的百姓</a:t>
            </a:r>
            <a:endParaRPr lang="en-US" altLang="zh-TW" sz="4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「那時以色列中没有王」這一句話，重複出現（十七</a:t>
            </a:r>
            <a:r>
              <a:rPr lang="en-US" altLang="zh-TW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6</a:t>
            </a: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，十八</a:t>
            </a:r>
            <a:r>
              <a:rPr lang="en-US" altLang="zh-TW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1</a:t>
            </a: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，十九</a:t>
            </a:r>
            <a:r>
              <a:rPr lang="en-US" altLang="zh-TW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1</a:t>
            </a: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，二十一</a:t>
            </a:r>
            <a:r>
              <a:rPr lang="en-US" altLang="zh-TW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25</a:t>
            </a: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）</a:t>
            </a:r>
            <a:endParaRPr lang="en-US" altLang="zh-TW" sz="4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在十七</a:t>
            </a:r>
            <a:r>
              <a:rPr lang="en-US" altLang="zh-TW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6</a:t>
            </a: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，二十一</a:t>
            </a:r>
            <a:r>
              <a:rPr lang="en-US" altLang="zh-TW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25</a:t>
            </a: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加上「各人任意而行」</a:t>
            </a:r>
          </a:p>
          <a:p>
            <a:endParaRPr lang="zh-TW" altLang="en-US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03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154C3-5E97-47D5-ABF6-84FEDDF2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3337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>
                <a:latin typeface="DFKai-SB" panose="03000509000000000000" pitchFamily="65" charset="-120"/>
                <a:ea typeface="DFKai-SB" panose="03000509000000000000" pitchFamily="65" charset="-120"/>
              </a:rPr>
              <a:t>士師記的循環</a:t>
            </a:r>
            <a:endParaRPr lang="en-US" sz="72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2B2568-1B5E-4948-BD23-2CCC89F00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75946"/>
            <a:ext cx="12192000" cy="5882053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以色列人不守約犯罪，惹怒耶和華</a:t>
            </a:r>
            <a:endParaRPr lang="en-US" altLang="zh-TW" sz="4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上主將以色列人交在仇敵手中，受困苦壓逼</a:t>
            </a:r>
            <a:endParaRPr lang="en-US" altLang="zh-TW" sz="4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以色列人因受欺壓便呼求耶和華</a:t>
            </a:r>
            <a:endParaRPr lang="en-US" altLang="zh-TW" sz="4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耶和華派士師拯救以色列人</a:t>
            </a:r>
            <a:endParaRPr lang="en-US" altLang="zh-TW" sz="4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以色列人得享太平日子</a:t>
            </a:r>
            <a:endParaRPr lang="en-US" altLang="zh-TW" sz="4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士師死後，又再犯罪，展開另一個循環</a:t>
            </a:r>
            <a:endParaRPr lang="en-US" altLang="zh-TW" sz="4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以色列人犯罪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;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耶和華將他們交在仇敵</a:t>
            </a:r>
            <a:r>
              <a:rPr lang="en-US" altLang="zh-TW" sz="40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XX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人手中；他們呼求耶和華，耶和華便派</a:t>
            </a:r>
            <a:r>
              <a:rPr lang="en-US" altLang="zh-TW" sz="40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YY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士師拯救他們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;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國中太平</a:t>
            </a:r>
            <a:r>
              <a:rPr lang="en-US" altLang="zh-TW" sz="40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ZZ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年</a:t>
            </a:r>
            <a:r>
              <a:rPr lang="en-US" altLang="zh-TW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;</a:t>
            </a:r>
            <a:r>
              <a:rPr lang="zh-TW" altLang="en-US" sz="4000" dirty="0">
                <a:latin typeface="DFKai-SB" panose="03000509000000000000" pitchFamily="65" charset="-120"/>
                <a:ea typeface="DFKai-SB" panose="03000509000000000000" pitchFamily="65" charset="-120"/>
              </a:rPr>
              <a:t>士師死後，他們又犯罪</a:t>
            </a:r>
            <a:endParaRPr lang="en-US" altLang="zh-TW" sz="40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597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154C3-5E97-47D5-ABF6-84FEDDF2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5314"/>
            <a:ext cx="12115800" cy="1573822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>
                <a:latin typeface="DFKai-SB" panose="03000509000000000000" pitchFamily="65" charset="-120"/>
                <a:ea typeface="DFKai-SB" panose="03000509000000000000" pitchFamily="65" charset="-120"/>
              </a:rPr>
              <a:t>士師記的混亂循環</a:t>
            </a:r>
            <a:endParaRPr lang="en-US" sz="72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2B2568-1B5E-4948-BD23-2CCC89F00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4477" y="923193"/>
            <a:ext cx="12192000" cy="59348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二</a:t>
            </a:r>
            <a:r>
              <a:rPr lang="en-US" altLang="zh-TW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11 </a:t>
            </a: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以色列人</a:t>
            </a:r>
            <a:r>
              <a:rPr lang="zh-TW" altLang="en-US" sz="36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行耶和華眼中看為惡的事</a:t>
            </a: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，去事奉諸巴力。</a:t>
            </a:r>
            <a:r>
              <a:rPr lang="en-US" altLang="zh-TW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12 </a:t>
            </a: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離棄了領他們出埃及地的耶和華，他們列祖的　神，去叩拜別神，就是四圍列國的神，</a:t>
            </a:r>
            <a:r>
              <a:rPr lang="zh-TW" altLang="en-US" sz="36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惹耶和華發怒</a:t>
            </a: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en-US" altLang="zh-TW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13 </a:t>
            </a: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並離棄耶和華，去事奉巴力和亞斯他錄。</a:t>
            </a:r>
            <a:r>
              <a:rPr lang="en-US" altLang="zh-TW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14 </a:t>
            </a: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耶和華的怒氣向以色列人發作，</a:t>
            </a:r>
            <a:r>
              <a:rPr lang="zh-TW" altLang="en-US" sz="36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就把他們交在搶奪他們的人手中</a:t>
            </a: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。又將他們付與四圍仇敵的手中，甚至他們在仇敵面前再不能站立得住。</a:t>
            </a:r>
            <a:r>
              <a:rPr lang="en-US" altLang="zh-TW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15 </a:t>
            </a: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他們無論往何處去，耶和華都以災禍攻擊他們，正如耶和華所說的話，又如耶和華向他們所起的誓。</a:t>
            </a:r>
            <a:r>
              <a:rPr lang="zh-TW" altLang="en-US" sz="36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他們便極其困苦</a:t>
            </a: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en-US" altLang="zh-TW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16 </a:t>
            </a:r>
            <a:r>
              <a:rPr lang="zh-TW" altLang="en-US" sz="36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耶和華興起士師，士師就拯救他們</a:t>
            </a: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脫離搶奪他們人的手。</a:t>
            </a:r>
            <a:r>
              <a:rPr lang="en-US" altLang="zh-TW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17</a:t>
            </a:r>
            <a:r>
              <a:rPr lang="en-US" altLang="zh-TW" sz="2200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zh-TW" altLang="en-US" sz="36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他們卻不聽從士師，竟隨從叩拜別神</a:t>
            </a: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，行了邪淫，速速的偏離他們列祖所行的道，不如他們列祖順從耶和華的命令。</a:t>
            </a:r>
            <a:r>
              <a:rPr lang="en-US" altLang="zh-TW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18 </a:t>
            </a: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耶和華為他們興起士師，就與那士師同在。士師在世的一切日子，耶和華拯救他們脫離仇敵的手。他們因受欺壓擾害，就哀聲歎氣，所以耶和華後悔了。</a:t>
            </a:r>
            <a:r>
              <a:rPr lang="en-US" altLang="zh-TW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19 </a:t>
            </a: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及至士師死後，他們就轉去行惡，比他們列祖更甚，去事奉叩拜別神。</a:t>
            </a:r>
            <a:r>
              <a:rPr lang="zh-TW" altLang="en-US" sz="36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總不斷絕頑梗的惡行</a:t>
            </a:r>
            <a:r>
              <a:rPr lang="zh-TW" altLang="en-US" sz="3600" dirty="0">
                <a:latin typeface="DFKai-SB" panose="03000509000000000000" pitchFamily="65" charset="-120"/>
                <a:ea typeface="DFKai-SB" panose="03000509000000000000" pitchFamily="65" charset="-120"/>
              </a:rPr>
              <a:t>。 </a:t>
            </a:r>
            <a:endParaRPr lang="zh-CN" altLang="en-US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10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F154C3-5E97-47D5-ABF6-84FEDDF2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95399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>
                <a:latin typeface="DFKai-SB" panose="03000509000000000000" pitchFamily="65" charset="-120"/>
                <a:ea typeface="DFKai-SB" panose="03000509000000000000" pitchFamily="65" charset="-120"/>
              </a:rPr>
              <a:t>士師記的結構</a:t>
            </a:r>
            <a:endParaRPr lang="en-US" sz="72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2B2568-1B5E-4948-BD23-2CCC89F00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90246"/>
            <a:ext cx="12192000" cy="5767753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一</a:t>
            </a:r>
            <a:r>
              <a:rPr lang="en-US" altLang="zh-TW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zh-TW" altLang="en-US" sz="4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雙引言</a:t>
            </a: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 一</a:t>
            </a:r>
            <a:r>
              <a:rPr lang="en-US" altLang="zh-TW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1-</a:t>
            </a: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三</a:t>
            </a:r>
            <a:r>
              <a:rPr lang="en-US" altLang="zh-TW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6(</a:t>
            </a: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一</a:t>
            </a:r>
            <a:r>
              <a:rPr lang="en-US" altLang="zh-TW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1-</a:t>
            </a: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二</a:t>
            </a:r>
            <a:r>
              <a:rPr lang="en-US" altLang="zh-TW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5;</a:t>
            </a: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二</a:t>
            </a:r>
            <a:r>
              <a:rPr lang="en-US" altLang="zh-TW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6-</a:t>
            </a: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三</a:t>
            </a:r>
            <a:r>
              <a:rPr lang="en-US" altLang="zh-TW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6)</a:t>
            </a:r>
          </a:p>
          <a:p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士師的爭戰</a:t>
            </a:r>
            <a:r>
              <a:rPr lang="en-US" altLang="zh-TW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:</a:t>
            </a: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未盡全力，鬆懈</a:t>
            </a:r>
            <a:r>
              <a:rPr lang="en-US" altLang="zh-TW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(</a:t>
            </a: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非不能也，是不為也</a:t>
            </a:r>
            <a:r>
              <a:rPr lang="en-US" altLang="zh-TW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vs</a:t>
            </a: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迦勒</a:t>
            </a:r>
            <a:r>
              <a:rPr lang="en-US" altLang="zh-TW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，沒有驅趕迦南所有民族</a:t>
            </a:r>
            <a:endParaRPr lang="en-US" altLang="zh-TW" sz="4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二</a:t>
            </a:r>
            <a:r>
              <a:rPr lang="en-US" altLang="zh-TW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zh-TW" altLang="en-US" sz="4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本論</a:t>
            </a: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 三</a:t>
            </a:r>
            <a:r>
              <a:rPr lang="en-US" altLang="zh-TW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7-</a:t>
            </a: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十六</a:t>
            </a:r>
            <a:r>
              <a:rPr lang="en-US" altLang="zh-TW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31</a:t>
            </a:r>
          </a:p>
          <a:p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士師的循環和例證</a:t>
            </a:r>
            <a:endParaRPr lang="en-US" altLang="zh-TW" sz="4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三</a:t>
            </a:r>
            <a:r>
              <a:rPr lang="en-US" altLang="zh-TW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)</a:t>
            </a:r>
            <a:r>
              <a:rPr lang="zh-TW" altLang="en-US" sz="4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結論</a:t>
            </a: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 十七</a:t>
            </a:r>
            <a:r>
              <a:rPr lang="en-US" altLang="zh-TW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1-</a:t>
            </a: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廿一</a:t>
            </a:r>
            <a:r>
              <a:rPr lang="en-US" altLang="zh-TW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25</a:t>
            </a: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 呼應引言</a:t>
            </a:r>
            <a:endParaRPr lang="en-US" altLang="zh-TW" sz="4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宗教、社會、政治的混亂</a:t>
            </a:r>
            <a:endParaRPr lang="en-US" altLang="zh-TW" sz="4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利未人</a:t>
            </a:r>
            <a:r>
              <a:rPr lang="en-US" altLang="zh-TW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;</a:t>
            </a:r>
            <a:r>
              <a:rPr lang="zh-TW" altLang="en-US" sz="4400" dirty="0">
                <a:latin typeface="DFKai-SB" panose="03000509000000000000" pitchFamily="65" charset="-120"/>
                <a:ea typeface="DFKai-SB" panose="03000509000000000000" pitchFamily="65" charset="-120"/>
              </a:rPr>
              <a:t>但和便雅憫支派的惡行</a:t>
            </a:r>
            <a:endParaRPr lang="en-US" altLang="zh-TW" sz="4400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sz="3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654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3244</Words>
  <Application>Microsoft Office PowerPoint</Application>
  <PresentationFormat>自訂</PresentationFormat>
  <Paragraphs>142</Paragraphs>
  <Slides>31</Slides>
  <Notes>29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2" baseType="lpstr">
      <vt:lpstr>Office Theme</vt:lpstr>
      <vt:lpstr>中國基督教播道會康泉堂  屬靈領導的追隨  士師記六33-40</vt:lpstr>
      <vt:lpstr>屬靈領導的追隨</vt:lpstr>
      <vt:lpstr>士師記的背景</vt:lpstr>
      <vt:lpstr>投影片 4</vt:lpstr>
      <vt:lpstr>士師的背景</vt:lpstr>
      <vt:lpstr>士師的背景</vt:lpstr>
      <vt:lpstr>士師記的循環</vt:lpstr>
      <vt:lpstr>士師記的混亂循環</vt:lpstr>
      <vt:lpstr>士師記的結構</vt:lpstr>
      <vt:lpstr>基甸的追隨</vt:lpstr>
      <vt:lpstr>基甸的追隨</vt:lpstr>
      <vt:lpstr>基甸的追隨</vt:lpstr>
      <vt:lpstr>基甸尋求上主的印證</vt:lpstr>
      <vt:lpstr>基甸尋求上主的印證</vt:lpstr>
      <vt:lpstr>基甸尋求上主旨意的印證</vt:lpstr>
      <vt:lpstr>基甸再尋求上主的印證</vt:lpstr>
      <vt:lpstr>可否用印證來肯定上主的召命？</vt:lpstr>
      <vt:lpstr>基甸遵行上主的召命</vt:lpstr>
      <vt:lpstr>上主顯明祂的旨意</vt:lpstr>
      <vt:lpstr>基甸以智慧執行上主的旨意</vt:lpstr>
      <vt:lpstr>基甸的追隨者</vt:lpstr>
      <vt:lpstr>基甸的追隨者</vt:lpstr>
      <vt:lpstr>投影片 23</vt:lpstr>
      <vt:lpstr>基甸的反對/不支持者</vt:lpstr>
      <vt:lpstr>基甸完成使命</vt:lpstr>
      <vt:lpstr>基甸的追隨</vt:lpstr>
      <vt:lpstr>基甸的追隨</vt:lpstr>
      <vt:lpstr>基甸應作的追隨</vt:lpstr>
      <vt:lpstr>總結</vt:lpstr>
      <vt:lpstr>應用</vt:lpstr>
      <vt:lpstr>結束禱告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EFCCKCC</dc:title>
  <dc:creator>Yat Shing Mung</dc:creator>
  <cp:lastModifiedBy>Andrew</cp:lastModifiedBy>
  <cp:revision>143</cp:revision>
  <dcterms:created xsi:type="dcterms:W3CDTF">2020-09-15T13:40:32Z</dcterms:created>
  <dcterms:modified xsi:type="dcterms:W3CDTF">2020-11-05T02:56:45Z</dcterms:modified>
</cp:coreProperties>
</file>