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5" r:id="rId1"/>
  </p:sldMasterIdLst>
  <p:notesMasterIdLst>
    <p:notesMasterId r:id="rId14"/>
  </p:notesMasterIdLst>
  <p:sldIdLst>
    <p:sldId id="261" r:id="rId2"/>
    <p:sldId id="293" r:id="rId3"/>
    <p:sldId id="312" r:id="rId4"/>
    <p:sldId id="310" r:id="rId5"/>
    <p:sldId id="296" r:id="rId6"/>
    <p:sldId id="313" r:id="rId7"/>
    <p:sldId id="297" r:id="rId8"/>
    <p:sldId id="298" r:id="rId9"/>
    <p:sldId id="309" r:id="rId10"/>
    <p:sldId id="305" r:id="rId11"/>
    <p:sldId id="306" r:id="rId12"/>
    <p:sldId id="307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E818F-83B4-42DF-910A-CF69AF1080A5}">
          <p14:sldIdLst>
            <p14:sldId id="261"/>
            <p14:sldId id="293"/>
            <p14:sldId id="312"/>
            <p14:sldId id="310"/>
            <p14:sldId id="296"/>
            <p14:sldId id="313"/>
            <p14:sldId id="297"/>
            <p14:sldId id="298"/>
            <p14:sldId id="309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8D4B7"/>
    <a:srgbClr val="B5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70255" autoAdjust="0"/>
  </p:normalViewPr>
  <p:slideViewPr>
    <p:cSldViewPr snapToGrid="0">
      <p:cViewPr>
        <p:scale>
          <a:sx n="47" d="100"/>
          <a:sy n="47" d="100"/>
        </p:scale>
        <p:origin x="-498" y="-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23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044167D-BF23-4A90-BA8D-5E2285AA207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481727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059383"/>
            <a:ext cx="5852160" cy="529243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AB84938-CBA5-4933-A27D-8CFCF64E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buFont typeface="+mj-lt"/>
      <a:buAutoNum type="arabicPeriod"/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indent="-228600" algn="l" defTabSz="914400" rtl="0" eaLnBrk="1" latinLnBrk="0" hangingPunct="1">
      <a:buFont typeface="+mj-lt"/>
      <a:buAutoNum type="alphaLcParenR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00150" indent="-285750" algn="l" defTabSz="914400" rtl="0" eaLnBrk="1" latinLnBrk="0" hangingPunct="1">
      <a:buFont typeface="+mj-lt"/>
      <a:buAutoNum type="romanLcPeriod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弟兄姊妹，朋友。主內平安。祈禱：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知道韓桂芬姑娘先前來過講『家庭事工』。又知道『康泉堂』着意服侍『家庭』，包括夫婦，孩子。康泉堂是一個『社區教會』，這裡就是一個以家庭為單位的社區。感恩你們從上主領受這個異象，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『家庭』這個題目，未讀神學以前，已感興趣，讀其他課程開始『思想』。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神學教育解決了部分問題。仍在思想。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不少教會在講『家庭事工』。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家庭事工＝親職訓練？同樂日？夫婦關係訓練？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看來好像。但是否搞了這些便做了『家庭事工』？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PMingLiU" panose="02020500000000000000" pitchFamily="18" charset="-120"/>
              </a:rPr>
              <a:t>分享我這方面的領受，盼望對康泉堂在推動『家庭事工』上有用。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54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buNone/>
            </a:pPr>
            <a:endParaRPr lang="en-US" sz="15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5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buNone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2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81013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3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28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9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1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39" y="376912"/>
            <a:ext cx="9384274" cy="945624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39" y="1456841"/>
            <a:ext cx="9384273" cy="4862560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3194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340" y="6324672"/>
            <a:ext cx="808887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9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20340" y="624110"/>
            <a:ext cx="9384272" cy="1280890"/>
          </a:xfrm>
        </p:spPr>
        <p:txBody>
          <a:bodyPr/>
          <a:lstStyle>
            <a:lvl1pPr>
              <a:defRPr baseline="0"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0340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2126222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9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1BA224D6-4715-499C-8BD1-57CC6A98055C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1819F9-8CAC-4A6C-8F06-0482027F9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E32025C-4CD3-40D8-BAE8-067B9A085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endParaRPr lang="zh-TW" altLang="zh-HK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5826D50-69FD-4D17-B3BC-FD2358C4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fontAlgn="ctr"/>
            <a:r>
              <a:rPr lang="zh-TW" altLang="en-US" dirty="0"/>
              <a:t>家庭事工乜東東？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98CC08-AEC2-4E8F-8F52-0F5C6372D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D1545E6-EB3C-4478-A661-A2CA963F1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B2E5B960-0C5D-4F77-8E9F-9F3D883D8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258E44FC-92AD-43A0-BB05-DB268C82D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C63D3083-A56C-4199-8DE0-63C8BE9EDF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C7CD3581-635D-438F-A64F-68404E7AE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AD6904C0-211C-41A2-BDB8-3B07C90BB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B0837DA6-CAF9-4E78-A39E-6358EDE2B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0A99DD7D-3AB3-471E-842F-8AFEA09D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9C70B0D4-92FE-478F-86BD-93BA2C4DF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C9156BE6-11D4-4696-9E3F-C325BFAC81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4E667226-1D20-4A9D-BBE3-AC17EA436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2F87E3B6-5202-4434-9B26-42B46774F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AEA5E85F-F1F4-40E4-A62C-95324F674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8" name="Freeform 11">
            <a:extLst>
              <a:ext uri="{FF2B5EF4-FFF2-40B4-BE49-F238E27FC236}">
                <a16:creationId xmlns:a16="http://schemas.microsoft.com/office/drawing/2014/main" xmlns="" id="{1310EFE2-B91D-47E7-B117-C2A802800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66DDD9-0917-4452-B08F-EF977B3C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由父母開始</a:t>
            </a:r>
            <a:r>
              <a:rPr lang="zh-TW" altLang="en-US"/>
              <a:t>，責無旁貸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D0EDB1-7216-4A88-8FBD-827D8BB3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9" y="1456841"/>
            <a:ext cx="9753213" cy="4862560"/>
          </a:xfrm>
        </p:spPr>
        <p:txBody>
          <a:bodyPr>
            <a:normAutofit/>
          </a:bodyPr>
          <a:lstStyle/>
          <a:p>
            <a:r>
              <a:rPr lang="en-US" dirty="0"/>
              <a:t>『</a:t>
            </a:r>
            <a:r>
              <a:rPr lang="en-US" dirty="0" err="1"/>
              <a:t>沒有兒童的問題，只有大人的問題</a:t>
            </a:r>
            <a:r>
              <a:rPr lang="en-US" dirty="0"/>
              <a:t>』?!</a:t>
            </a:r>
          </a:p>
          <a:p>
            <a:pPr lvl="0"/>
            <a:r>
              <a:rPr lang="zh-TW" altLang="en-US" dirty="0"/>
              <a:t>家長更需要接受教育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3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54014-406D-4678-830B-8B735D4E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教會</a:t>
            </a:r>
            <a:r>
              <a:rPr lang="en-US" altLang="zh-TW" dirty="0"/>
              <a:t>『</a:t>
            </a:r>
            <a:r>
              <a:rPr lang="zh-TW" altLang="en-US" dirty="0"/>
              <a:t>特意</a:t>
            </a:r>
            <a:r>
              <a:rPr lang="en-US" altLang="zh-TW" dirty="0"/>
              <a:t>』</a:t>
            </a:r>
            <a:r>
              <a:rPr lang="zh-TW" altLang="en-US" dirty="0"/>
              <a:t>、</a:t>
            </a:r>
            <a:r>
              <a:rPr lang="en-US" altLang="zh-TW" dirty="0"/>
              <a:t>『</a:t>
            </a:r>
            <a:r>
              <a:rPr lang="zh-TW" altLang="en-US" dirty="0"/>
              <a:t>持續</a:t>
            </a:r>
            <a:r>
              <a:rPr lang="en-US" altLang="zh-TW" dirty="0"/>
              <a:t>』</a:t>
            </a:r>
            <a:r>
              <a:rPr lang="zh-TW" altLang="en-US" dirty="0"/>
              <a:t>地</a:t>
            </a:r>
            <a:r>
              <a:rPr lang="en-US" altLang="zh-TW" dirty="0"/>
              <a:t>『</a:t>
            </a:r>
            <a:r>
              <a:rPr lang="zh-TW" altLang="en-US" dirty="0"/>
              <a:t>較正</a:t>
            </a:r>
            <a:r>
              <a:rPr lang="en-US" altLang="zh-TW" dirty="0"/>
              <a:t>』</a:t>
            </a:r>
            <a:r>
              <a:rPr lang="zh-TW" altLang="en-US" dirty="0"/>
              <a:t>宣講和事工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C7C88E-D7C9-49CC-BDAC-266BE97A7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557" y="1995440"/>
            <a:ext cx="5183518" cy="4862560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認清異象</a:t>
            </a:r>
            <a:endParaRPr lang="en-US" altLang="zh-TW" dirty="0"/>
          </a:p>
          <a:p>
            <a:pPr lvl="0"/>
            <a:r>
              <a:rPr lang="zh-CN" altLang="en-US" dirty="0"/>
              <a:t>持續發展</a:t>
            </a:r>
            <a:endParaRPr lang="en-US" altLang="zh-CN" dirty="0"/>
          </a:p>
          <a:p>
            <a:r>
              <a:rPr lang="zh-CN" altLang="en-US" dirty="0"/>
              <a:t>協作事工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42D6643-CBF0-4E7C-80B7-BC280770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5400000">
            <a:off x="7148369" y="1944857"/>
            <a:ext cx="4978565" cy="37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2B13F8-C8F9-4C54-AB57-7927C9F9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478EF-1861-4578-A3E0-72956406B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4 </a:t>
            </a:r>
            <a:r>
              <a:rPr lang="zh-TW" altLang="en-US" dirty="0"/>
              <a:t>「以色列啊，你要聽！耶和華－我們上帝是獨一的主。</a:t>
            </a:r>
            <a:r>
              <a:rPr lang="en-US" dirty="0"/>
              <a:t>5 </a:t>
            </a:r>
            <a:r>
              <a:rPr lang="zh-TW" altLang="en-US" dirty="0"/>
              <a:t>你要盡心、盡性、盡力愛耶和華－你的上帝。</a:t>
            </a:r>
            <a:r>
              <a:rPr lang="en-US" dirty="0"/>
              <a:t>6 </a:t>
            </a:r>
            <a:r>
              <a:rPr lang="zh-TW" altLang="en-US" dirty="0"/>
              <a:t>我今日所吩咐你的話都要記在心上，</a:t>
            </a:r>
            <a:r>
              <a:rPr lang="en-US" dirty="0"/>
              <a:t>7 </a:t>
            </a:r>
            <a:r>
              <a:rPr lang="zh-TW" altLang="en-US" dirty="0"/>
              <a:t>也要殷勤教訓你的兒女。無論你坐在家裏，行在路上，躺下，起來，都要談論。</a:t>
            </a:r>
            <a:r>
              <a:rPr lang="en-US" dirty="0"/>
              <a:t>8 </a:t>
            </a:r>
            <a:r>
              <a:rPr lang="zh-TW" altLang="en-US" dirty="0"/>
              <a:t>也要繫在手上為記號，戴在額上為經文；</a:t>
            </a:r>
            <a:r>
              <a:rPr lang="en-US" dirty="0"/>
              <a:t>9 </a:t>
            </a:r>
            <a:r>
              <a:rPr lang="zh-TW" altLang="en-US" dirty="0"/>
              <a:t>又要寫在你房屋的門框上，並你的城門上。」</a:t>
            </a:r>
            <a:r>
              <a:rPr lang="en-US" altLang="zh-TW" dirty="0"/>
              <a:t>(</a:t>
            </a:r>
            <a:r>
              <a:rPr lang="zh-TW" altLang="en-US" dirty="0"/>
              <a:t>申</a:t>
            </a:r>
            <a:r>
              <a:rPr lang="en-US" dirty="0"/>
              <a:t> 6</a:t>
            </a:r>
            <a:r>
              <a:rPr lang="zh-TW" altLang="en-US" dirty="0"/>
              <a:t>：</a:t>
            </a:r>
            <a:r>
              <a:rPr lang="en-US" dirty="0"/>
              <a:t>4-9)</a:t>
            </a:r>
          </a:p>
        </p:txBody>
      </p:sp>
    </p:spTree>
    <p:extLst>
      <p:ext uri="{BB962C8B-B14F-4D97-AF65-F5344CB8AC3E}">
        <p14:creationId xmlns:p14="http://schemas.microsoft.com/office/powerpoint/2010/main" val="42296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29CA1-32B4-42CB-8569-E3426548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78635-A80E-425C-B902-62003F44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30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耶和華－我們的上帝在何烈山與我們立約。</a:t>
            </a:r>
            <a:r>
              <a:rPr lang="en-US" baseline="30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這約不是與我們列祖立的，乃是與我們今日在這裏存活之人立的。</a:t>
            </a:r>
            <a:r>
              <a:rPr lang="en-US" altLang="zh-TW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申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5: 2-3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63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29CA1-32B4-42CB-8569-E3426548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申</a:t>
            </a:r>
            <a:r>
              <a:rPr lang="en-US" altLang="zh-CN" dirty="0"/>
              <a:t>6:4-5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78635-A80E-425C-B902-62003F44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 </a:t>
            </a:r>
            <a:r>
              <a:rPr lang="zh-TW" altLang="en-US" dirty="0"/>
              <a:t>「以色列啊，</a:t>
            </a:r>
            <a:r>
              <a:rPr lang="zh-TW" altLang="en-US" dirty="0">
                <a:highlight>
                  <a:srgbClr val="FFFF00"/>
                </a:highlight>
              </a:rPr>
              <a:t>你要聽</a:t>
            </a:r>
            <a:r>
              <a:rPr lang="zh-TW" altLang="en-US" dirty="0"/>
              <a:t>！耶和華－我們上帝是獨一的主。</a:t>
            </a:r>
            <a:r>
              <a:rPr lang="en-US" dirty="0"/>
              <a:t>5 </a:t>
            </a:r>
            <a:r>
              <a:rPr lang="zh-TW" altLang="en-US" dirty="0"/>
              <a:t>你要盡心、盡性、盡力愛耶和華－你的上帝。</a:t>
            </a:r>
            <a:endParaRPr lang="en-US" altLang="zh-TW" dirty="0"/>
          </a:p>
          <a:p>
            <a:r>
              <a:rPr lang="he-IL" sz="4400" b="1" dirty="0"/>
              <a:t>שְׁמַע</a:t>
            </a:r>
            <a:r>
              <a:rPr lang="en-US" dirty="0"/>
              <a:t>, </a:t>
            </a:r>
            <a:r>
              <a:rPr lang="en-US" b="1" dirty="0"/>
              <a:t>Shema</a:t>
            </a:r>
            <a:r>
              <a:rPr lang="en-US" dirty="0"/>
              <a:t>: </a:t>
            </a:r>
            <a:r>
              <a:rPr lang="zh-CN" altLang="en-US" b="1" dirty="0"/>
              <a:t>聽 </a:t>
            </a:r>
            <a:r>
              <a:rPr lang="zh-CN" altLang="en-US" dirty="0"/>
              <a:t>（第二身，單數，命令式 ；</a:t>
            </a:r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person, singular, imperative)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555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29CA1-32B4-42CB-8569-E3426548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申</a:t>
            </a:r>
            <a:r>
              <a:rPr lang="en-US" dirty="0"/>
              <a:t> 6</a:t>
            </a:r>
            <a:r>
              <a:rPr lang="zh-TW" altLang="en-US" dirty="0"/>
              <a:t>：</a:t>
            </a:r>
            <a:r>
              <a:rPr lang="en-US" dirty="0"/>
              <a:t>4-9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78635-A80E-425C-B902-62003F44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 </a:t>
            </a:r>
            <a:r>
              <a:rPr lang="zh-TW" altLang="en-US" dirty="0"/>
              <a:t>「以色列啊，你要聽！耶和華－我們上帝是獨一的主。</a:t>
            </a:r>
            <a:r>
              <a:rPr lang="en-US" dirty="0"/>
              <a:t>5 </a:t>
            </a:r>
            <a:r>
              <a:rPr lang="zh-TW" altLang="en-US" dirty="0"/>
              <a:t>你要盡心、盡性、盡力愛耶和華－你的上帝。</a:t>
            </a:r>
            <a:endParaRPr lang="en-US" altLang="zh-TW" dirty="0"/>
          </a:p>
          <a:p>
            <a:r>
              <a:rPr lang="en-US" dirty="0"/>
              <a:t>6 </a:t>
            </a:r>
            <a:r>
              <a:rPr lang="zh-TW" altLang="en-US" dirty="0"/>
              <a:t>我今日所吩咐你的話都要記在心上，</a:t>
            </a:r>
            <a:endParaRPr lang="en-US" altLang="zh-TW" dirty="0"/>
          </a:p>
          <a:p>
            <a:r>
              <a:rPr lang="en-US" dirty="0"/>
              <a:t>7 </a:t>
            </a:r>
            <a:r>
              <a:rPr lang="zh-TW" altLang="en-US" dirty="0"/>
              <a:t>也要殷勤教訓你的兒女。無論你坐在家裏，行在路上，躺下，起來，都要談論。</a:t>
            </a:r>
            <a:r>
              <a:rPr lang="en-US" dirty="0"/>
              <a:t>8 </a:t>
            </a:r>
            <a:r>
              <a:rPr lang="zh-TW" altLang="en-US" dirty="0"/>
              <a:t>也要繫在手上為記號，戴在額上為經文；</a:t>
            </a:r>
            <a:r>
              <a:rPr lang="en-US" dirty="0"/>
              <a:t>9 </a:t>
            </a:r>
            <a:r>
              <a:rPr lang="zh-TW" altLang="en-US" dirty="0"/>
              <a:t>又要寫在你房屋的門框上，並你的城門上。」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uniform&#10;&#10;Description automatically generated">
            <a:extLst>
              <a:ext uri="{FF2B5EF4-FFF2-40B4-BE49-F238E27FC236}">
                <a16:creationId xmlns:a16="http://schemas.microsoft.com/office/drawing/2014/main" xmlns="" id="{F8885E9D-5B7E-4A37-BAD7-2BB116B5C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3917" y="276192"/>
            <a:ext cx="4021749" cy="603716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0B01D0-B2B6-4C83-BD90-A284C288B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828" y="299052"/>
            <a:ext cx="3321417" cy="60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29CA1-32B4-42CB-8569-E3426548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申</a:t>
            </a:r>
            <a:r>
              <a:rPr lang="en-US" dirty="0"/>
              <a:t> 6</a:t>
            </a:r>
            <a:r>
              <a:rPr lang="zh-TW" altLang="en-US" dirty="0"/>
              <a:t>：</a:t>
            </a:r>
            <a:r>
              <a:rPr lang="en-US" dirty="0"/>
              <a:t>4-9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78635-A80E-425C-B902-62003F44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 </a:t>
            </a:r>
            <a:r>
              <a:rPr lang="zh-TW" altLang="en-US" dirty="0"/>
              <a:t>「以色列啊，你要聽！耶和華－我們上帝是獨一的主。</a:t>
            </a:r>
            <a:r>
              <a:rPr lang="en-US" dirty="0"/>
              <a:t>5 </a:t>
            </a:r>
            <a:r>
              <a:rPr lang="zh-TW" altLang="en-US" dirty="0"/>
              <a:t>你要盡心、盡性、盡力愛耶和華－你的上帝。</a:t>
            </a:r>
            <a:endParaRPr lang="en-US" altLang="zh-TW" dirty="0"/>
          </a:p>
          <a:p>
            <a:r>
              <a:rPr lang="en-US" dirty="0"/>
              <a:t>6 </a:t>
            </a:r>
            <a:r>
              <a:rPr lang="zh-TW" altLang="en-US" dirty="0"/>
              <a:t>我今日所吩咐你的話都要記在心上，</a:t>
            </a:r>
            <a:endParaRPr lang="en-US" altLang="zh-TW" dirty="0"/>
          </a:p>
          <a:p>
            <a:r>
              <a:rPr lang="en-US" dirty="0"/>
              <a:t>7 </a:t>
            </a:r>
            <a:r>
              <a:rPr lang="zh-TW" altLang="en-US" dirty="0"/>
              <a:t>也要殷勤教訓你的兒女。無論你坐在家裏，行在路上，躺下，起來，都要談論。</a:t>
            </a:r>
            <a:r>
              <a:rPr lang="en-US" dirty="0"/>
              <a:t>8 </a:t>
            </a:r>
            <a:r>
              <a:rPr lang="zh-TW" altLang="en-US" dirty="0"/>
              <a:t>也要繫在手上為記號，戴在額上為經文；</a:t>
            </a:r>
            <a:r>
              <a:rPr lang="en-US" dirty="0"/>
              <a:t>9 </a:t>
            </a:r>
            <a:r>
              <a:rPr lang="zh-TW" altLang="en-US" dirty="0"/>
              <a:t>又要寫在你房屋的門框上，並你的城門上。」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14508-3B96-4EA5-BD03-9FA58F77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88" y="821491"/>
            <a:ext cx="3505199" cy="976312"/>
          </a:xfrm>
        </p:spPr>
        <p:txBody>
          <a:bodyPr>
            <a:noAutofit/>
          </a:bodyPr>
          <a:lstStyle/>
          <a:p>
            <a:r>
              <a:rPr lang="en-US" altLang="zh-TW" sz="4800" b="1" dirty="0">
                <a:solidFill>
                  <a:srgbClr val="800000"/>
                </a:solidFill>
              </a:rPr>
              <a:t>『</a:t>
            </a:r>
            <a:r>
              <a:rPr lang="zh-TW" altLang="en-US" sz="4800" b="1" dirty="0">
                <a:solidFill>
                  <a:srgbClr val="800000"/>
                </a:solidFill>
              </a:rPr>
              <a:t>家庭事工</a:t>
            </a:r>
            <a:r>
              <a:rPr lang="en-US" altLang="zh-TW" sz="4800" b="1" dirty="0">
                <a:solidFill>
                  <a:srgbClr val="800000"/>
                </a:solidFill>
              </a:rPr>
              <a:t>』</a:t>
            </a:r>
            <a:r>
              <a:rPr lang="zh-TW" altLang="en-US" sz="4800" b="1" dirty="0">
                <a:solidFill>
                  <a:srgbClr val="800000"/>
                </a:solidFill>
              </a:rPr>
              <a:t>不是新的</a:t>
            </a:r>
            <a:endParaRPr lang="en-US" sz="4800" b="1" dirty="0">
              <a:solidFill>
                <a:srgbClr val="8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439FAD-ACD9-467E-A9A3-2BF347EC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49" y="446088"/>
            <a:ext cx="5553263" cy="5551755"/>
          </a:xfrm>
        </p:spPr>
        <p:txBody>
          <a:bodyPr>
            <a:normAutofit fontScale="62500" lnSpcReduction="20000"/>
          </a:bodyPr>
          <a:lstStyle/>
          <a:p>
            <a:r>
              <a:rPr lang="en-US" sz="4600" baseline="30000" dirty="0"/>
              <a:t>14</a:t>
            </a:r>
            <a:r>
              <a:rPr lang="en-US" sz="4600" dirty="0"/>
              <a:t> </a:t>
            </a:r>
            <a:r>
              <a:rPr lang="zh-TW" altLang="en-US" sz="4600" dirty="0"/>
              <a:t>到了早晨，你們要按著</a:t>
            </a:r>
            <a:r>
              <a:rPr lang="zh-TW" altLang="en-US" sz="4600" dirty="0">
                <a:highlight>
                  <a:srgbClr val="FFFF00"/>
                </a:highlight>
              </a:rPr>
              <a:t>支派</a:t>
            </a:r>
            <a:r>
              <a:rPr lang="zh-TW" altLang="en-US" sz="4600" dirty="0"/>
              <a:t>近前來；耶和華所取的支派，要按著</a:t>
            </a:r>
            <a:r>
              <a:rPr lang="zh-TW" altLang="en-US" sz="4600" dirty="0">
                <a:highlight>
                  <a:srgbClr val="FFFF00"/>
                </a:highlight>
              </a:rPr>
              <a:t>宗族</a:t>
            </a:r>
            <a:r>
              <a:rPr lang="zh-TW" altLang="en-US" sz="4600" dirty="0"/>
              <a:t>近前來；耶和華所取的宗族，要按著</a:t>
            </a:r>
            <a:r>
              <a:rPr lang="zh-TW" altLang="en-US" sz="4600" dirty="0">
                <a:highlight>
                  <a:srgbClr val="FFFF00"/>
                </a:highlight>
              </a:rPr>
              <a:t>家室</a:t>
            </a:r>
            <a:r>
              <a:rPr lang="zh-TW" altLang="en-US" sz="4600" dirty="0"/>
              <a:t>近前來；耶和華所取的家室，要按著人丁，一個一個地近前來。</a:t>
            </a:r>
            <a:r>
              <a:rPr lang="en-US" sz="4600" dirty="0"/>
              <a:t>(</a:t>
            </a:r>
            <a:r>
              <a:rPr lang="zh-TW" altLang="en-US" sz="4600" dirty="0"/>
              <a:t>書</a:t>
            </a:r>
            <a:r>
              <a:rPr lang="en-US" sz="4600" dirty="0"/>
              <a:t>7</a:t>
            </a:r>
            <a:r>
              <a:rPr lang="zh-TW" altLang="en-US" sz="4600" dirty="0"/>
              <a:t>：</a:t>
            </a:r>
            <a:r>
              <a:rPr lang="en-US" sz="4600" dirty="0"/>
              <a:t>14)</a:t>
            </a:r>
          </a:p>
          <a:p>
            <a:r>
              <a:rPr lang="en-US" sz="4600" dirty="0"/>
              <a:t>20 </a:t>
            </a:r>
            <a:r>
              <a:rPr lang="zh-TW" altLang="en-US" sz="4600" dirty="0"/>
              <a:t>於是，撒母耳使以色列眾</a:t>
            </a:r>
            <a:r>
              <a:rPr lang="zh-TW" altLang="en-US" sz="4600" dirty="0">
                <a:highlight>
                  <a:srgbClr val="FFFF00"/>
                </a:highlight>
              </a:rPr>
              <a:t>支派</a:t>
            </a:r>
            <a:r>
              <a:rPr lang="zh-TW" altLang="en-US" sz="4600" dirty="0"/>
              <a:t>近前來掣籤，就掣出便雅憫支派來；</a:t>
            </a:r>
            <a:r>
              <a:rPr lang="en-US" sz="4600" dirty="0"/>
              <a:t>21 </a:t>
            </a:r>
            <a:r>
              <a:rPr lang="zh-TW" altLang="en-US" sz="4600" dirty="0"/>
              <a:t>又使便雅憫支派按著</a:t>
            </a:r>
            <a:r>
              <a:rPr lang="zh-TW" altLang="en-US" sz="4600" dirty="0">
                <a:highlight>
                  <a:srgbClr val="FFFF00"/>
                </a:highlight>
              </a:rPr>
              <a:t>宗族</a:t>
            </a:r>
            <a:r>
              <a:rPr lang="zh-TW" altLang="en-US" sz="4600" dirty="0"/>
              <a:t>近前來，就掣出瑪特利族，從其中又掣出</a:t>
            </a:r>
            <a:r>
              <a:rPr lang="zh-TW" altLang="en-US" sz="4600" dirty="0">
                <a:highlight>
                  <a:srgbClr val="FFFF00"/>
                </a:highlight>
              </a:rPr>
              <a:t>基士的兒子掃羅</a:t>
            </a:r>
            <a:r>
              <a:rPr lang="zh-TW" altLang="en-US" sz="4600" dirty="0"/>
              <a:t>。 （撒上</a:t>
            </a:r>
            <a:r>
              <a:rPr lang="en-US" sz="4600" dirty="0"/>
              <a:t> 10</a:t>
            </a:r>
            <a:r>
              <a:rPr lang="zh-TW" altLang="en-US" sz="4600" dirty="0"/>
              <a:t>：</a:t>
            </a:r>
            <a:r>
              <a:rPr lang="en-US" sz="4600" dirty="0"/>
              <a:t>20-21</a:t>
            </a:r>
            <a:r>
              <a:rPr lang="zh-TW" altLang="en-US" sz="4600" dirty="0"/>
              <a:t>）</a:t>
            </a:r>
            <a:endParaRPr lang="en-US" sz="4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E24FEE-130B-4D19-B083-69A40C6057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88" y="1980633"/>
            <a:ext cx="4157123" cy="38377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D21399-F17A-4986-9FC4-932CEFC7D533}"/>
              </a:ext>
            </a:extLst>
          </p:cNvPr>
          <p:cNvSpPr txBox="1"/>
          <p:nvPr/>
        </p:nvSpPr>
        <p:spPr>
          <a:xfrm>
            <a:off x="1704814" y="5861050"/>
            <a:ext cx="7904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Lawson, M. S. (2011). Old Testament teachings on the family. In M. Anthony, &amp; M. Anthony, </a:t>
            </a:r>
            <a:r>
              <a:rPr lang="en-US" i="1" dirty="0"/>
              <a:t>A theology for family ministries</a:t>
            </a:r>
            <a:r>
              <a:rPr lang="en-US" dirty="0"/>
              <a:t> (pp. 66-87). Nashville: B&amp;H Publishing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30362A7-150B-46F6-90C5-7B596708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家庭事工的</a:t>
            </a:r>
            <a:r>
              <a:rPr lang="en-US" altLang="zh-TW" dirty="0"/>
              <a:t>『</a:t>
            </a:r>
            <a:r>
              <a:rPr lang="zh-TW" altLang="en-US" dirty="0"/>
              <a:t>現代</a:t>
            </a:r>
            <a:r>
              <a:rPr lang="en-US" altLang="zh-TW" dirty="0"/>
              <a:t>』</a:t>
            </a:r>
            <a:r>
              <a:rPr lang="zh-TW" altLang="en-US" dirty="0"/>
              <a:t>定義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4D670A7-5A25-41E5-85A9-658B564D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9" y="1322536"/>
            <a:ext cx="9616736" cy="499686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800" dirty="0"/>
              <a:t>“ </a:t>
            </a:r>
            <a:r>
              <a:rPr lang="zh-TW" altLang="en-US" sz="3800" dirty="0"/>
              <a:t>一個</a:t>
            </a:r>
            <a:r>
              <a:rPr lang="en-US" altLang="zh-CN" sz="3800" dirty="0"/>
              <a:t>『</a:t>
            </a:r>
            <a:r>
              <a:rPr lang="zh-TW" altLang="en-US" sz="3800" dirty="0"/>
              <a:t>特意</a:t>
            </a:r>
            <a:r>
              <a:rPr lang="en-US" altLang="zh-CN" sz="3800" dirty="0"/>
              <a:t>』</a:t>
            </a:r>
            <a:r>
              <a:rPr lang="zh-TW" altLang="en-US" sz="3800" dirty="0"/>
              <a:t>（</a:t>
            </a:r>
            <a:r>
              <a:rPr lang="en-US" sz="3800" dirty="0"/>
              <a:t>intentionally</a:t>
            </a:r>
            <a:r>
              <a:rPr lang="zh-TW" altLang="en-US" sz="3800" dirty="0"/>
              <a:t>）和</a:t>
            </a:r>
            <a:r>
              <a:rPr lang="en-US" altLang="zh-CN" sz="3800" dirty="0"/>
              <a:t>『</a:t>
            </a:r>
            <a:r>
              <a:rPr lang="zh-TW" altLang="en-US" sz="3800" dirty="0"/>
              <a:t>持續</a:t>
            </a:r>
            <a:r>
              <a:rPr lang="en-US" altLang="zh-CN" sz="3800" dirty="0"/>
              <a:t>』</a:t>
            </a:r>
            <a:r>
              <a:rPr lang="zh-TW" altLang="en-US" sz="3800" dirty="0"/>
              <a:t>（</a:t>
            </a:r>
            <a:r>
              <a:rPr lang="en-US" sz="3800" dirty="0"/>
              <a:t>persistently</a:t>
            </a:r>
            <a:r>
              <a:rPr lang="zh-TW" altLang="en-US" sz="3800" dirty="0"/>
              <a:t>）</a:t>
            </a:r>
            <a:r>
              <a:rPr lang="zh-CN" altLang="en-US" sz="3800" dirty="0"/>
              <a:t>的</a:t>
            </a:r>
            <a:r>
              <a:rPr lang="zh-TW" altLang="en-US" sz="3800" dirty="0"/>
              <a:t>過程，用以</a:t>
            </a:r>
            <a:r>
              <a:rPr lang="en-US" altLang="zh-CN" sz="3800" dirty="0"/>
              <a:t>『</a:t>
            </a:r>
            <a:r>
              <a:rPr lang="zh-TW" altLang="en-US" sz="3800" dirty="0"/>
              <a:t>較正</a:t>
            </a:r>
            <a:r>
              <a:rPr lang="en-US" altLang="zh-CN" sz="3800" dirty="0"/>
              <a:t>』</a:t>
            </a:r>
            <a:r>
              <a:rPr lang="zh-TW" altLang="en-US" sz="3800" dirty="0"/>
              <a:t>（</a:t>
            </a:r>
            <a:r>
              <a:rPr lang="en-US" sz="3800" dirty="0"/>
              <a:t>re-aligning</a:t>
            </a:r>
            <a:r>
              <a:rPr lang="zh-TW" altLang="en-US" sz="3800" dirty="0"/>
              <a:t>）教會內的宣講和事工，好讓父母被確認、被培訓、和被問責，要負責把兒女發展成為主的門徒。“</a:t>
            </a:r>
            <a:endParaRPr lang="en-US" sz="3800" dirty="0"/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“The process of intentionally and persistently realigning a congregant’s proclamation and practices so that parents are acknowledged, trained, and held accountable as the persons primarily responsible for the discipleship of their children.”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F10E37-5D4A-4FC9-AAE3-0EE5DFBF3AFF}"/>
              </a:ext>
            </a:extLst>
          </p:cNvPr>
          <p:cNvSpPr txBox="1"/>
          <p:nvPr/>
        </p:nvSpPr>
        <p:spPr>
          <a:xfrm>
            <a:off x="2120339" y="5965458"/>
            <a:ext cx="938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Renfro, P., Shields, B., &amp; Strother, J. (2009). </a:t>
            </a:r>
            <a:r>
              <a:rPr lang="en-US" sz="2000" i="1" dirty="0"/>
              <a:t>Perspectives on family ministry: 3 views.</a:t>
            </a:r>
            <a:r>
              <a:rPr lang="en-US" sz="2000" dirty="0"/>
              <a:t> (T. P. Jones, Ed.) Nashville: B&amp;H Publishing Group.  p. 40.</a:t>
            </a:r>
          </a:p>
        </p:txBody>
      </p:sp>
    </p:spTree>
    <p:extLst>
      <p:ext uri="{BB962C8B-B14F-4D97-AF65-F5344CB8AC3E}">
        <p14:creationId xmlns:p14="http://schemas.microsoft.com/office/powerpoint/2010/main" val="2706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30362A7-150B-46F6-90C5-7B596708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家庭事工的</a:t>
            </a:r>
            <a:r>
              <a:rPr lang="en-US" altLang="zh-TW" dirty="0"/>
              <a:t>『</a:t>
            </a:r>
            <a:r>
              <a:rPr lang="zh-TW" altLang="en-US" dirty="0"/>
              <a:t>現代</a:t>
            </a:r>
            <a:r>
              <a:rPr lang="en-US" altLang="zh-TW" dirty="0"/>
              <a:t>』</a:t>
            </a:r>
            <a:r>
              <a:rPr lang="zh-TW" altLang="en-US" dirty="0"/>
              <a:t>定義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4D670A7-5A25-41E5-85A9-658B564D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9" y="1456841"/>
            <a:ext cx="9616736" cy="486256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“ </a:t>
            </a:r>
            <a:r>
              <a:rPr lang="zh-TW" altLang="en-US" dirty="0"/>
              <a:t>一個</a:t>
            </a:r>
            <a:r>
              <a:rPr lang="en-US" altLang="zh-CN" dirty="0">
                <a:highlight>
                  <a:srgbClr val="FFFF00"/>
                </a:highlight>
              </a:rPr>
              <a:t>『</a:t>
            </a:r>
            <a:r>
              <a:rPr lang="zh-TW" altLang="en-US" dirty="0">
                <a:highlight>
                  <a:srgbClr val="FFFF00"/>
                </a:highlight>
              </a:rPr>
              <a:t>特意</a:t>
            </a:r>
            <a:r>
              <a:rPr lang="en-US" altLang="zh-CN" dirty="0">
                <a:highlight>
                  <a:srgbClr val="FFFF00"/>
                </a:highlight>
              </a:rPr>
              <a:t>』</a:t>
            </a:r>
            <a:r>
              <a:rPr lang="zh-TW" altLang="en-US" dirty="0"/>
              <a:t>（</a:t>
            </a:r>
            <a:r>
              <a:rPr lang="en-US" dirty="0"/>
              <a:t>intentionally</a:t>
            </a:r>
            <a:r>
              <a:rPr lang="zh-TW" altLang="en-US" dirty="0"/>
              <a:t>）和</a:t>
            </a:r>
            <a:r>
              <a:rPr lang="en-US" altLang="zh-CN" dirty="0">
                <a:highlight>
                  <a:srgbClr val="FFFF00"/>
                </a:highlight>
              </a:rPr>
              <a:t>『</a:t>
            </a:r>
            <a:r>
              <a:rPr lang="zh-TW" altLang="en-US" dirty="0">
                <a:highlight>
                  <a:srgbClr val="FFFF00"/>
                </a:highlight>
              </a:rPr>
              <a:t>持續</a:t>
            </a:r>
            <a:r>
              <a:rPr lang="en-US" altLang="zh-CN" dirty="0">
                <a:highlight>
                  <a:srgbClr val="FFFF00"/>
                </a:highlight>
              </a:rPr>
              <a:t>』</a:t>
            </a:r>
            <a:r>
              <a:rPr lang="zh-TW" altLang="en-US" dirty="0"/>
              <a:t>（</a:t>
            </a:r>
            <a:r>
              <a:rPr lang="en-US" dirty="0"/>
              <a:t>persistently</a:t>
            </a:r>
            <a:r>
              <a:rPr lang="zh-TW" altLang="en-US" dirty="0"/>
              <a:t>）</a:t>
            </a:r>
            <a:r>
              <a:rPr lang="zh-CN" altLang="en-US" dirty="0"/>
              <a:t>的</a:t>
            </a:r>
            <a:r>
              <a:rPr lang="zh-TW" altLang="en-US" dirty="0"/>
              <a:t>過程，用以</a:t>
            </a:r>
            <a:r>
              <a:rPr lang="en-US" altLang="zh-CN" dirty="0">
                <a:highlight>
                  <a:srgbClr val="FFFF00"/>
                </a:highlight>
              </a:rPr>
              <a:t>『</a:t>
            </a:r>
            <a:r>
              <a:rPr lang="zh-TW" altLang="en-US" dirty="0">
                <a:highlight>
                  <a:srgbClr val="FFFF00"/>
                </a:highlight>
              </a:rPr>
              <a:t>較正</a:t>
            </a:r>
            <a:r>
              <a:rPr lang="en-US" altLang="zh-CN" dirty="0">
                <a:highlight>
                  <a:srgbClr val="FFFF00"/>
                </a:highlight>
              </a:rPr>
              <a:t>』</a:t>
            </a:r>
            <a:r>
              <a:rPr lang="zh-TW" altLang="en-US" dirty="0"/>
              <a:t>（</a:t>
            </a:r>
            <a:r>
              <a:rPr lang="en-US" dirty="0"/>
              <a:t>re-aligning</a:t>
            </a:r>
            <a:r>
              <a:rPr lang="zh-TW" altLang="en-US" dirty="0"/>
              <a:t>）教會內的</a:t>
            </a:r>
            <a:r>
              <a:rPr lang="zh-TW" altLang="en-US" dirty="0">
                <a:highlight>
                  <a:srgbClr val="FFFF00"/>
                </a:highlight>
              </a:rPr>
              <a:t>宣講和事工</a:t>
            </a:r>
            <a:r>
              <a:rPr lang="zh-TW" altLang="en-US" dirty="0"/>
              <a:t>，好讓</a:t>
            </a:r>
            <a:r>
              <a:rPr lang="zh-TW" altLang="en-US" dirty="0">
                <a:highlight>
                  <a:srgbClr val="00FF00"/>
                </a:highlight>
              </a:rPr>
              <a:t>父母被確認</a:t>
            </a:r>
            <a:r>
              <a:rPr lang="zh-TW" altLang="en-US" dirty="0"/>
              <a:t>、</a:t>
            </a:r>
            <a:r>
              <a:rPr lang="zh-TW" altLang="en-US" dirty="0">
                <a:highlight>
                  <a:srgbClr val="00FF00"/>
                </a:highlight>
              </a:rPr>
              <a:t>被培訓</a:t>
            </a:r>
            <a:r>
              <a:rPr lang="zh-TW" altLang="en-US" dirty="0"/>
              <a:t>、和</a:t>
            </a:r>
            <a:r>
              <a:rPr lang="zh-TW" altLang="en-US" dirty="0">
                <a:highlight>
                  <a:srgbClr val="00FF00"/>
                </a:highlight>
              </a:rPr>
              <a:t>被問責</a:t>
            </a:r>
            <a:r>
              <a:rPr lang="zh-TW" altLang="en-US" dirty="0"/>
              <a:t>，要</a:t>
            </a:r>
            <a:r>
              <a:rPr lang="zh-TW" altLang="en-US" dirty="0">
                <a:highlight>
                  <a:srgbClr val="00FF00"/>
                </a:highlight>
              </a:rPr>
              <a:t>負責把兒女發展成為主的門徒</a:t>
            </a:r>
            <a:r>
              <a:rPr lang="zh-TW" altLang="en-US" dirty="0"/>
              <a:t>。“</a:t>
            </a:r>
            <a:endParaRPr lang="en-US" dirty="0"/>
          </a:p>
          <a:p>
            <a:r>
              <a:rPr lang="en-US" sz="3000" dirty="0"/>
              <a:t>“the process of </a:t>
            </a:r>
            <a:r>
              <a:rPr lang="en-US" sz="3000" dirty="0">
                <a:highlight>
                  <a:srgbClr val="FFFF00"/>
                </a:highlight>
              </a:rPr>
              <a:t>intentionally</a:t>
            </a:r>
            <a:r>
              <a:rPr lang="en-US" sz="3000" dirty="0"/>
              <a:t> and </a:t>
            </a:r>
            <a:r>
              <a:rPr lang="en-US" sz="3000" dirty="0">
                <a:highlight>
                  <a:srgbClr val="FFFF00"/>
                </a:highlight>
              </a:rPr>
              <a:t>persistently</a:t>
            </a:r>
            <a:r>
              <a:rPr lang="en-US" sz="3000" dirty="0"/>
              <a:t> </a:t>
            </a:r>
            <a:r>
              <a:rPr lang="en-US" sz="3000" dirty="0">
                <a:highlight>
                  <a:srgbClr val="FFFF00"/>
                </a:highlight>
              </a:rPr>
              <a:t>realigning</a:t>
            </a:r>
            <a:r>
              <a:rPr lang="en-US" sz="3000" dirty="0"/>
              <a:t> a congregant’s </a:t>
            </a:r>
            <a:r>
              <a:rPr lang="en-US" sz="3000" dirty="0">
                <a:highlight>
                  <a:srgbClr val="FFFF00"/>
                </a:highlight>
              </a:rPr>
              <a:t>proclamation</a:t>
            </a:r>
            <a:r>
              <a:rPr lang="en-US" sz="3000" dirty="0"/>
              <a:t> and </a:t>
            </a:r>
            <a:r>
              <a:rPr lang="en-US" sz="3000" dirty="0">
                <a:highlight>
                  <a:srgbClr val="FFFF00"/>
                </a:highlight>
              </a:rPr>
              <a:t>practices</a:t>
            </a:r>
            <a:r>
              <a:rPr lang="en-US" sz="3000" dirty="0"/>
              <a:t> so that parents are </a:t>
            </a:r>
            <a:r>
              <a:rPr lang="en-US" sz="3000" dirty="0">
                <a:highlight>
                  <a:srgbClr val="00FF00"/>
                </a:highlight>
              </a:rPr>
              <a:t>acknowledged</a:t>
            </a:r>
            <a:r>
              <a:rPr lang="en-US" sz="3000" dirty="0"/>
              <a:t>, </a:t>
            </a:r>
            <a:r>
              <a:rPr lang="en-US" sz="3000" dirty="0">
                <a:highlight>
                  <a:srgbClr val="00FF00"/>
                </a:highlight>
              </a:rPr>
              <a:t>trained</a:t>
            </a:r>
            <a:r>
              <a:rPr lang="en-US" sz="3000" dirty="0"/>
              <a:t>, and </a:t>
            </a:r>
            <a:r>
              <a:rPr lang="en-US" sz="3000" dirty="0">
                <a:highlight>
                  <a:srgbClr val="00FF00"/>
                </a:highlight>
              </a:rPr>
              <a:t>held accountable </a:t>
            </a:r>
            <a:r>
              <a:rPr lang="en-US" sz="3000" dirty="0"/>
              <a:t>as the persons primarily </a:t>
            </a:r>
            <a:r>
              <a:rPr lang="en-US" sz="3000" dirty="0">
                <a:highlight>
                  <a:srgbClr val="00FF00"/>
                </a:highlight>
              </a:rPr>
              <a:t>responsible for the discipleship of their children</a:t>
            </a:r>
            <a:r>
              <a:rPr lang="en-US" sz="3000" dirty="0"/>
              <a:t>.”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F10E37-5D4A-4FC9-AAE3-0EE5DFBF3AFF}"/>
              </a:ext>
            </a:extLst>
          </p:cNvPr>
          <p:cNvSpPr txBox="1"/>
          <p:nvPr/>
        </p:nvSpPr>
        <p:spPr>
          <a:xfrm>
            <a:off x="2120339" y="5965458"/>
            <a:ext cx="938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Renfro, P., Shields, B., &amp; Strother, J. (2009). </a:t>
            </a:r>
            <a:r>
              <a:rPr lang="en-US" sz="2000" i="1" dirty="0"/>
              <a:t>Perspectives on family ministry: 3 views.</a:t>
            </a:r>
            <a:r>
              <a:rPr lang="en-US" sz="2000" dirty="0"/>
              <a:t> (T. P. Jones, Ed.) Nashville: B&amp;H Publishing Group.  p. 40.</a:t>
            </a:r>
          </a:p>
        </p:txBody>
      </p:sp>
    </p:spTree>
    <p:extLst>
      <p:ext uri="{BB962C8B-B14F-4D97-AF65-F5344CB8AC3E}">
        <p14:creationId xmlns:p14="http://schemas.microsoft.com/office/powerpoint/2010/main" val="4826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/>
    </p:bldLst>
  </p:timing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天泉組長訓練（第五講） - 帶組技巧 (Tutor's version)" id="{60D788E4-F2F1-4536-8617-4D4E53609CFC}" vid="{C6D3029E-C4D1-4853-85C3-E53D65AB99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(201909)</Template>
  <TotalTime>0</TotalTime>
  <Words>1139</Words>
  <Application>Microsoft Office PowerPoint</Application>
  <PresentationFormat>自訂</PresentationFormat>
  <Paragraphs>53</Paragraphs>
  <Slides>12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1_Wisp</vt:lpstr>
      <vt:lpstr>家庭事工乜東東？</vt:lpstr>
      <vt:lpstr>PowerPoint 簡報</vt:lpstr>
      <vt:lpstr>申6:4-5</vt:lpstr>
      <vt:lpstr>申 6：4-9</vt:lpstr>
      <vt:lpstr>PowerPoint 簡報</vt:lpstr>
      <vt:lpstr>申 6：4-9</vt:lpstr>
      <vt:lpstr>『家庭事工』不是新的</vt:lpstr>
      <vt:lpstr>家庭事工的『現代』定義</vt:lpstr>
      <vt:lpstr>家庭事工的『現代』定義</vt:lpstr>
      <vt:lpstr>由父母開始，責無旁貸</vt:lpstr>
      <vt:lpstr>教會『特意』、『持續』地『較正』宣講和事工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2019-10-03T10:50:19Z</dcterms:created>
  <dcterms:modified xsi:type="dcterms:W3CDTF">2020-10-22T10:11:31Z</dcterms:modified>
</cp:coreProperties>
</file>