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924" r:id="rId2"/>
  </p:sldMasterIdLst>
  <p:notesMasterIdLst>
    <p:notesMasterId r:id="rId26"/>
  </p:notesMasterIdLst>
  <p:handoutMasterIdLst>
    <p:handoutMasterId r:id="rId27"/>
  </p:handoutMasterIdLst>
  <p:sldIdLst>
    <p:sldId id="3106" r:id="rId3"/>
    <p:sldId id="3221" r:id="rId4"/>
    <p:sldId id="3224" r:id="rId5"/>
    <p:sldId id="3233" r:id="rId6"/>
    <p:sldId id="3234" r:id="rId7"/>
    <p:sldId id="3225" r:id="rId8"/>
    <p:sldId id="3235" r:id="rId9"/>
    <p:sldId id="3230" r:id="rId10"/>
    <p:sldId id="3226" r:id="rId11"/>
    <p:sldId id="3227" r:id="rId12"/>
    <p:sldId id="3231" r:id="rId13"/>
    <p:sldId id="3232" r:id="rId14"/>
    <p:sldId id="3228" r:id="rId15"/>
    <p:sldId id="3193" r:id="rId16"/>
    <p:sldId id="3236" r:id="rId17"/>
    <p:sldId id="3237" r:id="rId18"/>
    <p:sldId id="3238" r:id="rId19"/>
    <p:sldId id="3240" r:id="rId20"/>
    <p:sldId id="3239" r:id="rId21"/>
    <p:sldId id="3229" r:id="rId22"/>
    <p:sldId id="3241" r:id="rId23"/>
    <p:sldId id="3242" r:id="rId24"/>
    <p:sldId id="3243" r:id="rId25"/>
  </p:sldIdLst>
  <p:sldSz cx="9144000" cy="5143500" type="screen16x9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55C8B"/>
    <a:srgbClr val="2D4E77"/>
    <a:srgbClr val="2E507A"/>
    <a:srgbClr val="274467"/>
    <a:srgbClr val="315683"/>
    <a:srgbClr val="CC0099"/>
    <a:srgbClr val="0033CC"/>
    <a:srgbClr val="0000FF"/>
    <a:srgbClr val="FF33CC"/>
    <a:srgbClr val="99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76" autoAdjust="0"/>
    <p:restoredTop sz="94670" autoAdjust="0"/>
  </p:normalViewPr>
  <p:slideViewPr>
    <p:cSldViewPr>
      <p:cViewPr varScale="1">
        <p:scale>
          <a:sx n="112" d="100"/>
          <a:sy n="112" d="100"/>
        </p:scale>
        <p:origin x="-72" y="-4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7566"/>
    </p:cViewPr>
  </p:sorterViewPr>
  <p:notesViewPr>
    <p:cSldViewPr>
      <p:cViewPr varScale="1">
        <p:scale>
          <a:sx n="75" d="100"/>
          <a:sy n="75" d="100"/>
        </p:scale>
        <p:origin x="-3954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0507" y="0"/>
            <a:ext cx="3077137" cy="512304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r">
              <a:defRPr sz="1200"/>
            </a:lvl1pPr>
          </a:lstStyle>
          <a:p>
            <a:fld id="{8A725021-1F79-42D0-A299-13405D4F6F22}" type="datetimeFigureOut">
              <a:rPr lang="zh-HK" altLang="en-US" smtClean="0"/>
              <a:pPr/>
              <a:t>19/9/2020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0674"/>
            <a:ext cx="3077137" cy="512303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0507" y="9720674"/>
            <a:ext cx="3077137" cy="512303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r">
              <a:defRPr sz="1200"/>
            </a:lvl1pPr>
          </a:lstStyle>
          <a:p>
            <a:fld id="{3BD7BBA5-D9E3-44B5-B2F2-947B649CA32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373557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/>
          <a:lstStyle>
            <a:lvl1pPr algn="r">
              <a:defRPr sz="1200"/>
            </a:lvl1pPr>
          </a:lstStyle>
          <a:p>
            <a:fld id="{37FD976A-52E1-40B4-9E4F-B3F195D02305}" type="datetimeFigureOut">
              <a:rPr lang="zh-HK" altLang="en-US" smtClean="0"/>
              <a:pPr/>
              <a:t>19/9/2020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0" tIns="47380" rIns="94760" bIns="4738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6"/>
          </a:xfrm>
          <a:prstGeom prst="rect">
            <a:avLst/>
          </a:prstGeom>
        </p:spPr>
        <p:txBody>
          <a:bodyPr vert="horz" lIns="94760" tIns="47380" rIns="94760" bIns="4738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1"/>
          </a:xfrm>
          <a:prstGeom prst="rect">
            <a:avLst/>
          </a:prstGeom>
        </p:spPr>
        <p:txBody>
          <a:bodyPr vert="horz" lIns="94760" tIns="47380" rIns="94760" bIns="47380" rtlCol="0" anchor="b"/>
          <a:lstStyle>
            <a:lvl1pPr algn="r">
              <a:defRPr sz="1200"/>
            </a:lvl1pPr>
          </a:lstStyle>
          <a:p>
            <a:fld id="{5AD8BD7D-2381-4957-B45C-9CCC909C69C0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xmlns="" val="5735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D8BD7D-2381-4957-B45C-9CCC909C69C0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2117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55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485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5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983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E966E-B928-466C-8F9C-725671B3E0C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97678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43A80-41A8-4C53-91BC-31471687AFF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3969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F9A84-85BB-43A6-9F83-E7801599DD0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00892850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1EBA0-D54B-4CA3-8AC8-F82EBD707E1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67497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D29C5-CDA9-43FE-A6B2-513943155B8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27405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CC2F9-F9AE-4482-BAFC-86A0D11E03B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65144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682A-0E6C-47FD-A98C-64281F79567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06593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D0942-B403-4BFE-A61D-FD5FCD60975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5612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00093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09FCA-E3A8-4305-8462-3FB07105BA9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339850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C683F-AD2C-4AD4-8297-D28D5FD1404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34500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6236D-C123-47F9-93D3-9CD31EDE359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3662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11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10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133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647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84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82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29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3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8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2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136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114CD-0A9F-489D-B393-C196621C4253}" type="datetimeFigureOut">
              <a:rPr lang="zh-HK" altLang="en-US" smtClean="0">
                <a:solidFill>
                  <a:srgbClr val="895D1D"/>
                </a:solidFill>
              </a:rPr>
              <a:pPr/>
              <a:t>19/9/2020</a:t>
            </a:fld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>
              <a:solidFill>
                <a:srgbClr val="895D1D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459D-28D7-4FE1-980D-F446DB7FA18B}" type="slidenum">
              <a:rPr lang="zh-HK" altLang="en-US" smtClean="0">
                <a:solidFill>
                  <a:srgbClr val="895D1D"/>
                </a:solidFill>
              </a:rPr>
              <a:pPr/>
              <a:t>‹#›</a:t>
            </a:fld>
            <a:endParaRPr lang="zh-HK" alt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708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1E479FD-483C-48AF-868D-EE281EA56B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C5F8632-3EB9-4FE5-811F-FD7E6C0D42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新細明體" charset="-120"/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TW" altLang="en-US">
              <a:solidFill>
                <a:prstClr val="black">
                  <a:tint val="75000"/>
                </a:prstClr>
              </a:solidFill>
              <a:latin typeface="Times New Roman" pitchFamily="18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CF1E69A-21CB-4ECE-A31A-BE400873A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B1E4E3C-1E68-44BF-A421-4622AD4A5C98}" type="slidenum">
              <a:rPr kumimoji="1" lang="zh-TW" altLang="en-US" smtClean="0">
                <a:latin typeface="Times New Roman" pitchFamily="18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zh-TW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4873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C:\天泉辦公室\三堂崇拜\三堂崇拜power point\PowerPoint(背景圖)\講道／聖經\1035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5391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-1" y="0"/>
            <a:ext cx="9144000" cy="4876006"/>
          </a:xfrm>
          <a:prstGeom prst="rect">
            <a:avLst/>
          </a:prstGeom>
          <a:solidFill>
            <a:schemeClr val="bg1">
              <a:lumMod val="95000"/>
              <a:alpha val="0"/>
            </a:schemeClr>
          </a:solidFill>
        </p:spPr>
        <p:txBody>
          <a:bodyPr vert="horz" lIns="91438" tIns="45719" rIns="91438" bIns="45719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85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屬靈群體的重建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—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哈該書的時代信息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52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zh-TW" alt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欠缺還是夠</a:t>
            </a:r>
            <a:endParaRPr kumimoji="0" lang="en-US" altLang="zh-TW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ts val="5200"/>
              </a:lnSpc>
              <a:spcBef>
                <a:spcPct val="20000"/>
              </a:spcBef>
              <a:spcAft>
                <a:spcPts val="0"/>
              </a:spcAft>
              <a:buClr>
                <a:srgbClr val="873624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  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該 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2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：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1-9</a:t>
            </a:r>
            <a:r>
              <a:rPr lang="en-US" altLang="zh-TW" sz="4800" b="1" dirty="0">
                <a:solidFill>
                  <a:prstClr val="whit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		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蕭仲駒牧師</a:t>
            </a:r>
          </a:p>
        </p:txBody>
      </p:sp>
    </p:spTree>
    <p:extLst>
      <p:ext uri="{BB962C8B-B14F-4D97-AF65-F5344CB8AC3E}">
        <p14:creationId xmlns:p14="http://schemas.microsoft.com/office/powerpoint/2010/main" xmlns="" val="257870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kumimoji="0" lang="en-US" altLang="zh-TW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kumimoji="0" lang="zh-TW" altLang="en-US" sz="36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得著鼓勵：神同在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神鼓勵所羅巴伯、約書亞、百姓：「當剛強作工， </a:t>
            </a: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因為我與你們同在」！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4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en-US" altLang="zh-TW" sz="2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4</a:t>
            </a: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耶和華說：「</a:t>
            </a:r>
            <a:r>
              <a:rPr kumimoji="0" lang="zh-TW" altLang="en-US" sz="300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所羅巴伯啊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，雖然如此，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你當剛強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！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約撒答的兒子大祭司</a:t>
            </a:r>
            <a:r>
              <a:rPr kumimoji="0" lang="zh-TW" altLang="en-US" sz="300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約書亞啊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你也當剛強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！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 </a:t>
            </a:r>
            <a:r>
              <a:rPr kumimoji="0" lang="zh-TW" altLang="en-US" sz="300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這地的百姓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你們都當剛強做工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 </a:t>
            </a:r>
            <a:r>
              <a:rPr kumimoji="0" lang="zh-TW" alt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因為我與你們同在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。這是萬軍之耶和華說的。</a:t>
            </a: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953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得著鼓勵：神同在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en-US" altLang="zh-TW" sz="2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5</a:t>
            </a: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這是照著你們出埃及我與你們立約的話。那時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〔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原文沒有「那時」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〕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，我的靈住在你們中間，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你們不要懼怕。」</a:t>
            </a: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《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和修本</a:t>
            </a:r>
            <a:r>
              <a:rPr kumimoji="0" lang="en-US" altLang="zh-TW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》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這是照著你們出埃及時我與你們立約的 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話。</a:t>
            </a:r>
            <a:r>
              <a:rPr kumimoji="0" lang="zh-TW" altLang="en-US" sz="300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我的靈仍要住在你們中間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，你們不必懼怕。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15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得著鼓勵：神同在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耶穌進前來，對他們說：「天上地下所有的權柄都 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賜給我了。所以，你們要去，使萬民作我的門徒，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奉父、子、聖靈的名給他們施洗 。凡我所吩咐你們</a:t>
            </a:r>
            <a:endParaRPr kumimoji="0" lang="en-US" altLang="zh-TW" sz="30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的，都教訓他們遵守，</a:t>
            </a:r>
            <a:r>
              <a:rPr kumimoji="0" lang="zh-TW" alt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我就常與你們同在</a:t>
            </a:r>
            <a:r>
              <a:rPr kumimoji="0" lang="zh-TW" altLang="en-US" sz="30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endParaRPr kumimoji="0" lang="en-US" altLang="zh-TW" sz="30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直到世界的末了</a:t>
            </a:r>
            <a:r>
              <a:rPr kumimoji="0" lang="zh-TW" altLang="en-US" sz="3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。」</a:t>
            </a:r>
            <a:r>
              <a:rPr kumimoji="0" lang="zh-TW" altLang="en-US" sz="2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（太 </a:t>
            </a:r>
            <a:r>
              <a:rPr kumimoji="0" lang="en-US" altLang="zh-TW" sz="2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28</a:t>
            </a:r>
            <a:r>
              <a:rPr kumimoji="0" lang="zh-TW" altLang="en-US" sz="2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18-20</a:t>
            </a:r>
            <a:r>
              <a:rPr kumimoji="0" lang="zh-TW" altLang="en-US" sz="2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kumimoji="0" lang="en-US" altLang="zh-TW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446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得著鼓勵：神供應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神供應：萬國的珍寶和金銀會運到聖殿來 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(2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6-8)</a:t>
            </a: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6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萬軍之耶和華如此說：「過不多時，我必再一次震動天地、滄海，與旱地。</a:t>
            </a: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7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我必震動萬國；萬國的珍寶必都運來，我就使這殿滿了榮耀。這是萬軍之耶和華說的。」</a:t>
            </a: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8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萬軍之耶和華說：銀子是我的，金子也是我的。</a:t>
            </a:r>
            <a:endParaRPr kumimoji="0" lang="en-US" altLang="zh-TW" sz="2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06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0" y="11293"/>
            <a:ext cx="9121665" cy="5120914"/>
          </a:xfrm>
        </p:spPr>
        <p:txBody>
          <a:bodyPr/>
          <a:lstStyle/>
          <a:p>
            <a:pPr lvl="0" algn="ctr">
              <a:buNone/>
            </a:pPr>
            <a:r>
              <a:rPr lang="zh-TW" altLang="en-US" sz="3600" b="1" u="sng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重建聖殿的歷史背景</a:t>
            </a:r>
            <a:endParaRPr lang="en-US" altLang="zh-TW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300"/>
              </a:lnSpc>
              <a:buNone/>
            </a:pP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波斯王居魯士（古列）元年，耶和華為要應驗藉耶利米的口所說的話，</a:t>
            </a:r>
            <a:r>
              <a:rPr lang="zh-TW" altLang="en-US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就激發波斯王居魯士的 心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，使他下詔書通告全國，說：「</a:t>
            </a:r>
            <a:r>
              <a:rPr lang="zh-TW" altLang="en-US" sz="3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波斯王居魯士如此說：耶和華天上的神已將地上萬國賜給我，又委派我在猶大的耶路撒冷為他建造殿宇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。你們中間凡作他子民的，可以上猶大的耶路撒冷去，</a:t>
            </a:r>
            <a:r>
              <a:rPr kumimoji="0" lang="zh-TW" altLang="en-US" sz="30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重建耶和華</a:t>
            </a:r>
            <a:r>
              <a:rPr kumimoji="0" lang="en-US" altLang="zh-TW" sz="30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—</a:t>
            </a:r>
            <a:r>
              <a:rPr kumimoji="0" lang="zh-TW" altLang="en-US" sz="3000" b="1" i="0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以色列神的殿，他是在耶路撒冷的神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；願神與這人同在。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（拉 </a:t>
            </a:r>
            <a:r>
              <a:rPr kumimoji="0" lang="en-US" altLang="zh-TW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1-3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en-US" altLang="zh-TW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《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和修本</a:t>
            </a:r>
            <a:r>
              <a:rPr kumimoji="0" lang="en-US" altLang="zh-TW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》</a:t>
            </a:r>
            <a:endParaRPr lang="en-US" altLang="zh-TW" sz="2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buNone/>
            </a:pPr>
            <a:r>
              <a:rPr lang="en-US" altLang="zh-TW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lang="en-US" altLang="zh-TW" sz="4400" b="1" i="1" dirty="0">
              <a:latin typeface="微軟正黑體" pitchFamily="34" charset="-120"/>
              <a:ea typeface="微軟正黑體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569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lnSpc>
                <a:spcPts val="4320"/>
              </a:lnSpc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得著鼓勵：神供應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神供應：萬國的珍寶和金銀會運到聖殿來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拉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1-5)</a:t>
            </a:r>
          </a:p>
          <a:p>
            <a:pPr marL="0" marR="0" lvl="0" indent="0" algn="l" defTabSz="914400" rtl="0" eaLnBrk="0" fontAlgn="base" latinLnBrk="0" hangingPunct="0">
              <a:lnSpc>
                <a:spcPts val="38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於是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大流士王降旨，要尋察典籍庫內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，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就是在巴比倫藏寶物之處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；在米底亞省亞馬他城的宮內尋得一卷，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其中記著說：「塞魯士王元年，他降旨論到耶路撒冷神的殿，要建造這殿為獻祭之處，堅立殿的根基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。殿高六十肘，寬六十肘，用三層大石頭，一層新木頭，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經費要出於王庫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；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並且神殿的金銀器皿，就是尼布甲尼撒從耶路撒冷的殿中掠到巴比倫的，要歸還帶到耶路撒冷的殿中，各按原處放在神的殿裏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。」</a:t>
            </a:r>
          </a:p>
        </p:txBody>
      </p:sp>
    </p:spTree>
    <p:extLst>
      <p:ext uri="{BB962C8B-B14F-4D97-AF65-F5344CB8AC3E}">
        <p14:creationId xmlns:p14="http://schemas.microsoft.com/office/powerpoint/2010/main" xmlns="" val="2614749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得著鼓勵：神供應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神供應：萬國的珍寶和金銀會運到聖殿來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拉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6-12)</a:t>
            </a: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「現在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河西的總督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達乃和示他</a:t>
            </a:r>
            <a:r>
              <a:rPr kumimoji="0" lang="en-US" altLang="zh-TW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‧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波斯乃，並你們的同黨，就是住 河西的亞法薩迦人，你們當遠離他們。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不要攔阻神殿的工作，任憑猶大人的省長和猶大人的長老在原處建造神的這殿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。我又降旨，吩咐你們向猶大人的長老為建造神的殿當怎樣行，就是</a:t>
            </a:r>
            <a:r>
              <a:rPr kumimoji="0" lang="zh-TW" altLang="en-US" sz="25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從河西的款項中，急速撥取貢銀作他們的經費，免得耽誤工作</a:t>
            </a:r>
            <a:r>
              <a:rPr kumimoji="0" lang="zh-TW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1815642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得著鼓勵：神供應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神供應：萬國的珍寶和金銀會運到聖殿來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拉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6-12)</a:t>
            </a:r>
          </a:p>
          <a:p>
            <a:pPr marL="0" marR="0" lvl="0" indent="0" algn="l" defTabSz="914400" rtl="0" eaLnBrk="0" fontAlgn="base" latinLnBrk="0" hangingPunct="0">
              <a:lnSpc>
                <a:spcPts val="38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</a:t>
            </a:r>
            <a:r>
              <a:rPr kumimoji="0" lang="zh-TW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他們與天上的神獻燔祭所需用的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公牛犢、公綿羊、綿羊羔，並所用的麥子、鹽、酒、油，</a:t>
            </a:r>
            <a:r>
              <a:rPr kumimoji="0" lang="zh-TW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都要照耶路撒冷祭司的話，每日供給他們，不得有誤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；</a:t>
            </a:r>
            <a:r>
              <a:rPr kumimoji="0" lang="zh-TW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好叫他們獻馨香的祭給天上的神，又為王和王眾子的壽命祈禱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。我再降旨，無論誰更改這命令，必從他房屋中拆出一根樑來，把他舉起，懸在其上，又使他的房屋成為糞堆。若有王和民伸手更改這命令，拆毀這殿，願那使耶路撒冷的殿作為他名居所的神將他們滅絕。我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—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大流士降這旨意，當速速遵行。」</a:t>
            </a:r>
          </a:p>
        </p:txBody>
      </p:sp>
    </p:spTree>
    <p:extLst>
      <p:ext uri="{BB962C8B-B14F-4D97-AF65-F5344CB8AC3E}">
        <p14:creationId xmlns:p14="http://schemas.microsoft.com/office/powerpoint/2010/main" xmlns="" val="1609536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lnSpc>
                <a:spcPts val="4320"/>
              </a:lnSpc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得著鼓勵：神供應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 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神供應：萬國的珍寶和金銀會運到聖殿來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約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lang="zh-TW" altLang="en-US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20)</a:t>
            </a:r>
          </a:p>
          <a:p>
            <a:pPr marL="0" marR="0" lvl="0" indent="0" algn="ctr" defTabSz="914400" rtl="0" eaLnBrk="0" fontAlgn="base" latinLnBrk="0" hangingPunct="0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猶太人便說：「這殿是四十六年才造成的，</a:t>
            </a:r>
            <a:endParaRPr kumimoji="0" lang="en-US" altLang="zh-TW" sz="2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ts val="35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你三日內就再建立起來嗎？」</a:t>
            </a: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約 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20)</a:t>
            </a:r>
          </a:p>
          <a:p>
            <a:pPr marL="0" marR="0" lvl="0" indent="0" algn="l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  </a:t>
            </a:r>
            <a:r>
              <a:rPr lang="zh-TW" altLang="en-US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大希律王（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Herod the Great</a:t>
            </a:r>
            <a:r>
              <a:rPr lang="zh-TW" altLang="en-US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）在主前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20-19 </a:t>
            </a:r>
            <a:r>
              <a:rPr lang="zh-TW" altLang="en-US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開始，大規模整修及擴建第二聖殿（哈該時代所重建的聖殿），用了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46</a:t>
            </a:r>
            <a:r>
              <a:rPr lang="zh-TW" altLang="en-US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年，至主後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27-28 </a:t>
            </a:r>
            <a:r>
              <a:rPr lang="zh-TW" altLang="en-US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大致修成。當時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希律王花費了大量金錢修葺聖殿。</a:t>
            </a:r>
            <a:endParaRPr kumimoji="0" lang="en-US" altLang="zh-TW" sz="2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38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zh-TW" altLang="en-US" sz="2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519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得著鼓勵：神供應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342900" marR="0" lvl="0" indent="-342900" algn="ctr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許多宣教士的感人見證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961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你灰心失望嗎？ 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 algn="ctr">
              <a:lnSpc>
                <a:spcPts val="4200"/>
              </a:lnSpc>
              <a:buNone/>
            </a:pP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社會氣氛</a:t>
            </a:r>
            <a:endParaRPr lang="en-US" altLang="zh-TW" sz="36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播道神學院將於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11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月舉行「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2020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專題週」，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總主題為「在全城抑鬱下的牧養」，內容包括： 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- 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在全城抑鬱下牧養信徒：從精神健康角度</a:t>
            </a:r>
            <a:endParaRPr lang="en-US" altLang="zh-TW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-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在全城抑鬱下牧養信徒：從心理健康角度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-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在全城抑鬱下牧養信徒：從全人關懷角度</a:t>
            </a:r>
            <a:endParaRPr lang="en-US" altLang="zh-TW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5245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得著鼓勵：神有更高的計劃</a:t>
            </a:r>
            <a:endParaRPr kumimoji="0" lang="zh-TW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endParaRPr kumimoji="0" lang="en-US" altLang="zh-TW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這殿後來的榮耀必大過先前的榮耀；</a:t>
            </a:r>
            <a:endParaRPr kumimoji="0" lang="en-US" altLang="zh-TW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kumimoji="0" lang="zh-TW" altLang="en-US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在這地方我必賜平安。這是萬軍之耶和華說的。</a:t>
            </a:r>
            <a:endParaRPr kumimoji="0" lang="en-US" altLang="zh-TW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				    </a:t>
            </a: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（該 </a:t>
            </a:r>
            <a:r>
              <a:rPr kumimoji="0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9</a:t>
            </a:r>
            <a:r>
              <a:rPr kumimoji="0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9679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得著鼓勵：神有更高的計劃</a:t>
            </a:r>
            <a:endParaRPr kumimoji="0" lang="en-US" altLang="zh-TW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kumimoji="0" lang="zh-TW" altLang="en-US" sz="26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這殿後來的榮耀必大過先前的榮耀；在這地方我必賜平安。</a:t>
            </a:r>
            <a:endParaRPr kumimoji="0" lang="en-US" altLang="zh-TW" sz="26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「耶穌回答說：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『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你們拆毀這殿，我三日內要再建立起來。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』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猶太人便說：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『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這殿是四十六年纔造成的，你三日內就再建立起來麼？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』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但耶穌這話是以他的身體為殿。」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				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（約 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19-21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kumimoji="0" lang="en-US" altLang="zh-TW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431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得著鼓勵：神有更高的計劃</a:t>
            </a:r>
            <a:endParaRPr kumimoji="0" lang="en-US" altLang="zh-TW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kumimoji="0" lang="zh-TW" altLang="en-US" sz="26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這殿後來的榮耀必大過先前的榮耀；在這地方我必賜平安。</a:t>
            </a:r>
            <a:endParaRPr kumimoji="0" lang="en-US" altLang="zh-TW" sz="26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「豈不知你們是神的殿，神的靈住在你們裡頭麼？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若有人毀壞神的殿，神必要毀壞那人；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因為神的殿是聖的，這殿就是你們。」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				       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（林前 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16-17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kumimoji="0" lang="en-US" altLang="zh-TW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913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8632" y="195486"/>
            <a:ext cx="9121665" cy="4948014"/>
          </a:xfrm>
        </p:spPr>
        <p:txBody>
          <a:bodyPr/>
          <a:lstStyle/>
          <a:p>
            <a:pPr lvl="0" algn="ctr">
              <a:buNone/>
            </a:pP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kumimoji="0" lang="zh-TW" altLang="en-US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r>
              <a:rPr kumimoji="0" lang="zh-TW" altLang="en-US" sz="34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</a:t>
            </a:r>
            <a:r>
              <a:rPr lang="zh-TW" altLang="en-US" sz="3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得著鼓勵：神有更高的計劃</a:t>
            </a:r>
            <a:endParaRPr kumimoji="0" lang="en-US" altLang="zh-TW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kumimoji="0" lang="zh-TW" altLang="en-US" sz="26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這殿後來的榮耀必大過先前的榮耀；在這地方我必賜平安。</a:t>
            </a:r>
            <a:endParaRPr kumimoji="0" lang="en-US" altLang="zh-TW" sz="26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「豈不知你們的身子就是聖靈的殿麼？這聖靈是從神而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來，住在你們裡頭的；並且你們不是自己的人，因為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0" marR="0" lvl="0" indent="0" defTabSz="914400" rtl="0" eaLnBrk="0" fontAlgn="base" latinLnBrk="0" hangingPunct="0">
              <a:lnSpc>
                <a:spcPts val="432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你們是重價買來的。所以要在你們的身子上榮耀神。」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				      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（林前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19-20</a:t>
            </a:r>
            <a:r>
              <a:rPr kumimoji="0" lang="zh-TW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kumimoji="0" lang="en-US" altLang="zh-TW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504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你灰心失望嗎？ 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 algn="ctr">
              <a:lnSpc>
                <a:spcPts val="4200"/>
              </a:lnSpc>
              <a:buNone/>
            </a:pPr>
            <a:r>
              <a:rPr lang="zh-TW" altLang="en-US" sz="40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教會事奉</a:t>
            </a:r>
            <a:endParaRPr lang="en-US" altLang="zh-TW" sz="36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- 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總是未能回復教會的「光輝歲月」？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- 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教會的狀況總是未如理想？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673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哈該時代的猶大人感到灰心、乏力</a:t>
            </a:r>
            <a:endParaRPr lang="en-US" altLang="zh-TW" sz="36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缺乏資源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該 </a:t>
            </a:r>
            <a:r>
              <a:rPr kumimoji="0" lang="en-US" altLang="zh-TW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、</a:t>
            </a:r>
            <a:r>
              <a:rPr kumimoji="0" lang="en-US" altLang="zh-TW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10-11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）：</a:t>
            </a:r>
            <a:endParaRPr lang="en-US" altLang="zh-TW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你們撒的種多，收的卻少；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你們吃，卻不得飽；</a:t>
            </a:r>
            <a:endParaRPr lang="en-US" altLang="zh-TW" sz="3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喝，卻不得足；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穿衣服，卻不得暖；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得工錢的，將工錢裝在破漏的囊中。</a:t>
            </a: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9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哈該時代的猶大人感到灰心、乏力</a:t>
            </a:r>
            <a:endParaRPr lang="en-US" altLang="zh-TW" sz="36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缺乏資源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該 </a:t>
            </a:r>
            <a:r>
              <a:rPr kumimoji="0" lang="en-US" altLang="zh-TW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6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、</a:t>
            </a:r>
            <a:r>
              <a:rPr kumimoji="0" lang="en-US" altLang="zh-TW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10-11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）：</a:t>
            </a:r>
            <a:endParaRPr lang="en-US" altLang="zh-TW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10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….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天就不降甘露，地也不出土產。</a:t>
            </a:r>
            <a:endParaRPr lang="en-US" altLang="zh-TW" sz="3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en-US" altLang="zh-TW" sz="2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11</a:t>
            </a: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我命乾旱臨到地土、山岡、五穀、新酒，和油， 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  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並地上的出產、人民、牲畜，以及人手一切</a:t>
            </a:r>
            <a:endParaRPr kumimoji="0" lang="en-US" altLang="zh-TW" sz="3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kumimoji="0" lang="en-US" altLang="zh-TW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     </a:t>
            </a:r>
            <a:r>
              <a:rPr kumimoji="0" lang="zh-TW" alt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勞碌得來的。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183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哈該時代的猶大人感到灰心、乏力</a:t>
            </a:r>
            <a:endParaRPr lang="en-US" altLang="zh-TW" sz="36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不及「這殿從前的榮耀」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（該 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）：</a:t>
            </a:r>
            <a:endParaRPr lang="en-US" altLang="zh-TW" sz="30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七月二十一日，耶和華的話臨到先知哈該說：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「你要曉諭猶大省長撒拉鐵的兒子所羅巴伯和       約撒 答的兒子大祭司約書亞，並剩下的百姓，說：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0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你們中間存留的，有誰見過這殿從前的榮耀呢？    現在你們看著如何？豈不在眼中看如無有嗎？</a:t>
            </a:r>
            <a:r>
              <a:rPr lang="zh-TW" altLang="en-US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43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哈該時代的猶大人感到灰心、乏力</a:t>
            </a:r>
            <a:endParaRPr lang="en-US" altLang="zh-TW" sz="36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不及「這殿從前的榮耀」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（拉 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、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12-13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）：</a:t>
            </a:r>
            <a:endParaRPr lang="en-US" altLang="zh-TW" sz="30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10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匠人立耶和華殿根基的時候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…. 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都站著讚美耶和華。</a:t>
            </a:r>
            <a:endParaRPr lang="en-US" altLang="zh-TW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4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12-13</a:t>
            </a: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 </a:t>
            </a:r>
            <a:r>
              <a:rPr lang="zh-TW" altLang="en-US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然而有許多祭司、利未人、族長，就是見過舊殿的老年人，現在親眼看見立這殿的根基，便大聲哭號，也有許多人大聲歡呼，甚至百姓不能分辨歡呼的聲音 和哭號的聲音；因為眾人大聲呼喊，聲音聽到遠處。</a:t>
            </a:r>
            <a:r>
              <a:rPr lang="en-US" altLang="zh-TW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kumimoji="0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579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哈該時代的猶大人感到灰心、乏力</a:t>
            </a:r>
            <a:r>
              <a:rPr lang="en-US" altLang="zh-TW" sz="36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</a:p>
          <a:p>
            <a:pPr lvl="0" algn="ctr">
              <a:lnSpc>
                <a:spcPts val="4200"/>
              </a:lnSpc>
              <a:buNone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「</a:t>
            </a:r>
            <a:r>
              <a:rPr kumimoji="0" lang="zh-TW" altLang="en-US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這殿從前的榮耀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」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（該 </a:t>
            </a:r>
            <a:r>
              <a:rPr kumimoji="0" lang="en-US" altLang="zh-TW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2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3</a:t>
            </a:r>
            <a:r>
              <a:rPr kumimoji="0" lang="zh-TW" altLang="en-US" sz="2800" b="0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）</a:t>
            </a:r>
            <a:endParaRPr kumimoji="0" lang="en-US" altLang="zh-TW" sz="2800" b="0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Who of you is left who saw this house in its former glory ? 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How does it look to you now ?  </a:t>
            </a:r>
          </a:p>
          <a:p>
            <a:pPr lvl="0">
              <a:lnSpc>
                <a:spcPts val="4200"/>
              </a:lnSpc>
              <a:buNone/>
            </a:pPr>
            <a:r>
              <a:rPr lang="en-US" altLang="zh-TW" sz="28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Does it not seem to you like nothing ? </a:t>
            </a:r>
          </a:p>
          <a:p>
            <a:pPr lvl="0">
              <a:lnSpc>
                <a:spcPts val="4200"/>
              </a:lnSpc>
              <a:buNone/>
            </a:pPr>
            <a:endParaRPr lang="en-US" altLang="zh-TW" sz="28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19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13" y="-11293"/>
            <a:ext cx="912166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內容版面配置區 5"/>
          <p:cNvSpPr>
            <a:spLocks noGrp="1"/>
          </p:cNvSpPr>
          <p:nvPr>
            <p:ph idx="1"/>
          </p:nvPr>
        </p:nvSpPr>
        <p:spPr>
          <a:xfrm>
            <a:off x="-1116" y="278749"/>
            <a:ext cx="9121665" cy="4824536"/>
          </a:xfrm>
        </p:spPr>
        <p:txBody>
          <a:bodyPr/>
          <a:lstStyle/>
          <a:p>
            <a:pPr lvl="0" algn="ctr">
              <a:lnSpc>
                <a:spcPts val="4200"/>
              </a:lnSpc>
              <a:buNone/>
            </a:pPr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今天</a:t>
            </a:r>
            <a:r>
              <a:rPr lang="en-US" altLang="zh-TW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在教會</a:t>
            </a:r>
            <a:r>
              <a:rPr lang="en-US" altLang="zh-TW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)</a:t>
            </a:r>
            <a:r>
              <a:rPr lang="zh-TW" alt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事奉神的人感到灰心、乏力</a:t>
            </a:r>
            <a:endParaRPr lang="en-US" altLang="zh-TW" sz="36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lvl="0">
              <a:lnSpc>
                <a:spcPts val="4200"/>
              </a:lnSpc>
              <a:buNone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</a:t>
            </a:r>
            <a:endParaRPr lang="en-US" altLang="zh-TW" sz="3000" u="sng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sz="3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	-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總是未能回復教會的「光輝歲月」？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- 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盡量我如何「努力」，所帶來的果效</a:t>
            </a: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/</a:t>
            </a: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zh-TW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   </a:t>
            </a: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影響，都好像不及前人所作的？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  <a:p>
            <a:pPr marL="342900" marR="0" lvl="0" indent="-342900" algn="l" defTabSz="914400" rtl="0" eaLnBrk="0" fontAlgn="base" latinLnBrk="0" hangingPunct="0">
              <a:lnSpc>
                <a:spcPts val="42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		-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教會的狀況總是未如理想？</a:t>
            </a:r>
            <a:r>
              <a: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 	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074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15639</TotalTime>
  <Words>1751</Words>
  <Application>Microsoft Office PowerPoint</Application>
  <PresentationFormat>如螢幕大小 (16:9)</PresentationFormat>
  <Paragraphs>115</Paragraphs>
  <Slides>23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23</vt:i4>
      </vt:variant>
    </vt:vector>
  </HeadingPairs>
  <TitlesOfParts>
    <vt:vector size="25" baseType="lpstr">
      <vt:lpstr>1_Office 佈景主題</vt:lpstr>
      <vt:lpstr>6_Office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</dc:creator>
  <cp:lastModifiedBy>Andrew</cp:lastModifiedBy>
  <cp:revision>1120</cp:revision>
  <cp:lastPrinted>2017-09-30T04:37:21Z</cp:lastPrinted>
  <dcterms:created xsi:type="dcterms:W3CDTF">2013-12-07T04:13:27Z</dcterms:created>
  <dcterms:modified xsi:type="dcterms:W3CDTF">2020-09-19T06:26:10Z</dcterms:modified>
</cp:coreProperties>
</file>