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7" r:id="rId4"/>
    <p:sldId id="258" r:id="rId5"/>
    <p:sldId id="260" r:id="rId6"/>
    <p:sldId id="266" r:id="rId7"/>
    <p:sldId id="263" r:id="rId8"/>
    <p:sldId id="262" r:id="rId9"/>
    <p:sldId id="261" r:id="rId10"/>
    <p:sldId id="265" r:id="rId11"/>
    <p:sldId id="259" r:id="rId12"/>
    <p:sldId id="264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696964-7053-4259-B491-08A7105A7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CE6057-052E-4DD5-9E89-BF5DFECB6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D34DF9-6DB2-4433-899E-DCDB2B9D3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0B5FDE-7B74-4C2C-B917-867194A9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6286B6-30E7-4F45-8470-A1A02B43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5776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7B420-B7CD-4C66-8902-7418713A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5675DD8-BDC9-4348-AB05-70C409E90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9B3E17-46F9-4677-92D1-8319B6809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D873F8-818D-4857-8EEA-9C2879E4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EA9BD6-3DE3-48C8-9BB7-6847EFF0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0023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66E6EC1-282F-4E44-B062-A652307D76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941DEB9-57F8-4388-8935-F07AF3FB3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954075-C4AA-4F56-BC86-EC2C72D3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64CE54-6BEA-40F6-A988-1B9FDB05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784449-4F9A-47F0-87D4-FF3A21A19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7450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8FE1B9-2150-4B48-9ED6-17E833481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61F0F1-C5AF-42BF-BD95-7C78CF71F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ED6D06-3A7F-49B1-9104-9A6456BF7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C3D69C-08CD-46A8-8078-9D3745633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A86270-27BC-4004-BAF6-9A0554D7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1212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84B899-2EEC-492C-A17A-1C9D3114B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79477B-6256-4312-B593-434809BE5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B762DA-2AD8-4DFE-8DB8-1E9AFEE90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95EC4A-14A6-4893-B183-720EAEF04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7C2F45-B7F7-43C9-B6FE-6AB40E92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201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37A4D9-A212-4242-87DD-2059D2583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F397F8-39F8-4F9C-A9B4-C888B3FC9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F56016F-AEEF-4D5B-B032-BFB168EEB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32B900-03D3-4458-A45F-0524E46C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B557BF4-4CF3-473D-AD37-557E8FF2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C57E0C-40B3-429A-B724-2C6D111E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561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EF16F1-58AF-4F71-91F6-272AE19A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F1D149-03C6-404D-95F2-7F46F4F49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FEF7B64-660B-441F-887B-6FD61BB6F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6118617-F449-4167-9E3D-09B1C0D1D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F6E00C4-1483-49EE-8185-63AB649B0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8FAEEF4-4878-40B9-B147-164CF76BA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D9BDBC6-B9C2-4E65-8957-81CC0139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3C847A-336E-4C3A-A20A-18BB08835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4578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A74E40-1DC4-46D2-A2CF-F6CCADB5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091116-AF22-4CA6-91F2-23F46987D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281245B-688C-4049-B308-20BDDE0DD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582B685-BC4A-4D76-9193-30835B277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5371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45B51CE-B1A3-43B8-8F6B-8E9A1CDF4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7094AE9-C83B-4CB5-A1F9-73DDD931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875DBB2-5642-4A1E-BE0A-EAF3F5487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7708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939ABB-53C1-46A2-91B6-E5569AF4B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CF55D2-D502-4A7F-AABC-AF330F096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1C99BAB-BF2C-4F4E-A3F8-CB84B749A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51E308-EE51-4D4B-898A-FB3594549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983B71-F184-45B1-ACB5-33DEBD4C7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E64E10-12DB-4415-A1D4-37F429FCC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5797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36C577-86C6-4CA3-863F-E990E72A8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5A31F99-7E74-4691-BDF4-9174090C75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E011CA7-0464-43FB-A9B5-AF02B3E93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CD195B7-16B7-4F61-84DB-8B0AFD9C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A663C3E-5013-4B77-9506-21D0535D6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80AB50-36A7-4931-825F-03F11B3F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5639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656F462-6504-490B-9047-C240A544C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03F07F-AB84-42FC-8DF3-F5611A381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DCE67E-1751-46FF-ACB2-DA96F5AFCD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0387F-7B24-49F4-811C-5AD2EE4ED031}" type="datetimeFigureOut">
              <a:rPr lang="zh-CN" altLang="en-US" smtClean="0"/>
              <a:pPr/>
              <a:t>2020/7/11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7738FA-52B1-4E73-924D-EB4ACE2F3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E78969-A0BF-47B0-A5CE-4EC18003F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A1CAE-3CF1-43E3-BEBF-345AD9C20C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4747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1A42D05-BF20-41B3-9903-90EEB9689A74}"/>
              </a:ext>
            </a:extLst>
          </p:cNvPr>
          <p:cNvSpPr txBox="1"/>
          <p:nvPr/>
        </p:nvSpPr>
        <p:spPr>
          <a:xfrm>
            <a:off x="1298712" y="1608339"/>
            <a:ext cx="507889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/>
              <a:t>生命的轉化</a:t>
            </a:r>
            <a:endParaRPr lang="en-US" altLang="zh-CN" sz="6600" dirty="0"/>
          </a:p>
          <a:p>
            <a:endParaRPr lang="en-US" altLang="zh-CN" sz="3600" dirty="0"/>
          </a:p>
          <a:p>
            <a:r>
              <a:rPr lang="zh-CN" altLang="en-US" sz="3600" dirty="0"/>
              <a:t>康泉堂</a:t>
            </a:r>
            <a:endParaRPr lang="en-US" altLang="zh-CN" sz="3600" dirty="0"/>
          </a:p>
          <a:p>
            <a:r>
              <a:rPr lang="en-US" altLang="zh-CN" sz="3600" dirty="0"/>
              <a:t>11-12 Jul 2020</a:t>
            </a:r>
          </a:p>
          <a:p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98751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2817" y="1853631"/>
            <a:ext cx="10012018" cy="466457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我的弟兄們，你們遭受各種試煉時，都要認為是大喜樂， 因為知道你們的信心經過考驗，就生忍耐。 但要讓忍耐發揮完全的功用，使你們能又完全又完整，一無所缺。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雅各書</a:t>
            </a:r>
            <a:r>
              <a:rPr lang="en-US" altLang="zh-TW" sz="2800" b="0" i="0" dirty="0">
                <a:solidFill>
                  <a:srgbClr val="000000"/>
                </a:solidFill>
                <a:effectLst/>
                <a:latin typeface="system-ui"/>
              </a:rPr>
              <a:t>1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TW" sz="2800" b="0" i="0" dirty="0">
                <a:solidFill>
                  <a:srgbClr val="000000"/>
                </a:solidFill>
                <a:effectLst/>
                <a:latin typeface="system-ui"/>
              </a:rPr>
              <a:t>2 - 4)</a:t>
            </a:r>
            <a:br>
              <a:rPr lang="en-US" altLang="zh-TW" sz="28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altLang="zh-TW" sz="28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TW" sz="28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忍受試煉的人有福了，因為他經過考驗以後必得生命的冠冕，這是主應許給愛他之人的。 人被誘惑，不可說：「我是被　神誘惑」；因為　神是不被惡誘惑的，他也不誘惑人。 但每一個人被誘惑是因自己的私慾牽引而被誘惑的。 私慾既懷了胎，就生出罪來；罪既長成，就生出死來。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雅各書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1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1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2 - 15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)</a:t>
            </a:r>
            <a:b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</a:br>
            <a:endParaRPr lang="zh-CN" alt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7DD1F82-E97E-4481-B5CE-3CBF85186241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0E40319-4A6F-4E98-925D-22586A1F4E39}"/>
              </a:ext>
            </a:extLst>
          </p:cNvPr>
          <p:cNvSpPr txBox="1"/>
          <p:nvPr/>
        </p:nvSpPr>
        <p:spPr>
          <a:xfrm>
            <a:off x="1278835" y="713938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内而外的轉化 </a:t>
            </a:r>
            <a:r>
              <a:rPr lang="en-US" altLang="zh-CN" sz="3200" dirty="0"/>
              <a:t>– </a:t>
            </a:r>
            <a:r>
              <a:rPr lang="zh-CN" altLang="en-US" sz="3200" dirty="0"/>
              <a:t>測試</a:t>
            </a:r>
          </a:p>
        </p:txBody>
      </p:sp>
    </p:spTree>
    <p:extLst>
      <p:ext uri="{BB962C8B-B14F-4D97-AF65-F5344CB8AC3E}">
        <p14:creationId xmlns:p14="http://schemas.microsoft.com/office/powerpoint/2010/main" xmlns="" val="3469617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835" y="1722784"/>
            <a:ext cx="9435548" cy="4291841"/>
          </a:xfrm>
        </p:spPr>
        <p:txBody>
          <a:bodyPr>
            <a:noAutofit/>
          </a:bodyPr>
          <a:lstStyle/>
          <a:p>
            <a:pPr algn="l">
              <a:lnSpc>
                <a:spcPts val="6000"/>
              </a:lnSpc>
            </a:pP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所以弟兄們，我以神的慈悲勸你們，將身體獻上，當做活祭，是聖潔的，是神所喜悅的，你們如此侍奉乃是理所當然的。</a:t>
            </a: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不要效法這個世界，只要心意更新而變化，叫你們察驗何為神的善良、純全、可喜悅的旨意。</a:t>
            </a:r>
            <a:b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CN" altLang="en-US" sz="2800" dirty="0">
                <a:solidFill>
                  <a:srgbClr val="000000"/>
                </a:solidFill>
                <a:latin typeface="system-ui"/>
              </a:rPr>
              <a:t>羅馬書 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12:1-2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)</a:t>
            </a:r>
            <a:endParaRPr lang="zh-CN" alt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7DD1F82-E97E-4481-B5CE-3CBF85186241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1887BCF-B0C7-4E9C-AE73-2BD7293D4D0C}"/>
              </a:ext>
            </a:extLst>
          </p:cNvPr>
          <p:cNvSpPr txBox="1"/>
          <p:nvPr/>
        </p:nvSpPr>
        <p:spPr>
          <a:xfrm>
            <a:off x="1278835" y="740442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内而外的轉化 </a:t>
            </a:r>
            <a:r>
              <a:rPr lang="en-US" altLang="zh-CN" sz="3200" dirty="0"/>
              <a:t>– </a:t>
            </a:r>
            <a:r>
              <a:rPr lang="zh-CN" altLang="en-US" sz="3200" dirty="0"/>
              <a:t>心思意念</a:t>
            </a:r>
          </a:p>
        </p:txBody>
      </p:sp>
    </p:spTree>
    <p:extLst>
      <p:ext uri="{BB962C8B-B14F-4D97-AF65-F5344CB8AC3E}">
        <p14:creationId xmlns:p14="http://schemas.microsoft.com/office/powerpoint/2010/main" xmlns="" val="2471069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3305" y="2009568"/>
            <a:ext cx="9435548" cy="3324432"/>
          </a:xfrm>
        </p:spPr>
        <p:txBody>
          <a:bodyPr>
            <a:noAutofit/>
          </a:bodyPr>
          <a:lstStyle/>
          <a:p>
            <a:pPr algn="l">
              <a:lnSpc>
                <a:spcPts val="5000"/>
              </a:lnSpc>
            </a:pP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所以，就如身體沒有靈魂是死的，信心沒有</a:t>
            </a:r>
            <a:r>
              <a:rPr lang="zh-TW" altLang="en-US" sz="4000" b="1" i="0" baseline="30000" dirty="0">
                <a:solidFill>
                  <a:srgbClr val="000000"/>
                </a:solidFill>
                <a:effectLst/>
                <a:latin typeface="system-ui"/>
              </a:rPr>
              <a:t>行為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也是死的。</a:t>
            </a: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我的弟兄們，不要許多人做教師，因為你們知道，我們做教師的要接受更嚴厲的審判。原來我們在許多事上都有過失；若有人在</a:t>
            </a:r>
            <a:r>
              <a:rPr lang="zh-TW" altLang="en-US" sz="4000" b="1" i="0" baseline="30000" dirty="0">
                <a:solidFill>
                  <a:srgbClr val="000000"/>
                </a:solidFill>
                <a:effectLst/>
                <a:latin typeface="system-ui"/>
              </a:rPr>
              <a:t>言語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上沒有過失，他就是完全的人，也能勒住自己的全身。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CN" altLang="en-US" sz="2800" dirty="0">
                <a:solidFill>
                  <a:srgbClr val="000000"/>
                </a:solidFill>
                <a:latin typeface="system-ui"/>
              </a:rPr>
              <a:t>雅各書 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2:26 -3:2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)</a:t>
            </a:r>
            <a:endParaRPr lang="zh-CN" alt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7DD1F82-E97E-4481-B5CE-3CBF85186241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1887BCF-B0C7-4E9C-AE73-2BD7293D4D0C}"/>
              </a:ext>
            </a:extLst>
          </p:cNvPr>
          <p:cNvSpPr txBox="1"/>
          <p:nvPr/>
        </p:nvSpPr>
        <p:spPr>
          <a:xfrm>
            <a:off x="1278835" y="740442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内而外的轉化 </a:t>
            </a:r>
            <a:r>
              <a:rPr lang="en-US" altLang="zh-CN" sz="3200" dirty="0"/>
              <a:t>– </a:t>
            </a:r>
            <a:r>
              <a:rPr lang="zh-CN" altLang="en-US" sz="3200" dirty="0"/>
              <a:t>話語及行爲</a:t>
            </a:r>
          </a:p>
        </p:txBody>
      </p:sp>
    </p:spTree>
    <p:extLst>
      <p:ext uri="{BB962C8B-B14F-4D97-AF65-F5344CB8AC3E}">
        <p14:creationId xmlns:p14="http://schemas.microsoft.com/office/powerpoint/2010/main" xmlns="" val="89664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25148"/>
            <a:ext cx="9144000" cy="1323354"/>
          </a:xfrm>
        </p:spPr>
        <p:txBody>
          <a:bodyPr>
            <a:noAutofit/>
          </a:bodyPr>
          <a:lstStyle/>
          <a:p>
            <a:pPr algn="l">
              <a:lnSpc>
                <a:spcPts val="4700"/>
              </a:lnSpc>
            </a:pPr>
            <a:r>
              <a:rPr lang="en-US" altLang="zh-TW" sz="32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TW" sz="32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zh-TW" altLang="en-US" sz="3200" b="0" i="0" dirty="0">
                <a:solidFill>
                  <a:srgbClr val="000000"/>
                </a:solidFill>
                <a:effectLst/>
                <a:latin typeface="system-ui"/>
              </a:rPr>
              <a:t>直等到我們眾人在真道上同歸於一，認識神的兒子，得以長大成人，滿有基督長成的身量</a:t>
            </a:r>
            <a:r>
              <a:rPr lang="zh-CN" altLang="en-US" sz="3200" b="0" i="0" dirty="0">
                <a:solidFill>
                  <a:srgbClr val="000000"/>
                </a:solidFill>
                <a:effectLst/>
                <a:latin typeface="system-ui"/>
              </a:rPr>
              <a:t>（弗</a:t>
            </a:r>
            <a:r>
              <a:rPr lang="en-US" altLang="zh-CN" sz="3200" b="0" i="0" dirty="0">
                <a:solidFill>
                  <a:srgbClr val="000000"/>
                </a:solidFill>
                <a:effectLst/>
                <a:latin typeface="system-ui"/>
              </a:rPr>
              <a:t>4</a:t>
            </a:r>
            <a:r>
              <a:rPr lang="zh-CN" altLang="en-US" sz="32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3200" b="0" i="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zh-CN" altLang="en-US" sz="3200" b="0" i="0" dirty="0">
                <a:solidFill>
                  <a:srgbClr val="000000"/>
                </a:solidFill>
                <a:effectLst/>
                <a:latin typeface="system-ui"/>
              </a:rPr>
              <a:t>）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55197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2452" y="1643269"/>
            <a:ext cx="9144000" cy="4636398"/>
          </a:xfrm>
        </p:spPr>
        <p:txBody>
          <a:bodyPr>
            <a:noAutofit/>
          </a:bodyPr>
          <a:lstStyle/>
          <a:p>
            <a:pPr algn="l">
              <a:lnSpc>
                <a:spcPts val="4700"/>
              </a:lnSpc>
            </a:pPr>
            <a:r>
              <a:rPr lang="en-US" altLang="zh-TW" sz="32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system-ui"/>
              </a:rPr>
              <a:t>按時間說，你們早該作教師了，誰知還需要有人再將　神聖言基礎的要道教導你們；你們成了那需要吃奶、不能吃乾糧的人。 </a:t>
            </a:r>
            <a:r>
              <a:rPr lang="en-US" altLang="zh-TW" sz="32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system-ui"/>
              </a:rPr>
              <a:t>凡只能吃奶的，就不熟練仁義的道理，因為他是嬰孩。 </a:t>
            </a:r>
            <a:r>
              <a:rPr lang="en-US" altLang="zh-TW" sz="32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zh-TW" altLang="en-US" sz="3200" b="0" i="0" dirty="0">
                <a:solidFill>
                  <a:srgbClr val="000000"/>
                </a:solidFill>
                <a:effectLst/>
                <a:latin typeface="system-ui"/>
              </a:rPr>
              <a:t>惟獨長大成人的才能吃乾糧，他們的心竅因練習而靈活，能分辨善惡了。</a:t>
            </a:r>
            <a:r>
              <a:rPr lang="en-US" altLang="zh-TW" sz="32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TW" sz="32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altLang="zh-CN" sz="32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CN" altLang="en-US" sz="3200" b="0" i="0" dirty="0">
                <a:solidFill>
                  <a:srgbClr val="000000"/>
                </a:solidFill>
                <a:effectLst/>
                <a:latin typeface="system-ui"/>
              </a:rPr>
              <a:t>希伯來書</a:t>
            </a:r>
            <a:r>
              <a:rPr lang="en-US" altLang="zh-CN" sz="3200" b="0" i="0" dirty="0">
                <a:solidFill>
                  <a:srgbClr val="000000"/>
                </a:solidFill>
                <a:effectLst/>
                <a:latin typeface="system-ui"/>
              </a:rPr>
              <a:t>5:12-14)</a:t>
            </a:r>
            <a:endParaRPr lang="zh-CN" altLang="en-US" sz="32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6FF41C0B-32DD-4205-B532-18418D4FFEC2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1A42D05-BF20-41B3-9903-90EEB9689A74}"/>
              </a:ext>
            </a:extLst>
          </p:cNvPr>
          <p:cNvSpPr txBox="1"/>
          <p:nvPr/>
        </p:nvSpPr>
        <p:spPr>
          <a:xfrm>
            <a:off x="1278835" y="713938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信主是轉化旅程的開始</a:t>
            </a:r>
          </a:p>
        </p:txBody>
      </p:sp>
    </p:spTree>
    <p:extLst>
      <p:ext uri="{BB962C8B-B14F-4D97-AF65-F5344CB8AC3E}">
        <p14:creationId xmlns:p14="http://schemas.microsoft.com/office/powerpoint/2010/main" xmlns="" val="84782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5095" y="1006325"/>
            <a:ext cx="9435548" cy="5272503"/>
          </a:xfrm>
        </p:spPr>
        <p:txBody>
          <a:bodyPr>
            <a:noAutofit/>
          </a:bodyPr>
          <a:lstStyle/>
          <a:p>
            <a:pPr algn="l">
              <a:lnSpc>
                <a:spcPts val="6000"/>
              </a:lnSpc>
            </a:pP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既然你們與基督同死而脫離了世上粗淺的學說，為甚麼仍像生活在世俗中一樣，去服從那「不可拿、不可嘗、不可摸」等類的規條呢？ 這些都是根據人的命令和教導，論到這一切都是一經使用就都敗壞了。這些規條使人徒有智慧之名，用私意崇拜，自表謙卑，苦待己身，其實在克制肉體的情慾上毫無功效。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CN" altLang="en-US" sz="2800" dirty="0">
                <a:solidFill>
                  <a:srgbClr val="000000"/>
                </a:solidFill>
                <a:latin typeface="system-ui"/>
              </a:rPr>
              <a:t>歌羅西書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2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:20-23)</a:t>
            </a:r>
            <a:endParaRPr lang="zh-CN" alt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7DD1F82-E97E-4481-B5CE-3CBF85186241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0E40319-4A6F-4E98-925D-22586A1F4E39}"/>
              </a:ext>
            </a:extLst>
          </p:cNvPr>
          <p:cNvSpPr txBox="1"/>
          <p:nvPr/>
        </p:nvSpPr>
        <p:spPr>
          <a:xfrm>
            <a:off x="1278835" y="713938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由外而内的改變</a:t>
            </a:r>
          </a:p>
        </p:txBody>
      </p:sp>
    </p:spTree>
    <p:extLst>
      <p:ext uri="{BB962C8B-B14F-4D97-AF65-F5344CB8AC3E}">
        <p14:creationId xmlns:p14="http://schemas.microsoft.com/office/powerpoint/2010/main" xmlns="" val="164553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6556" y="2146857"/>
            <a:ext cx="9435548" cy="2860603"/>
          </a:xfrm>
        </p:spPr>
        <p:txBody>
          <a:bodyPr>
            <a:noAutofit/>
          </a:bodyPr>
          <a:lstStyle/>
          <a:p>
            <a:pPr algn="l">
              <a:lnSpc>
                <a:spcPts val="6000"/>
              </a:lnSpc>
            </a:pP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>18 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我們眾人既然敞著臉得以看見主的榮光，好像從鏡子裡返照，就變成主的形狀，榮上加榮，如同從主的靈變成的。</a:t>
            </a: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(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哥林多後書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3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18)</a:t>
            </a:r>
            <a:endParaRPr lang="zh-CN" alt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7DD1F82-E97E-4481-B5CE-3CBF85186241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0E40319-4A6F-4E98-925D-22586A1F4E39}"/>
              </a:ext>
            </a:extLst>
          </p:cNvPr>
          <p:cNvSpPr txBox="1"/>
          <p:nvPr/>
        </p:nvSpPr>
        <p:spPr>
          <a:xfrm>
            <a:off x="1278835" y="713938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内而外的轉化 </a:t>
            </a:r>
            <a:r>
              <a:rPr lang="en-US" altLang="zh-CN" sz="3200" dirty="0"/>
              <a:t>- </a:t>
            </a:r>
            <a:r>
              <a:rPr lang="zh-CN" altLang="en-US" sz="3200" dirty="0"/>
              <a:t>成長</a:t>
            </a:r>
          </a:p>
        </p:txBody>
      </p:sp>
    </p:spTree>
    <p:extLst>
      <p:ext uri="{BB962C8B-B14F-4D97-AF65-F5344CB8AC3E}">
        <p14:creationId xmlns:p14="http://schemas.microsoft.com/office/powerpoint/2010/main" xmlns="" val="2024783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564" y="2001081"/>
            <a:ext cx="9435548" cy="3626846"/>
          </a:xfrm>
        </p:spPr>
        <p:txBody>
          <a:bodyPr>
            <a:noAutofit/>
          </a:bodyPr>
          <a:lstStyle/>
          <a:p>
            <a:pPr algn="l">
              <a:lnSpc>
                <a:spcPts val="5500"/>
              </a:lnSpc>
            </a:pP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他恨不得拿豬所吃的豆莢充飢，也沒有人給他甚麼吃的。他醒悟過來，就說：</a:t>
            </a: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>『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我父親有多少雇工，糧食有餘，我倒在這裏餓死嗎？ 我要起來，到我父親那裏去，對他說：父親！我得罪了天，又得罪了你</a:t>
            </a:r>
            <a:r>
              <a:rPr lang="zh-CN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，</a:t>
            </a: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>』</a:t>
            </a:r>
            <a:b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路加福音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15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16 – 18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)</a:t>
            </a:r>
            <a:endParaRPr lang="zh-CN" alt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7DD1F82-E97E-4481-B5CE-3CBF85186241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0E40319-4A6F-4E98-925D-22586A1F4E39}"/>
              </a:ext>
            </a:extLst>
          </p:cNvPr>
          <p:cNvSpPr txBox="1"/>
          <p:nvPr/>
        </p:nvSpPr>
        <p:spPr>
          <a:xfrm>
            <a:off x="1278835" y="713938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内而外的轉化 </a:t>
            </a:r>
            <a:r>
              <a:rPr lang="en-US" altLang="zh-CN" sz="3200" dirty="0"/>
              <a:t>– </a:t>
            </a:r>
            <a:r>
              <a:rPr lang="zh-CN" altLang="en-US" sz="3200" dirty="0"/>
              <a:t>由謙卑自省開始</a:t>
            </a:r>
          </a:p>
        </p:txBody>
      </p:sp>
    </p:spTree>
    <p:extLst>
      <p:ext uri="{BB962C8B-B14F-4D97-AF65-F5344CB8AC3E}">
        <p14:creationId xmlns:p14="http://schemas.microsoft.com/office/powerpoint/2010/main" xmlns="" val="428424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0295" y="2080592"/>
            <a:ext cx="9435548" cy="386777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我們眾人既然敞著臉得以看見主的榮光，好像從鏡子裡返照，就變成主的形狀，榮上加榮，如同從主的靈變成的。</a:t>
            </a: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zh-CN" altLang="en-US" sz="2000" b="0" i="0" dirty="0">
                <a:solidFill>
                  <a:srgbClr val="000000"/>
                </a:solidFill>
                <a:effectLst/>
                <a:latin typeface="system-ui"/>
              </a:rPr>
              <a:t>（哥林多後書</a:t>
            </a:r>
            <a:r>
              <a:rPr lang="en-US" altLang="zh-CN" sz="2000" dirty="0">
                <a:solidFill>
                  <a:srgbClr val="000000"/>
                </a:solidFill>
                <a:latin typeface="system-ui"/>
              </a:rPr>
              <a:t>3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system-ui"/>
              </a:rPr>
              <a:t>18)</a:t>
            </a:r>
            <a:br>
              <a:rPr lang="en-US" altLang="zh-CN" sz="20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altLang="zh-CN" sz="20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CN" sz="20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惟喜愛耶和華的律法，晝夜思想他的律法；這人便為有福！</a:t>
            </a:r>
            <a:b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他要像一棵樹栽在溪水旁，按時候結果子，葉子也不枯乾。 凡他所做的盡都順利。</a:t>
            </a:r>
            <a:r>
              <a:rPr lang="en-US" altLang="zh-TW" sz="28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TW" sz="28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zh-CN" altLang="en-US" sz="2000" b="0" i="0" dirty="0">
                <a:solidFill>
                  <a:srgbClr val="000000"/>
                </a:solidFill>
                <a:effectLst/>
                <a:latin typeface="system-ui"/>
              </a:rPr>
              <a:t>（</a:t>
            </a:r>
            <a:r>
              <a:rPr lang="zh-CN" altLang="en-US" sz="2000" dirty="0">
                <a:solidFill>
                  <a:srgbClr val="000000"/>
                </a:solidFill>
                <a:latin typeface="system-ui"/>
              </a:rPr>
              <a:t>詩篇</a:t>
            </a:r>
            <a:r>
              <a:rPr lang="en-US" altLang="zh-CN" sz="2000" dirty="0">
                <a:solidFill>
                  <a:srgbClr val="000000"/>
                </a:solidFill>
                <a:latin typeface="system-ui"/>
              </a:rPr>
              <a:t>1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system-ui"/>
              </a:rPr>
              <a:t>2-3)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</a:br>
            <a:endParaRPr lang="zh-CN" alt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7DD1F82-E97E-4481-B5CE-3CBF85186241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0E40319-4A6F-4E98-925D-22586A1F4E39}"/>
              </a:ext>
            </a:extLst>
          </p:cNvPr>
          <p:cNvSpPr txBox="1"/>
          <p:nvPr/>
        </p:nvSpPr>
        <p:spPr>
          <a:xfrm>
            <a:off x="1278835" y="713938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内而外的轉化 </a:t>
            </a:r>
            <a:r>
              <a:rPr lang="en-US" altLang="zh-CN" sz="3200" dirty="0"/>
              <a:t>- </a:t>
            </a:r>
            <a:r>
              <a:rPr lang="zh-CN" altLang="en-US" sz="3200" dirty="0"/>
              <a:t>成長</a:t>
            </a:r>
          </a:p>
        </p:txBody>
      </p:sp>
    </p:spTree>
    <p:extLst>
      <p:ext uri="{BB962C8B-B14F-4D97-AF65-F5344CB8AC3E}">
        <p14:creationId xmlns:p14="http://schemas.microsoft.com/office/powerpoint/2010/main" xmlns="" val="395921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5095" y="2107100"/>
            <a:ext cx="9435548" cy="3350933"/>
          </a:xfrm>
        </p:spPr>
        <p:txBody>
          <a:bodyPr>
            <a:noAutofit/>
          </a:bodyPr>
          <a:lstStyle/>
          <a:p>
            <a:pPr algn="l">
              <a:lnSpc>
                <a:spcPts val="6000"/>
              </a:lnSpc>
            </a:pP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「我是真葡萄樹，我父是栽培的人。 </a:t>
            </a: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>2 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凡屬我不結果子的枝子，他就剪去；凡結果子的，他就修理乾淨，使枝子結果子更多。 </a:t>
            </a: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>3 </a:t>
            </a:r>
            <a:r>
              <a:rPr lang="zh-TW" altLang="en-US" sz="4000" i="0" baseline="30000" dirty="0">
                <a:solidFill>
                  <a:srgbClr val="000000"/>
                </a:solidFill>
                <a:effectLst/>
                <a:latin typeface="system-ui"/>
              </a:rPr>
              <a:t>現在你們因我講給你們的道，已經乾淨了。 </a:t>
            </a:r>
            <a: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TW" sz="4000" i="0" baseline="3000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altLang="zh-CN" sz="2800" dirty="0">
                <a:solidFill>
                  <a:srgbClr val="000000"/>
                </a:solidFill>
                <a:latin typeface="system-ui"/>
              </a:rPr>
              <a:t>(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約翰福音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15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1-3)</a:t>
            </a:r>
            <a:endParaRPr lang="zh-CN" alt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7DD1F82-E97E-4481-B5CE-3CBF85186241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0E40319-4A6F-4E98-925D-22586A1F4E39}"/>
              </a:ext>
            </a:extLst>
          </p:cNvPr>
          <p:cNvSpPr txBox="1"/>
          <p:nvPr/>
        </p:nvSpPr>
        <p:spPr>
          <a:xfrm>
            <a:off x="1278835" y="713938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内而外的轉化 </a:t>
            </a:r>
            <a:r>
              <a:rPr lang="en-US" altLang="zh-CN" sz="3200" dirty="0"/>
              <a:t>- </a:t>
            </a:r>
            <a:r>
              <a:rPr lang="zh-CN" altLang="en-US" sz="3200" dirty="0"/>
              <a:t>修剪</a:t>
            </a:r>
          </a:p>
        </p:txBody>
      </p:sp>
    </p:spTree>
    <p:extLst>
      <p:ext uri="{BB962C8B-B14F-4D97-AF65-F5344CB8AC3E}">
        <p14:creationId xmlns:p14="http://schemas.microsoft.com/office/powerpoint/2010/main" xmlns="" val="210760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4C9F9-994B-4FC3-A855-E70362347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566" y="1910177"/>
            <a:ext cx="9435548" cy="194620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不但如此，就是在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system-ui"/>
              </a:rPr>
              <a:t>患難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中也是歡歡喜喜的，因為知道</a:t>
            </a:r>
            <a:r>
              <a:rPr lang="zh-TW" altLang="en-US" sz="2800" b="1" i="0" dirty="0">
                <a:solidFill>
                  <a:srgbClr val="000000"/>
                </a:solidFill>
                <a:effectLst/>
                <a:latin typeface="system-ui"/>
              </a:rPr>
              <a:t>患難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生</a:t>
            </a:r>
            <a:r>
              <a:rPr lang="zh-TW" altLang="en-US" sz="2800" b="1" i="0" dirty="0">
                <a:solidFill>
                  <a:schemeClr val="accent1"/>
                </a:solidFill>
                <a:effectLst/>
                <a:latin typeface="system-ui"/>
              </a:rPr>
              <a:t>忍耐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，</a:t>
            </a:r>
            <a:r>
              <a:rPr lang="zh-TW" altLang="en-US" sz="2800" b="1" i="0" dirty="0">
                <a:solidFill>
                  <a:schemeClr val="accent1"/>
                </a:solidFill>
                <a:effectLst/>
                <a:latin typeface="system-ui"/>
              </a:rPr>
              <a:t>忍耐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生老練，老練生盼望，盼望不至於落空，因為　神的愛，已藉着所賜給我們的聖靈，澆灌在我們心裏。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zh-CN" altLang="en-US" sz="2000" i="0" dirty="0">
                <a:solidFill>
                  <a:srgbClr val="000000"/>
                </a:solidFill>
                <a:effectLst/>
                <a:latin typeface="system-ui"/>
              </a:rPr>
              <a:t>（羅馬書</a:t>
            </a:r>
            <a:r>
              <a:rPr lang="en-US" altLang="zh-CN" sz="2000" dirty="0">
                <a:solidFill>
                  <a:srgbClr val="000000"/>
                </a:solidFill>
                <a:latin typeface="system-ui"/>
              </a:rPr>
              <a:t>5</a:t>
            </a:r>
            <a:r>
              <a:rPr lang="zh-CN" altLang="en-US" sz="200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000" i="0" dirty="0">
                <a:solidFill>
                  <a:srgbClr val="000000"/>
                </a:solidFill>
                <a:effectLst/>
                <a:latin typeface="system-ui"/>
              </a:rPr>
              <a:t>3 – 5</a:t>
            </a:r>
            <a:r>
              <a:rPr lang="zh-CN" altLang="en-US" sz="2000" i="0" dirty="0">
                <a:solidFill>
                  <a:srgbClr val="000000"/>
                </a:solidFill>
                <a:effectLst/>
                <a:latin typeface="system-ui"/>
              </a:rPr>
              <a:t>）</a:t>
            </a:r>
            <a:endParaRPr lang="zh-CN" altLang="en-US" sz="20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F7DD1F82-E97E-4481-B5CE-3CBF85186241}"/>
              </a:ext>
            </a:extLst>
          </p:cNvPr>
          <p:cNvCxnSpPr/>
          <p:nvPr/>
        </p:nvCxnSpPr>
        <p:spPr>
          <a:xfrm>
            <a:off x="940904" y="1524000"/>
            <a:ext cx="102439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0E40319-4A6F-4E98-925D-22586A1F4E39}"/>
              </a:ext>
            </a:extLst>
          </p:cNvPr>
          <p:cNvSpPr txBox="1"/>
          <p:nvPr/>
        </p:nvSpPr>
        <p:spPr>
          <a:xfrm>
            <a:off x="1278835" y="713938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内而外的轉化 </a:t>
            </a:r>
            <a:r>
              <a:rPr lang="en-US" altLang="zh-CN" sz="3200" dirty="0"/>
              <a:t>– </a:t>
            </a:r>
            <a:r>
              <a:rPr lang="zh-CN" altLang="en-US" sz="3200" dirty="0"/>
              <a:t>患難和忍耐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87B380D-F445-4D79-8114-0D622997355F}"/>
              </a:ext>
            </a:extLst>
          </p:cNvPr>
          <p:cNvSpPr txBox="1"/>
          <p:nvPr/>
        </p:nvSpPr>
        <p:spPr>
          <a:xfrm>
            <a:off x="1159566" y="4083532"/>
            <a:ext cx="957469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愛是恆久</a:t>
            </a:r>
            <a:r>
              <a:rPr lang="zh-TW" altLang="en-US" sz="2800" b="1" i="0" dirty="0">
                <a:solidFill>
                  <a:schemeClr val="accent1"/>
                </a:solidFill>
                <a:effectLst/>
                <a:latin typeface="system-ui"/>
              </a:rPr>
              <a:t>忍耐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；又有恩慈；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system-ui"/>
              </a:rPr>
              <a:t>（林前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system-ui"/>
              </a:rPr>
              <a:t>13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system-ui"/>
              </a:rPr>
              <a:t>4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system-ui"/>
              </a:rPr>
              <a:t>）</a:t>
            </a:r>
            <a:endParaRPr lang="en-US" altLang="zh-CN" sz="2000" b="0" i="0" dirty="0">
              <a:solidFill>
                <a:srgbClr val="000000"/>
              </a:solidFill>
              <a:effectLst/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r>
              <a:rPr lang="zh-TW" altLang="en-US" sz="2800" dirty="0"/>
              <a:t>聖靈的果子就是仁愛、喜樂、和平、</a:t>
            </a:r>
            <a:r>
              <a:rPr lang="zh-TW" altLang="en-US" sz="2800" b="1" dirty="0">
                <a:solidFill>
                  <a:schemeClr val="accent1"/>
                </a:solidFill>
              </a:rPr>
              <a:t>忍耐</a:t>
            </a:r>
            <a:r>
              <a:rPr lang="zh-TW" altLang="en-US" sz="2800" dirty="0"/>
              <a:t>、恩慈、良善、信實、 溫柔、節制。這樣的事沒有律法禁止。</a:t>
            </a:r>
            <a:endParaRPr lang="en-US" altLang="zh-TW" sz="2800" dirty="0"/>
          </a:p>
          <a:p>
            <a:r>
              <a:rPr lang="zh-CN" altLang="en-US" sz="2000" dirty="0">
                <a:solidFill>
                  <a:srgbClr val="000000"/>
                </a:solidFill>
                <a:latin typeface="system-ui"/>
              </a:rPr>
              <a:t>（加</a:t>
            </a:r>
            <a:r>
              <a:rPr lang="en-US" altLang="zh-CN" sz="2000" dirty="0">
                <a:solidFill>
                  <a:srgbClr val="000000"/>
                </a:solidFill>
                <a:latin typeface="system-ui"/>
              </a:rPr>
              <a:t>5</a:t>
            </a:r>
            <a:r>
              <a:rPr lang="zh-CN" altLang="en-US" sz="2000" dirty="0">
                <a:solidFill>
                  <a:srgbClr val="000000"/>
                </a:solidFill>
                <a:latin typeface="system-ui"/>
              </a:rPr>
              <a:t>：</a:t>
            </a:r>
            <a:r>
              <a:rPr lang="en-US" altLang="zh-CN" sz="2000" dirty="0">
                <a:solidFill>
                  <a:srgbClr val="000000"/>
                </a:solidFill>
                <a:latin typeface="system-ui"/>
              </a:rPr>
              <a:t>22-23</a:t>
            </a:r>
            <a:r>
              <a:rPr lang="zh-CN" altLang="en-US" sz="2000" dirty="0">
                <a:solidFill>
                  <a:srgbClr val="000000"/>
                </a:solidFill>
                <a:latin typeface="system-ui"/>
              </a:rPr>
              <a:t>）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957617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563</Words>
  <Application>Microsoft Office PowerPoint</Application>
  <PresentationFormat>自訂</PresentationFormat>
  <Paragraphs>29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Theme</vt:lpstr>
      <vt:lpstr>投影片 1</vt:lpstr>
      <vt:lpstr> 直等到我們眾人在真道上同歸於一，認識神的兒子，得以長大成人，滿有基督長成的身量（弗4：13）</vt:lpstr>
      <vt:lpstr>12 按時間說，你們早該作教師了，誰知還需要有人再將　神聖言基礎的要道教導你們；你們成了那需要吃奶、不能吃乾糧的人。 13 凡只能吃奶的，就不熟練仁義的道理，因為他是嬰孩。 14 惟獨長大成人的才能吃乾糧，他們的心竅因練習而靈活，能分辨善惡了。 (希伯來書5:12-14)</vt:lpstr>
      <vt:lpstr>既然你們與基督同死而脫離了世上粗淺的學說，為甚麼仍像生活在世俗中一樣，去服從那「不可拿、不可嘗、不可摸」等類的規條呢？ 這些都是根據人的命令和教導，論到這一切都是一經使用就都敗壞了。這些規條使人徒有智慧之名，用私意崇拜，自表謙卑，苦待己身，其實在克制肉體的情慾上毫無功效。(歌羅西書2:20-23)</vt:lpstr>
      <vt:lpstr>18 我們眾人既然敞著臉得以看見主的榮光，好像從鏡子裡返照，就變成主的形狀，榮上加榮，如同從主的靈變成的。 (哥林多後書3：18)</vt:lpstr>
      <vt:lpstr>他恨不得拿豬所吃的豆莢充飢，也沒有人給他甚麼吃的。他醒悟過來，就說：『我父親有多少雇工，糧食有餘，我倒在這裏餓死嗎？ 我要起來，到我父親那裏去，對他說：父親！我得罪了天，又得罪了你，』 (路加福音15：16 – 18)</vt:lpstr>
      <vt:lpstr>我們眾人既然敞著臉得以看見主的榮光，好像從鏡子裡返照，就變成主的形狀，榮上加榮，如同從主的靈變成的。 （哥林多後書3：18)  惟喜愛耶和華的律法，晝夜思想他的律法；這人便為有福！ 他要像一棵樹栽在溪水旁，按時候結果子，葉子也不枯乾。 凡他所做的盡都順利。 （詩篇1：2-3) </vt:lpstr>
      <vt:lpstr>「我是真葡萄樹，我父是栽培的人。 2 凡屬我不結果子的枝子，他就剪去；凡結果子的，他就修理乾淨，使枝子結果子更多。 3 現在你們因我講給你們的道，已經乾淨了。  (約翰福音15：1-3)</vt:lpstr>
      <vt:lpstr>不但如此，就是在患難中也是歡歡喜喜的，因為知道患難生忍耐，忍耐生老練，老練生盼望，盼望不至於落空，因為　神的愛，已藉着所賜給我們的聖靈，澆灌在我們心裏。 （羅馬書5：3 – 5）</vt:lpstr>
      <vt:lpstr>我的弟兄們，你們遭受各種試煉時，都要認為是大喜樂， 因為知道你們的信心經過考驗，就生忍耐。 但要讓忍耐發揮完全的功用，使你們能又完全又完整，一無所缺。(雅各書1：2 - 4)  忍受試煉的人有福了，因為他經過考驗以後必得生命的冠冕，這是主應許給愛他之人的。 人被誘惑，不可說：「我是被　神誘惑」；因為　神是不被惡誘惑的，他也不誘惑人。 但每一個人被誘惑是因自己的私慾牽引而被誘惑的。 私慾既懷了胎，就生出罪來；罪既長成，就生出死來。(雅各書1：12 - 15)  </vt:lpstr>
      <vt:lpstr> 所以弟兄們，我以神的慈悲勸你們，將身體獻上，當做活祭，是聖潔的，是神所喜悅的，你們如此侍奉乃是理所當然的。 不要效法這個世界，只要心意更新而變化，叫你們察驗何為神的善良、純全、可喜悅的旨意。 (羅馬書 12:1-2)</vt:lpstr>
      <vt:lpstr>所以，就如身體沒有靈魂是死的，信心沒有行為也是死的。 我的弟兄們，不要許多人做教師，因為你們知道，我們做教師的要接受更嚴厲的審判。原來我們在許多事上都有過失；若有人在言語上沒有過失，他就是完全的人，也能勒住自己的全身。(雅各書 2:26 -3:2)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20-21 既然你們與基督同死而脫離了世上粗淺的學說，為甚麼仍像生活在世俗中一樣，去服從那「不可拿、不可嘗、不可摸」等類的規條呢？ 22 這些都是根據人的命令和教導，論到這一切都是一經使用就都敗壞了。 23 這些規條使人徒有智慧之名，用私意崇拜，自表謙卑，苦待己身，其實在克制肉體的情慾上毫無功效。（希伯來書5:12-14)</dc:title>
  <dc:creator>Abraham Chan</dc:creator>
  <cp:lastModifiedBy>Andrew</cp:lastModifiedBy>
  <cp:revision>10</cp:revision>
  <dcterms:created xsi:type="dcterms:W3CDTF">2020-07-10T06:25:56Z</dcterms:created>
  <dcterms:modified xsi:type="dcterms:W3CDTF">2020-07-11T01:58:32Z</dcterms:modified>
</cp:coreProperties>
</file>