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sldIdLst>
    <p:sldId id="28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9" r:id="rId17"/>
    <p:sldId id="290" r:id="rId18"/>
    <p:sldId id="257" r:id="rId19"/>
    <p:sldId id="258" r:id="rId20"/>
    <p:sldId id="286" r:id="rId21"/>
    <p:sldId id="287" r:id="rId22"/>
    <p:sldId id="259" r:id="rId23"/>
    <p:sldId id="288" r:id="rId24"/>
    <p:sldId id="269" r:id="rId25"/>
    <p:sldId id="263" r:id="rId26"/>
    <p:sldId id="268" r:id="rId27"/>
    <p:sldId id="26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80" d="100"/>
          <a:sy n="80" d="100"/>
        </p:scale>
        <p:origin x="-96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9682D7-9A92-BB43-882F-9DCEEF423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5A69800-7631-994F-A923-F86219CCD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1F363-9471-B942-BEC4-40B2915A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AE4DA1-8866-BE47-A87F-A47D275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40EF3-C864-6E47-8BFC-21529C4A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007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A5509-8516-C342-AAC1-54D0938B0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AAE4CF-5D4E-6449-94F1-E7B2B83C4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2A8D41-6605-DA48-BDD0-90714B37A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03098A-F46D-E349-A1B9-B660C56A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E272F9-690A-D949-9C40-3C6C757C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7932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60A514-49BC-E344-9C81-B3A34028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91D54C-A30E-0A40-9B01-8070D9E69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D46FDD-C71A-0D4A-904A-386EF6DC9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4C8CF3-0448-9143-821C-2EAD3253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F254F5-483A-F846-8635-730B057E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747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55D72-BB25-3045-8A7E-A9BF7491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EB79B2-CD05-1B40-9362-F297749E3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D5B770-8748-6141-A863-412DA0B40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9BC0C4-E855-8844-9100-09500E00E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91B8E7-52DC-454A-BADD-74EA5C6D0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EA73F3-CC35-EB4F-BDD4-0CCCC5C9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238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BCB4A2-CA32-0D4D-B550-E919DD2B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33F1EF-C4C0-FA46-9654-E384730DC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040090-9986-AD41-8711-C115CD591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EEA2FE-BB58-FC46-A3C2-B10E2D072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A874F37-5837-7747-AAAE-9DA84DE72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95330-EE1B-1548-9211-DEACF311F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A2C692F-1540-2C43-9DBD-0C5BDF262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71697DC-F99C-A74D-A866-3A82A71D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672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E353A-8670-D640-B409-875425E0F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4092B07-3CE5-A249-8919-95B74A4D0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BB7994-BE2A-6847-B080-3E02F56BA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6D5704-4EB8-0545-9CD2-9B574236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258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86BF7E-2CD2-024D-B8B4-9557CFA7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027760-CA2A-E144-9F65-CAF54DD7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61317C-C3D8-E544-9646-C6A2EEA6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919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394EF1-5EF0-5A4E-AAA5-82265D54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65DC5B-EC15-1A41-AA9E-45D44F736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B9FFE2-4FA5-7840-A28D-2B0E94773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91CCCE-DB0A-9748-8A3F-302A1F28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4FC00A-2A0E-734B-870B-745F43585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B07DE4-03DA-A84B-A397-5D2BA236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664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BF8369-8571-8444-847D-446F6305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167FB3-2E35-AB4D-A8EA-7D1EBE9DD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A7DAA1-2042-2A4B-9703-D158BB1E1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E87876-CF67-CC40-85CB-8BA9B3EB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EAA664-2EE5-C94D-8F15-F087609D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667746-78F1-3841-8AB6-E4429C774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7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4E1CD-03D9-F74A-B7BD-98B3411F9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1CFD04-D40D-A448-9F6E-724C78B8C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DDB1CF-433E-2840-B7A2-F2E2F3AC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D86E7A-1984-7545-8247-D5C2C4C8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8F8C1C-8A8C-A645-8D26-DDA877CD0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920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A747E49-E9AD-F445-AFB7-C9FB9A514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9C3742-5D51-0E48-9F6A-8143BE9AA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A06151-5846-2A4B-8994-A13E3106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9AF764-EB8B-6847-903F-1461C7CA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4F5BC2-75BC-7043-92C2-A4D970E15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995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88825E-495A-2C45-9790-4839B004E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859EC3-FD0C-6643-99F9-F25F1BA93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4C06A8-C58E-4349-BB62-08E005D30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A3EB431-5404-4C46-8EE2-E7127CF0B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77F40E-3E3E-DC45-B2C7-4D044FD0C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4A74B-9434-BB43-9660-548653F7D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86C0D5D-2CC5-B74A-B504-31B3136EF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75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7%89%9B%E5%A5%B6%E5%85%AC%E5%8F%B8" TargetMode="External"/><Relationship Id="rId13" Type="http://schemas.openxmlformats.org/officeDocument/2006/relationships/hyperlink" Target="https://zh.wikipedia.org/w/index.php?title=1989%E5%B9%B4%E9%A6%99%E6%B8%AF%E8%82%A1%E7%81%BD&amp;action=edit&amp;redlink=1" TargetMode="External"/><Relationship Id="rId3" Type="http://schemas.openxmlformats.org/officeDocument/2006/relationships/hyperlink" Target="https://zh.wikipedia.org/wiki/%E5%BB%A3%E6%9D%B1%E4%BF%A1%E8%A8%97%E9%8A%80%E8%A1%8C" TargetMode="External"/><Relationship Id="rId7" Type="http://schemas.openxmlformats.org/officeDocument/2006/relationships/hyperlink" Target="https://zh.wikipedia.org/wiki/%E7%BD%AE%E5%9C%B0" TargetMode="External"/><Relationship Id="rId12" Type="http://schemas.openxmlformats.org/officeDocument/2006/relationships/hyperlink" Target="https://zh.wikipedia.org/wiki/1987%E5%B9%B4%E7%92%B0%E7%90%83%E8%82%A1%E7%81%BD" TargetMode="External"/><Relationship Id="rId2" Type="http://schemas.openxmlformats.org/officeDocument/2006/relationships/hyperlink" Target="https://zh.wikipedia.org/wiki/1965%E5%B9%B4%E9%A6%99%E6%B8%AF%E8%82%A1%E7%81%B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1973%E5%B9%B4%E9%A6%99%E6%B8%AF%E8%82%A1%E7%81%BD" TargetMode="External"/><Relationship Id="rId11" Type="http://schemas.openxmlformats.org/officeDocument/2006/relationships/hyperlink" Target="https://zh.wikipedia.org/wiki/1987%E5%B9%B4%E9%A6%99%E6%B8%AF%E8%82%A1%E7%81%BD" TargetMode="External"/><Relationship Id="rId5" Type="http://schemas.openxmlformats.org/officeDocument/2006/relationships/hyperlink" Target="https://zh.wikipedia.org/wiki/1967%E5%B9%B4%E9%A6%99%E6%B8%AF%E6%9A%B4%E5%8B%95" TargetMode="External"/><Relationship Id="rId10" Type="http://schemas.openxmlformats.org/officeDocument/2006/relationships/hyperlink" Target="https://zh.wikipedia.org/wiki/%E9%A6%99%E6%B8%AF%E4%B8%BB%E6%AC%8A%E7%A7%BB%E4%BA%A4" TargetMode="External"/><Relationship Id="rId4" Type="http://schemas.openxmlformats.org/officeDocument/2006/relationships/hyperlink" Target="https://zh.wikipedia.org/wiki/1967%E5%B9%B4%E9%A6%99%E6%B8%AF%E8%82%A1%E7%81%BD" TargetMode="External"/><Relationship Id="rId9" Type="http://schemas.openxmlformats.org/officeDocument/2006/relationships/hyperlink" Target="https://zh.wikipedia.org/wiki/1981%E5%B9%B4%E9%A6%99%E6%B8%AF%E8%82%A1%E7%81%BD" TargetMode="External"/><Relationship Id="rId14" Type="http://schemas.openxmlformats.org/officeDocument/2006/relationships/hyperlink" Target="https://zh.wikipedia.org/wiki/%E5%85%AD%E5%9B%9B%E4%BA%8B%E4%BB%B6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/index.php?title=2001%E5%B9%B4%E9%A6%99%E6%B8%AF%E8%82%A1%E7%81%BD&amp;action=edit&amp;redlink=1" TargetMode="External"/><Relationship Id="rId13" Type="http://schemas.openxmlformats.org/officeDocument/2006/relationships/hyperlink" Target="https://zh.wikipedia.org/wiki/2000%E5%B9%B4%E4%BB%A3%E5%BE%8C%E6%9C%9F%E7%92%B0%E7%90%83%E9%87%91%E8%9E%8D%E5%8D%B1%E6%A9%9F" TargetMode="External"/><Relationship Id="rId3" Type="http://schemas.openxmlformats.org/officeDocument/2006/relationships/hyperlink" Target="https://zh.wikipedia.org/wiki/%E4%BA%9E%E6%B4%B2%E9%87%91%E8%9E%8D%E9%A2%A8%E6%9A%B4" TargetMode="External"/><Relationship Id="rId7" Type="http://schemas.openxmlformats.org/officeDocument/2006/relationships/hyperlink" Target="https://zh.wikipedia.org/wiki/%E7%A7%91%E7%B6%B2%E6%B3%A1%E6%B2%AB" TargetMode="External"/><Relationship Id="rId12" Type="http://schemas.openxmlformats.org/officeDocument/2006/relationships/hyperlink" Target="https://zh.wikipedia.org/wiki/2008%E5%B9%B4%E9%A6%99%E6%B8%AF%E8%82%A1%E7%81%BD" TargetMode="External"/><Relationship Id="rId17" Type="http://schemas.openxmlformats.org/officeDocument/2006/relationships/hyperlink" Target="https://zh.wikipedia.org/wiki/2015%E5%B9%B4%E4%B8%AD%E5%9C%8B%E8%82%A1%E5%B8%82%E5%A4%A7%E5%B9%85%E5%BA%A6%E4%B8%8B%E8%B7%8C%E4%BA%8B%E4%BB%B6" TargetMode="External"/><Relationship Id="rId2" Type="http://schemas.openxmlformats.org/officeDocument/2006/relationships/hyperlink" Target="https://zh.wikipedia.org/w/index.php?title=1997%E5%B9%B4%E9%A6%99%E6%B8%AF%E8%82%A1%E7%81%BD&amp;action=edit&amp;redlink=1" TargetMode="External"/><Relationship Id="rId16" Type="http://schemas.openxmlformats.org/officeDocument/2006/relationships/hyperlink" Target="https://zh.wikipedia.org/w/index.php?title=2015%E5%B9%B4%E9%A6%99%E6%B8%AF%E8%82%A1%E7%81%BD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/index.php?title=2000%E5%B9%B4%E9%A6%99%E6%B8%AF%E8%82%A1%E7%81%BD&amp;action=edit&amp;redlink=1" TargetMode="External"/><Relationship Id="rId11" Type="http://schemas.openxmlformats.org/officeDocument/2006/relationships/hyperlink" Target="https://zh.wikipedia.org/wiki/%E6%B2%99%E5%A3%AB%E4%BA%8B%E4%BB%B6" TargetMode="External"/><Relationship Id="rId5" Type="http://schemas.openxmlformats.org/officeDocument/2006/relationships/hyperlink" Target="https://zh.wikipedia.org/wiki/%E7%B4%85%E7%B1%8C%E8%82%A1" TargetMode="External"/><Relationship Id="rId15" Type="http://schemas.openxmlformats.org/officeDocument/2006/relationships/hyperlink" Target="https://zh.wikipedia.org/wiki/%E7%BE%8E%E5%9C%8B%E5%82%B5%E5%8B%99%E4%B8%8A%E9%99%90%E5%8D%B1%E6%A9%9F" TargetMode="External"/><Relationship Id="rId10" Type="http://schemas.openxmlformats.org/officeDocument/2006/relationships/hyperlink" Target="https://zh.wikipedia.org/w/index.php?title=2003%E5%B9%B4%E9%A6%99%E6%B8%AF%E8%82%A1%E7%81%BD&amp;action=edit&amp;redlink=1" TargetMode="External"/><Relationship Id="rId4" Type="http://schemas.openxmlformats.org/officeDocument/2006/relationships/hyperlink" Target="https://zh.wikipedia.org/wiki/%E7%A6%BD%E6%B5%81%E6%84%9F" TargetMode="External"/><Relationship Id="rId9" Type="http://schemas.openxmlformats.org/officeDocument/2006/relationships/hyperlink" Target="https://zh.wikipedia.org/wiki/%E4%B9%9D%E4%B8%80%E4%B8%80%E6%81%90%E6%80%96%E8%A2%AD%E5%87%BB" TargetMode="External"/><Relationship Id="rId14" Type="http://schemas.openxmlformats.org/officeDocument/2006/relationships/hyperlink" Target="https://zh.wikipedia.org/w/index.php?title=2011%E5%B9%B4%E9%A6%99%E6%B8%AF%E8%82%A1%E7%81%BD&amp;action=edit&amp;redlink=1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970314"/>
            <a:ext cx="8911687" cy="2764972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>
                <a:latin typeface="SimSun" charset="-122"/>
                <a:ea typeface="SimSun" charset="-122"/>
                <a:cs typeface="SimSun" charset="-122"/>
              </a:rPr>
              <a:t>基督徒的成與敗</a:t>
            </a:r>
            <a:endParaRPr lang="en-US" sz="5400" dirty="0">
              <a:latin typeface="SimSun" charset="-122"/>
              <a:ea typeface="SimSun" charset="-122"/>
              <a:cs typeface="SimSun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315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4474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4455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1749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4519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3554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1045F0-0575-8D43-9DC9-8E46D2162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372" y="1072055"/>
            <a:ext cx="9602240" cy="48391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我的弟兄們、你們落在百般試煉中、都要以為大喜樂．</a:t>
            </a:r>
            <a:r>
              <a:rPr lang="en-HK" sz="4000" dirty="0"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HK" sz="4000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因為知道你們的信心經過試驗、就生忍耐。</a:t>
            </a:r>
            <a:r>
              <a:rPr lang="en-HK" sz="4000" dirty="0"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HK" sz="4000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但忍耐也當成功、使你們成全完備、毫無缺欠。</a:t>
            </a:r>
            <a:endParaRPr lang="en-US" altLang="zh-TW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r>
              <a:rPr 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															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雅</a:t>
            </a:r>
            <a:r>
              <a:rPr 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1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2-4 </a:t>
            </a:r>
            <a:endParaRPr lang="en-HK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en-US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490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54D20D-10BE-2941-A9E6-6FC371292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166648"/>
            <a:ext cx="8915400" cy="47445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弟兄們、我不是以為自己已經得著了．我只有一件事、就是忘記背後努力面前的、向著標竿直跑、要得　神在基督耶穌裡從上面召我來得的獎賞。</a:t>
            </a:r>
            <a:endParaRPr lang="en-US" altLang="zh-TW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r>
              <a:rPr lang="en-US" altLang="zh-TW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														</a:t>
            </a:r>
            <a:r>
              <a:rPr lang="zh-TW" alt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腓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3</a:t>
            </a:r>
            <a:r>
              <a:rPr lang="zh-TW" alt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13-14</a:t>
            </a:r>
            <a:endParaRPr lang="en-HK" sz="2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endParaRPr lang="en-HK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en-US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200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1354"/>
          </a:xfrm>
        </p:spPr>
        <p:txBody>
          <a:bodyPr/>
          <a:lstStyle/>
          <a:p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香港的股災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1463" y="1613647"/>
            <a:ext cx="9553149" cy="5077085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1960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年代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2"/>
              </a:rPr>
              <a:t>1965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2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，跌幅達</a:t>
            </a:r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24.71%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。（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3"/>
              </a:rPr>
              <a:t>廣東信託銀行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擠提事件）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4"/>
              </a:rPr>
              <a:t>1967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4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，跌幅達</a:t>
            </a:r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31.70%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。（</a:t>
            </a:r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5"/>
              </a:rPr>
              <a:t>1967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5"/>
              </a:rPr>
              <a:t>年香港暴動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1970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年代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6"/>
              </a:rPr>
              <a:t>1973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6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，跌幅達</a:t>
            </a:r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91.54%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。（「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7"/>
              </a:rPr>
              <a:t>置地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飲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8"/>
              </a:rPr>
              <a:t>牛奶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」事件）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1980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年代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9"/>
              </a:rPr>
              <a:t>1981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9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，跌幅達</a:t>
            </a:r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62.64%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。（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0"/>
              </a:rPr>
              <a:t>中英會談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陷入僵局）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11"/>
              </a:rPr>
              <a:t>1987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1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，跌幅達</a:t>
            </a:r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52.50%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。（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2"/>
              </a:rPr>
              <a:t>黑色十月環球股災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r>
              <a:rPr lang="en-US" altLang="zh-CN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**</a:t>
            </a: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13"/>
              </a:rPr>
              <a:t>1989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3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4"/>
              </a:rPr>
              <a:t>六四事件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en-US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en-US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91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673" y="355002"/>
            <a:ext cx="9463939" cy="6502998"/>
          </a:xfrm>
        </p:spPr>
        <p:txBody>
          <a:bodyPr>
            <a:normAutofit/>
          </a:bodyPr>
          <a:lstStyle/>
          <a:p>
            <a:r>
              <a:rPr lang="en-GB" altLang="zh-CN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1990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年代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2"/>
              </a:rPr>
              <a:t>1997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2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3"/>
              </a:rPr>
              <a:t>亞洲金融風暴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4"/>
              </a:rPr>
              <a:t>禽流感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侵襲、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5"/>
              </a:rPr>
              <a:t>紅籌股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泡沫、地產業泡沫）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2000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年代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6"/>
              </a:rPr>
              <a:t>2000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6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7"/>
              </a:rPr>
              <a:t>科網股泡沫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爆破）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8"/>
              </a:rPr>
              <a:t>2001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8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9"/>
              </a:rPr>
              <a:t>九一一恐怖襲擊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10"/>
              </a:rPr>
              <a:t>2003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0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1"/>
              </a:rPr>
              <a:t>沙士事件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12"/>
              </a:rPr>
              <a:t>2008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2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3"/>
              </a:rPr>
              <a:t>環球金融海嘯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2010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年代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14"/>
              </a:rPr>
              <a:t>2011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4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5"/>
              </a:rPr>
              <a:t>美國債務上限危機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16"/>
              </a:rPr>
              <a:t>2015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6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7"/>
              </a:rPr>
              <a:t>中國融資融券風暴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2020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年代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  <a:hlinkClick r:id="rId16"/>
              </a:rPr>
              <a:t>20</a:t>
            </a:r>
            <a:r>
              <a:rPr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  <a:hlinkClick r:id="rId16"/>
              </a:rPr>
              <a:t>20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6"/>
              </a:rPr>
              <a:t>年股災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  <a:hlinkClick r:id="rId17"/>
              </a:rPr>
              <a:t>環球股災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en-US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2704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AB5F3-D03D-9948-8BA8-B482CE417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816"/>
            <a:ext cx="9144000" cy="1483112"/>
          </a:xfrm>
        </p:spPr>
        <p:txBody>
          <a:bodyPr>
            <a:normAutofit/>
          </a:bodyPr>
          <a:lstStyle/>
          <a:p>
            <a:r>
              <a:rPr lang="zh-TW" altLang="en-US" sz="4400" b="1" dirty="0"/>
              <a:t>撒但的兩種武器</a:t>
            </a:r>
            <a:r>
              <a:rPr lang="en-HK" sz="4400" dirty="0"/>
              <a:t/>
            </a:r>
            <a:br>
              <a:rPr lang="en-HK" sz="4400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A8219C0-3755-4B4F-903E-6152390B1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776" y="1248937"/>
            <a:ext cx="9601200" cy="5263375"/>
          </a:xfrm>
        </p:spPr>
        <p:txBody>
          <a:bodyPr>
            <a:noAutofit/>
          </a:bodyPr>
          <a:lstStyle/>
          <a:p>
            <a:pPr algn="l"/>
            <a:r>
              <a:rPr lang="en-US" altLang="zh-TW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a.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 （外面的）罪的引誘</a:t>
            </a:r>
            <a:endParaRPr lang="en-US" altLang="zh-TW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/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牠常把許多的事物擺在神兒女的眼前，叫你去看，叫你去想，叫你去愛慕，這樣子來引動人的情慾</a:t>
            </a:r>
            <a:r>
              <a:rPr lang="en-HK" sz="4000" dirty="0"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endParaRPr lang="en-HK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/>
            <a:r>
              <a:rPr 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b. 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（裏面的）挑動人的肉體</a:t>
            </a:r>
            <a:endParaRPr lang="en-US" altLang="zh-TW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/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激起人強烈要滿足自己的慾望，不顧神的聖潔和公義，也不管永遠的福樂，只要眼前的滿足</a:t>
            </a:r>
            <a:r>
              <a:rPr lang="en-HK" sz="4000" dirty="0"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endParaRPr lang="en-US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49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8462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BF6838-BEBF-CB48-B99E-D87196338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屬靈的爭戰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513BA4-ACE9-6F4E-8250-F92DCF277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一個屬靈的地位的爭奪戰</a:t>
            </a:r>
            <a:r>
              <a:rPr lang="en-HK" sz="4000" dirty="0"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</a:p>
          <a:p>
            <a:pPr marL="742950" indent="-742950">
              <a:buAutoNum type="arabicPeriod"/>
            </a:pP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流血──對付人的罪</a:t>
            </a:r>
            <a:endParaRPr lang="en-US" altLang="zh-TW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r>
              <a:rPr lang="en-US" altLang="zh-TW" sz="4000" dirty="0"/>
              <a:t>『</a:t>
            </a:r>
            <a:r>
              <a:rPr lang="zh-TW" altLang="en-US" sz="4000" dirty="0"/>
              <a:t>你們得贖，</a:t>
            </a:r>
            <a:r>
              <a:rPr lang="en-US" altLang="zh-TW" sz="4000" dirty="0"/>
              <a:t>……</a:t>
            </a:r>
            <a:r>
              <a:rPr lang="zh-TW" altLang="en-US" sz="4000" dirty="0"/>
              <a:t>乃是憑著基督的寶血。</a:t>
            </a:r>
            <a:r>
              <a:rPr lang="en-US" altLang="zh-TW" sz="4000" dirty="0"/>
              <a:t>』</a:t>
            </a:r>
            <a:r>
              <a:rPr lang="zh-TW" altLang="en-US" dirty="0"/>
              <a:t>（彼前一章</a:t>
            </a:r>
            <a:r>
              <a:rPr lang="en-US" dirty="0"/>
              <a:t>18</a:t>
            </a:r>
            <a:r>
              <a:rPr lang="zh-TW" altLang="en-US" dirty="0"/>
              <a:t>～</a:t>
            </a:r>
            <a:r>
              <a:rPr lang="en-US" dirty="0"/>
              <a:t>19</a:t>
            </a:r>
            <a:r>
              <a:rPr lang="zh-TW" altLang="en-US" dirty="0"/>
              <a:t>節）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sz="4000" dirty="0"/>
              <a:t>『</a:t>
            </a:r>
            <a:r>
              <a:rPr lang="zh-TW" altLang="en-US" sz="4000" dirty="0"/>
              <a:t>神設立耶穌基督作挽回祭，是憑著耶穌的血。</a:t>
            </a:r>
            <a:r>
              <a:rPr lang="en-US" altLang="zh-TW" sz="4000" dirty="0"/>
              <a:t>』</a:t>
            </a:r>
            <a:r>
              <a:rPr lang="zh-TW" altLang="en-US" dirty="0"/>
              <a:t>（羅三章</a:t>
            </a:r>
            <a:r>
              <a:rPr lang="en-US" dirty="0"/>
              <a:t>25</a:t>
            </a:r>
            <a:r>
              <a:rPr lang="zh-TW" altLang="en-US" dirty="0"/>
              <a:t>節）</a:t>
            </a:r>
            <a:r>
              <a:rPr lang="en-HK" dirty="0">
                <a:effectLst/>
              </a:rPr>
              <a:t> </a:t>
            </a:r>
            <a:endParaRPr lang="en-HK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endParaRPr lang="en-US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6735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D1CCAE-93E9-9140-BBAF-D3F015745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278" y="1739590"/>
            <a:ext cx="9268522" cy="4437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2. 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釘死──對付罪人</a:t>
            </a:r>
            <a:endParaRPr lang="en-US" altLang="zh-TW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r>
              <a:rPr lang="en-US" altLang="zh-TW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『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因為知道我們的舊人和祂同釘十字架，使罪身滅絕，叫我們不再作罪的奴僕。</a:t>
            </a:r>
            <a:r>
              <a:rPr lang="en-US" altLang="zh-TW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』															</a:t>
            </a:r>
            <a:r>
              <a:rPr lang="zh-TW" alt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（羅六章</a:t>
            </a:r>
            <a:r>
              <a:rPr 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6</a:t>
            </a:r>
            <a:r>
              <a:rPr lang="zh-TW" alt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節）</a:t>
            </a:r>
            <a:r>
              <a:rPr lang="en-HK" sz="2000" dirty="0">
                <a:effectLst/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endParaRPr lang="en-HK" sz="2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endParaRPr lang="en-US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386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6D2968-936A-6F44-BA46-A15C0A744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4400" b="1" dirty="0">
                <a:latin typeface="PMingLiU" panose="02020500000000000000" pitchFamily="18" charset="-120"/>
                <a:ea typeface="PMingLiU" panose="02020500000000000000" pitchFamily="18" charset="-120"/>
              </a:rPr>
              <a:t>得勝的途徑</a:t>
            </a:r>
            <a:r>
              <a:rPr lang="en-HK" sz="4400" dirty="0"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HK" sz="4400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endParaRPr lang="en-US" sz="4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528806-71EB-924B-829C-851E18082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1. 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不是人的掙扎</a:t>
            </a:r>
            <a:endParaRPr lang="en-HK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r>
              <a:rPr 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2. 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要看見並接受主所作成的</a:t>
            </a:r>
            <a:endParaRPr lang="en-HK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r>
              <a:rPr 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3. 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順服聖靈</a:t>
            </a:r>
            <a:endParaRPr lang="en-HK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indent="0">
              <a:buNone/>
            </a:pPr>
            <a:endParaRPr lang="en-US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28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altLang="zh-TW" sz="4000" dirty="0">
                <a:latin typeface="Times New Roman" charset="0"/>
                <a:ea typeface="Times New Roman" charset="0"/>
                <a:cs typeface="Times New Roman" charset="0"/>
              </a:rPr>
              <a:t>				</a:t>
            </a:r>
            <a:r>
              <a:rPr lang="en-US" altLang="zh-TW" sz="4000" dirty="0">
                <a:latin typeface="Times New Roman" charset="0"/>
                <a:ea typeface="Times New Roman" charset="0"/>
                <a:cs typeface="Times New Roman" charset="0"/>
              </a:rPr>
              <a:t>  Holy Trinity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527" y="2133600"/>
            <a:ext cx="10802085" cy="3777622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known to us as God</a:t>
            </a:r>
            <a:endParaRPr lang="he-IL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presented to us as Christ  </a:t>
            </a:r>
            <a:endParaRPr lang="he-IL" sz="4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</a:pP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made real to us as Holy Spirit </a:t>
            </a:r>
          </a:p>
        </p:txBody>
      </p:sp>
    </p:spTree>
    <p:extLst>
      <p:ext uri="{BB962C8B-B14F-4D97-AF65-F5344CB8AC3E}">
        <p14:creationId xmlns="" xmlns:p14="http://schemas.microsoft.com/office/powerpoint/2010/main" val="324499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11972"/>
            <a:ext cx="8911687" cy="849854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PMingLiU" panose="02020500000000000000" pitchFamily="18" charset="-120"/>
                <a:ea typeface="PMingLiU" panose="02020500000000000000" pitchFamily="18" charset="-120"/>
              </a:rPr>
              <a:t>			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認清失敗的意義</a:t>
            </a:r>
            <a:r>
              <a:rPr lang="en-GB" dirty="0"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GB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741" y="1161825"/>
            <a:ext cx="10071913" cy="5339335"/>
          </a:xfrm>
        </p:spPr>
        <p:txBody>
          <a:bodyPr>
            <a:noAutofit/>
          </a:bodyPr>
          <a:lstStyle/>
          <a:p>
            <a:r>
              <a:rPr lang="zh-CN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第一、失敗是正常的；</a:t>
            </a:r>
            <a:endParaRPr lang="en-US" altLang="zh-CN" sz="36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第二、失敗是必須的；</a:t>
            </a:r>
            <a:endParaRPr lang="en-US" altLang="zh-CN" sz="36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第三、失敗是有價值的；</a:t>
            </a:r>
            <a:endParaRPr lang="en-US" altLang="zh-CN" sz="36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第四、失敗是面向成功的前奏</a:t>
            </a:r>
            <a:r>
              <a:rPr lang="en-GB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</a:p>
          <a:p>
            <a:pPr marL="0" indent="0">
              <a:buNone/>
            </a:pPr>
            <a:r>
              <a:rPr lang="en-GB" sz="3600" dirty="0"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GB" sz="3600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r>
              <a:rPr lang="zh-CN" altLang="en-US" sz="3600" b="1" dirty="0">
                <a:latin typeface="PMingLiU" panose="02020500000000000000" pitchFamily="18" charset="-120"/>
                <a:ea typeface="PMingLiU" panose="02020500000000000000" pitchFamily="18" charset="-120"/>
              </a:rPr>
              <a:t>失腳能提醒你依靠大能的保守者；失腳能使你小心謹慎</a:t>
            </a:r>
            <a:r>
              <a:rPr lang="en-GB" sz="3600" b="1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en-US" sz="3600" b="1" dirty="0"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US" sz="3600" b="1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r>
              <a:rPr lang="zh-CN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每一個正常人都可能失敗，沒有失敗過的人是很可怕的</a:t>
            </a:r>
            <a:r>
              <a:rPr lang="en-GB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endParaRPr lang="en-GB" sz="3600" b="1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1787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41525"/>
            <a:ext cx="8915400" cy="4469697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基督徒最重要的是我們要明白我們在世界上生存是為了什麼。</a:t>
            </a:r>
            <a:r>
              <a:rPr 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Westminster </a:t>
            </a:r>
            <a:r>
              <a:rPr lang="en-US" altLang="zh-TW" sz="4000" dirty="0" err="1">
                <a:latin typeface="PMingLiU" panose="02020500000000000000" pitchFamily="18" charset="-120"/>
                <a:ea typeface="PMingLiU" panose="02020500000000000000" pitchFamily="18" charset="-120"/>
              </a:rPr>
              <a:t>Catachiasm</a:t>
            </a:r>
            <a:r>
              <a:rPr 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–Glorify God										</a:t>
            </a:r>
            <a:endParaRPr lang="en-GB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什麼是真正的活在基督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裏</a:t>
            </a:r>
            <a:r>
              <a:rPr 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,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 就是</a:t>
            </a:r>
            <a:r>
              <a:rPr lang="zh-CN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我們的理性與真理是不是真的合在一起</a:t>
            </a:r>
            <a:endParaRPr lang="en-GB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2939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00362"/>
            <a:ext cx="8911687" cy="914400"/>
          </a:xfrm>
        </p:spPr>
        <p:txBody>
          <a:bodyPr/>
          <a:lstStyle/>
          <a:p>
            <a:r>
              <a:rPr lang="en-HK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						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信</a:t>
            </a:r>
            <a:endParaRPr 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1" y="1115123"/>
            <a:ext cx="10558630" cy="5742878"/>
          </a:xfrm>
        </p:spPr>
        <p:txBody>
          <a:bodyPr>
            <a:noAutofit/>
          </a:bodyPr>
          <a:lstStyle/>
          <a:p>
            <a:pPr marL="0" lvl="0" indent="0" defTabSz="914400">
              <a:spcBef>
                <a:spcPts val="0"/>
              </a:spcBef>
              <a:buClrTx/>
              <a:buNone/>
            </a:pPr>
            <a:r>
              <a:rPr lang="zh-CN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我們常有誤解，以為信仰只是</a:t>
            </a:r>
            <a:r>
              <a:rPr lang="en-GB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zh-CN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「信甚麼」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what to believe 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endParaRPr lang="en-US" altLang="zh-CN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0" lvl="0" indent="0" defTabSz="914400">
              <a:spcBef>
                <a:spcPts val="0"/>
              </a:spcBef>
              <a:buClrTx/>
              <a:buNone/>
            </a:pPr>
            <a:r>
              <a:rPr lang="zh-CN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但聖經至少同等強調，信仰也是「怎麼信」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how to believe</a:t>
            </a:r>
            <a:r>
              <a:rPr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r>
              <a:rPr lang="en-GB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</a:p>
          <a:p>
            <a:pPr marL="0" lvl="0" indent="0" defTabSz="914400">
              <a:spcBef>
                <a:spcPts val="0"/>
              </a:spcBef>
              <a:buClrTx/>
              <a:buNone/>
            </a:pPr>
            <a:endParaRPr lang="en-GB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「信」，所指的絕不僅是理性相信或一般的信任，而是全心全意地忠誠專一於上帝，一生生死相隨，至死無悔，隨祂以外，再不以他者為神。換言之，「信」其實就是「愛」；兩者要求的重點，同是專一。在基督信仰裏，信愛同源。沒有不愛的信，也沒有不信的愛。</a:t>
            </a:r>
            <a:endParaRPr lang="en-GB" sz="32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CN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信就是愛！這絕對是基督信仰中對「信」最簡要的定義。</a:t>
            </a:r>
            <a:r>
              <a:rPr lang="en-US" altLang="zh-CN" sz="3200" dirty="0"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US" altLang="zh-CN" sz="3200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r>
              <a:rPr lang="en-US" altLang="zh-CN" sz="3200" dirty="0"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US" altLang="zh-CN" sz="3200" dirty="0">
                <a:latin typeface="PMingLiU" panose="02020500000000000000" pitchFamily="18" charset="-120"/>
                <a:ea typeface="PMingLiU" panose="02020500000000000000" pitchFamily="18" charset="-120"/>
              </a:rPr>
            </a:br>
            <a:endParaRPr lang="en-US" sz="32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05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1962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654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200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399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144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526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466097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163</TotalTime>
  <Words>668</Words>
  <Application>Microsoft Office PowerPoint</Application>
  <PresentationFormat>自訂</PresentationFormat>
  <Paragraphs>63</Paragraphs>
  <Slides>26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26</vt:i4>
      </vt:variant>
    </vt:vector>
  </HeadingPairs>
  <TitlesOfParts>
    <vt:vector size="28" baseType="lpstr">
      <vt:lpstr>Wisp</vt:lpstr>
      <vt:lpstr>Office Theme</vt:lpstr>
      <vt:lpstr>基督徒的成與敗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香港的股災</vt:lpstr>
      <vt:lpstr>投影片 18</vt:lpstr>
      <vt:lpstr>撒但的兩種武器 </vt:lpstr>
      <vt:lpstr>屬靈的爭戰</vt:lpstr>
      <vt:lpstr>投影片 21</vt:lpstr>
      <vt:lpstr>得勝的途徑 </vt:lpstr>
      <vt:lpstr>      Holy Trinity</vt:lpstr>
      <vt:lpstr>   認清失敗的意義 </vt:lpstr>
      <vt:lpstr>投影片 25</vt:lpstr>
      <vt:lpstr>      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詩篇 23篇  23:1 耶和華是我的牧者．我必不至缺乏。 23:2 他使我躺臥在青草地上、領我在可安歇的水邊。 23:3 他使我的靈魂甦醒、為自己的名引導我走義路。 23:4 我雖然行過死蔭的幽谷、也不怕遭害．因為你與我同   在．你的杖、你的竿、都安慰我。 23:5 在我敵人面前、你為我擺設筵席．你用油膏了我的頭、  使我的福杯滿溢。 23:6 我一生一世必有恩惠慈愛隨著我．我且要住在耶和華   的殿中、直到永遠。</dc:title>
  <dc:creator>93847407</dc:creator>
  <cp:lastModifiedBy>Andrew</cp:lastModifiedBy>
  <cp:revision>21</cp:revision>
  <dcterms:created xsi:type="dcterms:W3CDTF">2016-10-27T01:10:18Z</dcterms:created>
  <dcterms:modified xsi:type="dcterms:W3CDTF">2020-06-26T03:38:18Z</dcterms:modified>
</cp:coreProperties>
</file>